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_rels/slide5.xml.rels" ContentType="application/vnd.openxmlformats-package.relationships+xml"/>
  <Override PartName="/ppt/slides/_rels/slide21.xml.rels" ContentType="application/vnd.openxmlformats-package.relationships+xml"/>
  <Override PartName="/ppt/slides/_rels/slide19.xml.rels" ContentType="application/vnd.openxmlformats-package.relationships+xml"/>
  <Override PartName="/ppt/slides/_rels/slide4.xml.rels" ContentType="application/vnd.openxmlformats-package.relationships+xml"/>
  <Override PartName="/ppt/slides/_rels/slide20.xml.rels" ContentType="application/vnd.openxmlformats-package.relationships+xml"/>
  <Override PartName="/ppt/slides/_rels/slide18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2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24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23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22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4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2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21.xml" ContentType="application/vnd.openxmlformats-officedocument.presentationml.slide+xml"/>
  <Override PartName="/ppt/_rels/presentation.xml.rels" ContentType="application/vnd.openxmlformats-package.relationships+xml"/>
  <Override PartName="/ppt/media/image1.jpeg" ContentType="image/jpeg"/>
  <Override PartName="/ppt/media/media2.Package_Media/1785495482206" ContentType="video/unknown"/>
  <Override PartName="/ppt/media/image3.png" ContentType="image/png"/>
  <Override PartName="/ppt/media/media4.Package_Media/1785495672090" ContentType="application/vnd.sun.star.media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19062B8A-B88D-4AB4-B6FD-9C94FC13B603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72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lang="zh-CN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zh-CN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单击以编辑标题文本格式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zh-CN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4572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4572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点击以编辑提纲文本格式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zh-CN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第二提纲级别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第三提纲级别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第四提纲级别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第五提纲级别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4572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第六提纲级别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4572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第七提纲级别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560" cy="63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560" cy="3950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000" cy="63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000" cy="3950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4" name="PlaceHolder 6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7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8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440FC038-CB93-47E5-A1E8-8945F9DD2E9D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5CEFE032-171C-43BC-862A-9DC744C3CE57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440" cy="1161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0920" cy="585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440" cy="46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" name="PlaceHolder 6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0E208114-C31B-4820-A5D1-B9E97BE1D83F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5680" cy="565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4572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4572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 defTabSz="4572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点击以编辑提纲文本格式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57200" lvl="1" indent="-32400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第二提纲级别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14400" lvl="2" indent="-2880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第三提纲级别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71600" lvl="3" indent="-2160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第四提纲级别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828800" lvl="4" indent="-2160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第五提纲级别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0" lvl="5" indent="-216000" algn="l" defTabSz="4572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第六提纲级别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743200" lvl="6" indent="-216000" algn="l" defTabSz="4572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第七提纲级别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5680" cy="80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6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2BDBC0F4-1CF2-4C63-9A25-4693964FE153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CC93ED14-2C15-45C5-9E31-26EC312A974C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B80112C0-CB4D-4462-AE08-0EA236580E59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6680" cy="585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 vert="eaVert">
            <a:no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200" cy="585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D85DCDC4-ACC0-47B0-BBB7-5CAD627A0C8A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0FD064C4-1771-494A-932D-C4E4D69EFBF5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1680" cy="1361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4000" b="1" u="none" strike="noStrike" cap="all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000" b="1" u="none" strike="noStrike" cap="all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000" b="1" u="none" strike="noStrike" cap="all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1680" cy="1499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n-US" sz="2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000" b="0" u="none" strike="noStrike">
              <a:solidFill>
                <a:schemeClr val="dk1">
                  <a:tint val="7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8C22ED1C-AC59-4304-B9F7-1B332D010799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7760" cy="4525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7760" cy="4525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9B8F0698-6967-4C38-B127-174CA7B85F3D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video" Target="../media/media2.Package_Media/1785495482206"/><Relationship Id="rId2" Type="http://schemas.microsoft.com/office/2007/relationships/media" Target="../media/media2.Package_Media/1785495482206"/><Relationship Id="rId3" Type="http://schemas.openxmlformats.org/officeDocument/2006/relationships/image" Target="../media/image3.png"/><Relationship Id="rId4" Type="http://schemas.openxmlformats.org/officeDocument/2006/relationships/video" Target="../media/media4.Package_Media/1785495672090"/><Relationship Id="rId5" Type="http://schemas.microsoft.com/office/2007/relationships/media" Target="../media/media4.Package_Media/1785495672090"/><Relationship Id="rId6" Type="http://schemas.openxmlformats.org/officeDocument/2006/relationships/image" Target="../media/image3.png"/><Relationship Id="rId7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2" name="TextBox 2"/>
          <p:cNvSpPr/>
          <p:nvPr/>
        </p:nvSpPr>
        <p:spPr>
          <a:xfrm>
            <a:off x="457200" y="2103120"/>
            <a:ext cx="11246400" cy="100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48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咏鹅</a:t>
            </a:r>
            <a:endParaRPr lang="en-US" sz="4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3" name="TextBox 3"/>
          <p:cNvSpPr/>
          <p:nvPr/>
        </p:nvSpPr>
        <p:spPr>
          <a:xfrm>
            <a:off x="457200" y="3200400"/>
            <a:ext cx="11246400" cy="91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chanting goose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64" name=""/>
          <p:cNvPicPr/>
          <p:nvPr/>
        </p:nvPicPr>
        <p:blipFill>
          <a:blip r:embed="rId1"/>
          <a:stretch/>
        </p:blipFill>
        <p:spPr>
          <a:xfrm>
            <a:off x="3429720" y="457200"/>
            <a:ext cx="6857280" cy="6857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3" name="TextBox 2"/>
          <p:cNvSpPr/>
          <p:nvPr/>
        </p:nvSpPr>
        <p:spPr>
          <a:xfrm>
            <a:off x="457200" y="548640"/>
            <a:ext cx="11246400" cy="155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84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白</a:t>
            </a:r>
            <a:endParaRPr lang="en-US" sz="8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4" name="TextBox 3"/>
          <p:cNvSpPr/>
          <p:nvPr/>
        </p:nvSpPr>
        <p:spPr>
          <a:xfrm>
            <a:off x="457200" y="2194560"/>
            <a:ext cx="1124640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bái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5" name="TextBox 4"/>
          <p:cNvSpPr/>
          <p:nvPr/>
        </p:nvSpPr>
        <p:spPr>
          <a:xfrm>
            <a:off x="457200" y="2880360"/>
            <a:ext cx="1124640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white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6" name="TextBox 5"/>
          <p:cNvSpPr/>
          <p:nvPr/>
        </p:nvSpPr>
        <p:spPr>
          <a:xfrm>
            <a:off x="457200" y="3474720"/>
            <a:ext cx="11246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i-IN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အဖြူ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7" name="TextBox 6"/>
          <p:cNvSpPr/>
          <p:nvPr/>
        </p:nvSpPr>
        <p:spPr>
          <a:xfrm>
            <a:off x="457200" y="4023360"/>
            <a:ext cx="11246400" cy="23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白色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bái sè  white color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白天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bái tiān  daytime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白云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bái yún  Baiyun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雪白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xuě bái  </a:t>
            </a:r>
            <a:r>
              <a:rPr lang="hi-I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စနိုးဝှိုက်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9" name="TextBox 2"/>
          <p:cNvSpPr/>
          <p:nvPr/>
        </p:nvSpPr>
        <p:spPr>
          <a:xfrm>
            <a:off x="457200" y="548640"/>
            <a:ext cx="11246400" cy="155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84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毛</a:t>
            </a:r>
            <a:endParaRPr lang="en-US" sz="8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0" name="TextBox 3"/>
          <p:cNvSpPr/>
          <p:nvPr/>
        </p:nvSpPr>
        <p:spPr>
          <a:xfrm>
            <a:off x="457200" y="2194560"/>
            <a:ext cx="1124640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máo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1" name="TextBox 4"/>
          <p:cNvSpPr/>
          <p:nvPr/>
        </p:nvSpPr>
        <p:spPr>
          <a:xfrm>
            <a:off x="457200" y="2880360"/>
            <a:ext cx="1124640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hair; feather; fur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2" name="TextBox 5"/>
          <p:cNvSpPr/>
          <p:nvPr/>
        </p:nvSpPr>
        <p:spPr>
          <a:xfrm>
            <a:off x="457200" y="3474720"/>
            <a:ext cx="11246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i-IN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ဆံပင်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3" name="TextBox 6"/>
          <p:cNvSpPr/>
          <p:nvPr/>
        </p:nvSpPr>
        <p:spPr>
          <a:xfrm>
            <a:off x="457200" y="4023360"/>
            <a:ext cx="11246400" cy="23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羽毛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yǔ máo  </a:t>
            </a:r>
            <a:r>
              <a:rPr lang="hi-I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အမွေး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毛笔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máo bǐ  </a:t>
            </a:r>
            <a:r>
              <a:rPr lang="hi-I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စုတ်တံ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毛巾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máo jīn  </a:t>
            </a:r>
            <a:r>
              <a:rPr lang="hi-I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မျက်နှာသုတ်ပုဝါ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毛衣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máo yī  sweater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5" name="TextBox 2"/>
          <p:cNvSpPr/>
          <p:nvPr/>
        </p:nvSpPr>
        <p:spPr>
          <a:xfrm>
            <a:off x="457200" y="548640"/>
            <a:ext cx="11246400" cy="155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84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浮</a:t>
            </a:r>
            <a:endParaRPr lang="en-US" sz="8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6" name="TextBox 3"/>
          <p:cNvSpPr/>
          <p:nvPr/>
        </p:nvSpPr>
        <p:spPr>
          <a:xfrm>
            <a:off x="457200" y="2194560"/>
            <a:ext cx="112464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fu</a:t>
            </a:r>
            <a:br>
              <a:rPr sz="3600"/>
            </a:b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2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7" name="TextBox 4"/>
          <p:cNvSpPr/>
          <p:nvPr/>
        </p:nvSpPr>
        <p:spPr>
          <a:xfrm>
            <a:off x="457200" y="2880360"/>
            <a:ext cx="1124640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to float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8" name="TextBox 5"/>
          <p:cNvSpPr/>
          <p:nvPr/>
        </p:nvSpPr>
        <p:spPr>
          <a:xfrm>
            <a:off x="457200" y="3474720"/>
            <a:ext cx="11246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i-IN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မျှော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9" name="TextBox 6"/>
          <p:cNvSpPr/>
          <p:nvPr/>
        </p:nvSpPr>
        <p:spPr>
          <a:xfrm>
            <a:off x="457200" y="4023360"/>
            <a:ext cx="11246400" cy="23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我喜欢浮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wǒ xǐ huān fú  </a:t>
            </a:r>
            <a:r>
              <a:rPr lang="hi-I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မျှောရတာကြိုက်တယ်။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你浮吗？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nǐ fú ma </a:t>
            </a: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？  </a:t>
            </a:r>
            <a:r>
              <a:rPr lang="hi-I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မျောနေတာလား။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1" name="TextBox 2"/>
          <p:cNvSpPr/>
          <p:nvPr/>
        </p:nvSpPr>
        <p:spPr>
          <a:xfrm>
            <a:off x="457200" y="548640"/>
            <a:ext cx="11246400" cy="155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84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绿</a:t>
            </a:r>
            <a:endParaRPr lang="en-US" sz="8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2" name="TextBox 3"/>
          <p:cNvSpPr/>
          <p:nvPr/>
        </p:nvSpPr>
        <p:spPr>
          <a:xfrm>
            <a:off x="457200" y="2194560"/>
            <a:ext cx="1124640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lǜ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3" name="TextBox 4"/>
          <p:cNvSpPr/>
          <p:nvPr/>
        </p:nvSpPr>
        <p:spPr>
          <a:xfrm>
            <a:off x="457200" y="2880360"/>
            <a:ext cx="1124640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green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4" name="TextBox 5"/>
          <p:cNvSpPr/>
          <p:nvPr/>
        </p:nvSpPr>
        <p:spPr>
          <a:xfrm>
            <a:off x="457200" y="3474720"/>
            <a:ext cx="11246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i-IN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အစိမ်း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5" name="TextBox 6"/>
          <p:cNvSpPr/>
          <p:nvPr/>
        </p:nvSpPr>
        <p:spPr>
          <a:xfrm>
            <a:off x="457200" y="4023360"/>
            <a:ext cx="11246400" cy="23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绿色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lǜ sè  green color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绿叶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lǜ yè  green leaf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绿草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lǜ cǎo  green grass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绿豆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lǜ dòu  mung bean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7" name="TextBox 2"/>
          <p:cNvSpPr/>
          <p:nvPr/>
        </p:nvSpPr>
        <p:spPr>
          <a:xfrm>
            <a:off x="457200" y="548640"/>
            <a:ext cx="11246400" cy="155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84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水</a:t>
            </a:r>
            <a:endParaRPr lang="en-US" sz="8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8" name="TextBox 3"/>
          <p:cNvSpPr/>
          <p:nvPr/>
        </p:nvSpPr>
        <p:spPr>
          <a:xfrm>
            <a:off x="457200" y="2194560"/>
            <a:ext cx="1124640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shuǐ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9" name="TextBox 4"/>
          <p:cNvSpPr/>
          <p:nvPr/>
        </p:nvSpPr>
        <p:spPr>
          <a:xfrm>
            <a:off x="457200" y="2880360"/>
            <a:ext cx="1124640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wat</a:t>
            </a:r>
            <a:br>
              <a:rPr sz="2800"/>
            </a:br>
            <a:r>
              <a:rPr lang="en-US" sz="2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er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0" name="TextBox 5"/>
          <p:cNvSpPr/>
          <p:nvPr/>
        </p:nvSpPr>
        <p:spPr>
          <a:xfrm>
            <a:off x="457200" y="3474720"/>
            <a:ext cx="11246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i-IN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ရေ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1" name="TextBox 6"/>
          <p:cNvSpPr/>
          <p:nvPr/>
        </p:nvSpPr>
        <p:spPr>
          <a:xfrm>
            <a:off x="457200" y="4023360"/>
            <a:ext cx="11246400" cy="23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水</a:t>
            </a:r>
            <a:br>
              <a:rPr sz="1800"/>
            </a:b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果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shuǐ guǒ  fruit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水平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shuǐ píng  level; standard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br>
              <a:rPr sz="1800"/>
            </a:b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清水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qīng shuǐ  clear water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河水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hé shuǐ  river water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3" name="TextBox 2"/>
          <p:cNvSpPr/>
          <p:nvPr/>
        </p:nvSpPr>
        <p:spPr>
          <a:xfrm>
            <a:off x="457200" y="548640"/>
            <a:ext cx="11246400" cy="155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84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红</a:t>
            </a:r>
            <a:endParaRPr lang="en-US" sz="8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4" name="TextBox 3"/>
          <p:cNvSpPr/>
          <p:nvPr/>
        </p:nvSpPr>
        <p:spPr>
          <a:xfrm>
            <a:off x="457200" y="2194560"/>
            <a:ext cx="1124640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hóng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5" name="TextBox 4"/>
          <p:cNvSpPr/>
          <p:nvPr/>
        </p:nvSpPr>
        <p:spPr>
          <a:xfrm>
            <a:off x="457200" y="2880360"/>
            <a:ext cx="1124640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red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6" name="TextBox 5"/>
          <p:cNvSpPr/>
          <p:nvPr/>
        </p:nvSpPr>
        <p:spPr>
          <a:xfrm>
            <a:off x="457200" y="3474720"/>
            <a:ext cx="11246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i-IN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အနီ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7" name="TextBox 6"/>
          <p:cNvSpPr/>
          <p:nvPr/>
        </p:nvSpPr>
        <p:spPr>
          <a:xfrm>
            <a:off x="457200" y="4023360"/>
            <a:ext cx="11246400" cy="23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红色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hóng sè  red color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红花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hóng huā  red flower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火红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huǒ hóng  fiery red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红包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hóng bāo  red envelope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9" name="TextBox 2"/>
          <p:cNvSpPr/>
          <p:nvPr/>
        </p:nvSpPr>
        <p:spPr>
          <a:xfrm>
            <a:off x="457200" y="548640"/>
            <a:ext cx="11246400" cy="155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84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掌</a:t>
            </a:r>
            <a:endParaRPr lang="en-US" sz="8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0" name="TextBox 3"/>
          <p:cNvSpPr/>
          <p:nvPr/>
        </p:nvSpPr>
        <p:spPr>
          <a:xfrm>
            <a:off x="457200" y="2194560"/>
            <a:ext cx="1124640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zhǎng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1" name="TextBox 4"/>
          <p:cNvSpPr/>
          <p:nvPr/>
        </p:nvSpPr>
        <p:spPr>
          <a:xfrm>
            <a:off x="457200" y="2880360"/>
            <a:ext cx="1124640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palm; sole (of the f</a:t>
            </a:r>
            <a:br>
              <a:rPr sz="2800"/>
            </a:br>
            <a:r>
              <a:rPr lang="en-US" sz="2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oot)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2" name="TextBox 5"/>
          <p:cNvSpPr/>
          <p:nvPr/>
        </p:nvSpPr>
        <p:spPr>
          <a:xfrm>
            <a:off x="457200" y="3474720"/>
            <a:ext cx="11246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i-IN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ထန်းလျက်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3" name="TextBox 6"/>
          <p:cNvSpPr/>
          <p:nvPr/>
        </p:nvSpPr>
        <p:spPr>
          <a:xfrm>
            <a:off x="457200" y="4023360"/>
            <a:ext cx="11246400" cy="23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br>
              <a:rPr sz="1800"/>
            </a:b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手掌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shǒu zhǎng  palm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掌声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zhǎng shēng  applause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脚</a:t>
            </a:r>
            <a:br>
              <a:rPr sz="1800"/>
            </a:b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掌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jiǎo zhǎng  sole of the foot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  zhǎng wò  to grasp; to master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5" name="TextBox 2"/>
          <p:cNvSpPr/>
          <p:nvPr/>
        </p:nvSpPr>
        <p:spPr>
          <a:xfrm>
            <a:off x="457200" y="548640"/>
            <a:ext cx="11246400" cy="155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84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拨</a:t>
            </a:r>
            <a:endParaRPr lang="en-US" sz="8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6" name="TextBox 3"/>
          <p:cNvSpPr/>
          <p:nvPr/>
        </p:nvSpPr>
        <p:spPr>
          <a:xfrm>
            <a:off x="457200" y="2194560"/>
            <a:ext cx="1124640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bō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7" name="TextBox 4"/>
          <p:cNvSpPr/>
          <p:nvPr/>
        </p:nvSpPr>
        <p:spPr>
          <a:xfrm>
            <a:off x="457200" y="2880360"/>
            <a:ext cx="1124640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to push aside; to stir; to move with a finger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8" name="TextBox 5"/>
          <p:cNvSpPr/>
          <p:nvPr/>
        </p:nvSpPr>
        <p:spPr>
          <a:xfrm>
            <a:off x="457200" y="3474720"/>
            <a:ext cx="11246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i-IN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ဒိုင်ခွက်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9" name="TextBox 6"/>
          <p:cNvSpPr/>
          <p:nvPr/>
        </p:nvSpPr>
        <p:spPr>
          <a:xfrm>
            <a:off x="457200" y="4023360"/>
            <a:ext cx="11246400" cy="23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拨开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bō kāi  poke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拨号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bō hào  </a:t>
            </a:r>
            <a:r>
              <a:rPr lang="hi-I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ဒိုင်ခွက်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拨动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bō dòng  </a:t>
            </a:r>
            <a:r>
              <a:rPr lang="hi-I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ပြောင်းရန်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拨款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bō kuǎn  to allocate funds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1" name="TextBox 2"/>
          <p:cNvSpPr/>
          <p:nvPr/>
        </p:nvSpPr>
        <p:spPr>
          <a:xfrm>
            <a:off x="457200" y="548640"/>
            <a:ext cx="11246400" cy="264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br>
              <a:rPr sz="8400"/>
            </a:br>
            <a:r>
              <a:rPr lang="zh-CN" sz="84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清</a:t>
            </a:r>
            <a:endParaRPr lang="en-US" sz="8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2" name="TextBox 3"/>
          <p:cNvSpPr/>
          <p:nvPr/>
        </p:nvSpPr>
        <p:spPr>
          <a:xfrm>
            <a:off x="457200" y="2194560"/>
            <a:ext cx="1124640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qīng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3" name="TextBox 4"/>
          <p:cNvSpPr/>
          <p:nvPr/>
        </p:nvSpPr>
        <p:spPr>
          <a:xfrm>
            <a:off x="457200" y="2880360"/>
            <a:ext cx="1124640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clear; pure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4" name="TextBox 5"/>
          <p:cNvSpPr/>
          <p:nvPr/>
        </p:nvSpPr>
        <p:spPr>
          <a:xfrm>
            <a:off x="457200" y="3474720"/>
            <a:ext cx="11246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i-IN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ရှင်းပါတယ်။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5" name="TextBox 6"/>
          <p:cNvSpPr/>
          <p:nvPr/>
        </p:nvSpPr>
        <p:spPr>
          <a:xfrm>
            <a:off x="457200" y="4023360"/>
            <a:ext cx="11246400" cy="23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清水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qīng</a:t>
            </a:r>
            <a:br>
              <a:rPr sz="1800"/>
            </a:b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shuǐ  clear water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清楚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qing</a:t>
            </a:r>
            <a:br>
              <a:rPr sz="1800"/>
            </a:b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1 chu  clear; distinct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清新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qīng xīn  fresh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清洁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qing</a:t>
            </a:r>
            <a:br>
              <a:rPr sz="1800"/>
            </a:b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1 jié  clean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7" name="TextBox 2"/>
          <p:cNvSpPr/>
          <p:nvPr/>
        </p:nvSpPr>
        <p:spPr>
          <a:xfrm>
            <a:off x="457200" y="548640"/>
            <a:ext cx="11246400" cy="155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84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波</a:t>
            </a:r>
            <a:endParaRPr lang="en-US" sz="8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8" name="TextBox 3"/>
          <p:cNvSpPr/>
          <p:nvPr/>
        </p:nvSpPr>
        <p:spPr>
          <a:xfrm>
            <a:off x="457200" y="2194560"/>
            <a:ext cx="1124640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bō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9" name="TextBox 4"/>
          <p:cNvSpPr/>
          <p:nvPr/>
        </p:nvSpPr>
        <p:spPr>
          <a:xfrm>
            <a:off x="457200" y="2880360"/>
            <a:ext cx="1124640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wave; ripple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70" name="TextBox 5"/>
          <p:cNvSpPr/>
          <p:nvPr/>
        </p:nvSpPr>
        <p:spPr>
          <a:xfrm>
            <a:off x="457200" y="3474720"/>
            <a:ext cx="11246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i-IN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လှိုင်း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71" name="TextBox 6"/>
          <p:cNvSpPr/>
          <p:nvPr/>
        </p:nvSpPr>
        <p:spPr>
          <a:xfrm>
            <a:off x="457200" y="4023360"/>
            <a:ext cx="11246400" cy="23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波浪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bō làng  </a:t>
            </a:r>
            <a:r>
              <a:rPr lang="hi-I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လှိုင်း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水波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shuǐ bō  </a:t>
            </a:r>
            <a:r>
              <a:rPr lang="hi-I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ရေလှိုင်းများ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声波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shēng bō  sound wave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波涛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bō tāo  surging waves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1"/>
          <p:cNvSpPr/>
          <p:nvPr/>
        </p:nvSpPr>
        <p:spPr>
          <a:xfrm>
            <a:off x="-19080" y="-1908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6" name="TextBox 2"/>
          <p:cNvSpPr/>
          <p:nvPr/>
        </p:nvSpPr>
        <p:spPr>
          <a:xfrm>
            <a:off x="457200" y="2103120"/>
            <a:ext cx="4715640" cy="82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48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生词</a:t>
            </a:r>
            <a:r>
              <a:rPr lang="en-US" sz="48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---</a:t>
            </a:r>
            <a:r>
              <a:rPr lang="zh-CN" sz="48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两个音频</a:t>
            </a:r>
            <a:endParaRPr lang="en-US" sz="4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67" name="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801320" y="3201120"/>
            <a:ext cx="1799280" cy="1799280"/>
          </a:xfrm>
          <a:prstGeom prst="rect">
            <a:avLst/>
          </a:prstGeom>
          <a:ln w="0">
            <a:noFill/>
          </a:ln>
        </p:spPr>
      </p:pic>
      <p:pic>
        <p:nvPicPr>
          <p:cNvPr id="68" name="">
            <a:hlinkClick r:id="" action="ppaction://media"/>
          </p:cNvPr>
          <p:cNvPicPr/>
          <p:nvPr>
            <a:videoFile r:link="rId4"/>
            <p:extLst>
              <p:ext uri="{DAA4B4D4-6D71-4841-9C94-3DE7FCFB9230}">
                <p14:media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73840" y="2514600"/>
            <a:ext cx="1799640" cy="179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3" name="TextBox 2"/>
          <p:cNvSpPr/>
          <p:nvPr/>
        </p:nvSpPr>
        <p:spPr>
          <a:xfrm>
            <a:off x="457200" y="2103120"/>
            <a:ext cx="11246400" cy="100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48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课文</a:t>
            </a:r>
            <a:endParaRPr lang="en-US" sz="4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5" name="TextBox 2"/>
          <p:cNvSpPr/>
          <p:nvPr/>
        </p:nvSpPr>
        <p:spPr>
          <a:xfrm>
            <a:off x="457200" y="731520"/>
            <a:ext cx="11246400" cy="13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40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咏</a:t>
            </a:r>
            <a:br>
              <a:rPr sz="4000"/>
            </a:br>
            <a:r>
              <a:rPr lang="zh-CN" sz="40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鹅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76" name="TextBox 3"/>
          <p:cNvSpPr/>
          <p:nvPr/>
        </p:nvSpPr>
        <p:spPr>
          <a:xfrm>
            <a:off x="457200" y="1554480"/>
            <a:ext cx="11246400" cy="255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2800" b="0" u="none" strike="noStrike">
                <a:solidFill>
                  <a:srgbClr val="1F2937"/>
                </a:solidFill>
                <a:effectLst/>
                <a:uFillTx/>
                <a:latin typeface="Microsoft YaHei"/>
              </a:rPr>
              <a:t>鹅，鹅，鹅，曲项向天歌。白毛浮绿水，红掌拨清波。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77" name="TextBox 4"/>
          <p:cNvSpPr/>
          <p:nvPr/>
        </p:nvSpPr>
        <p:spPr>
          <a:xfrm>
            <a:off x="457200" y="4297680"/>
            <a:ext cx="112464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4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é é é qū xiàng xiàng tiān gē bái máo fú lǜ shuǐ hóng z</a:t>
            </a:r>
            <a:br>
              <a:rPr sz="2400"/>
            </a:br>
            <a:r>
              <a:rPr lang="en-US" sz="24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hǎng bō qīng bō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78" name="TextBox 5"/>
          <p:cNvSpPr/>
          <p:nvPr/>
        </p:nvSpPr>
        <p:spPr>
          <a:xfrm>
            <a:off x="457200" y="4937760"/>
            <a:ext cx="1124640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Goose, goose, goose, your curved ne</a:t>
            </a:r>
            <a:br>
              <a:rPr sz="2000"/>
            </a:br>
            <a:r>
              <a:rPr lang="en-US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ck sings to the sky. White feathers float on green water; red webbed feet stir c</a:t>
            </a:r>
            <a:br>
              <a:rPr sz="2000"/>
            </a:br>
            <a:r>
              <a:rPr lang="en-US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lear ripples.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0" name="TextBox 2"/>
          <p:cNvSpPr/>
          <p:nvPr/>
        </p:nvSpPr>
        <p:spPr>
          <a:xfrm>
            <a:off x="457200" y="2103120"/>
            <a:ext cx="11246400" cy="100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48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语法</a:t>
            </a:r>
            <a:endParaRPr lang="en-US" sz="4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2" name="TextBox 2"/>
          <p:cNvSpPr/>
          <p:nvPr/>
        </p:nvSpPr>
        <p:spPr>
          <a:xfrm>
            <a:off x="457200" y="731520"/>
            <a:ext cx="112464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36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形容词作定</a:t>
            </a:r>
            <a:br>
              <a:rPr sz="3600"/>
            </a:br>
            <a:r>
              <a:rPr lang="zh-CN" sz="36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语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3" name="TextBox 3"/>
          <p:cNvSpPr/>
          <p:nvPr/>
        </p:nvSpPr>
        <p:spPr>
          <a:xfrm>
            <a:off x="457200" y="1554480"/>
            <a:ext cx="11246400" cy="201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2600" b="0" u="none" strike="noStrike">
                <a:solidFill>
                  <a:srgbClr val="1F2937"/>
                </a:solidFill>
                <a:effectLst/>
                <a:uFillTx/>
                <a:latin typeface="Microsoft YaHei"/>
              </a:rPr>
              <a:t>汉语中，形容词常放在名词前面，说明人或事物的颜色、性</a:t>
            </a:r>
            <a:br>
              <a:rPr sz="2600"/>
            </a:br>
            <a:r>
              <a:rPr lang="zh-CN" sz="2600" b="0" u="none" strike="noStrike">
                <a:solidFill>
                  <a:srgbClr val="1F2937"/>
                </a:solidFill>
                <a:effectLst/>
                <a:uFillTx/>
                <a:latin typeface="Microsoft YaHei"/>
              </a:rPr>
              <a:t>质、状态等。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4" name="TextBox 4"/>
          <p:cNvSpPr/>
          <p:nvPr/>
        </p:nvSpPr>
        <p:spPr>
          <a:xfrm>
            <a:off x="457200" y="3657600"/>
            <a:ext cx="11246400" cy="274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lang="zh-CN" sz="22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白毛  </a:t>
            </a:r>
            <a:r>
              <a:rPr lang="en-US" sz="22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bái máo  white feathers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lang="zh-CN" sz="22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绿水  </a:t>
            </a:r>
            <a:r>
              <a:rPr lang="en-US" sz="22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lǜ shuǐ  green water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lang="zh-CN" sz="22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红掌  </a:t>
            </a:r>
            <a:r>
              <a:rPr lang="en-US" sz="22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hóng zhǎng  red webbed feet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lang="zh-CN" sz="22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清波  </a:t>
            </a:r>
            <a:r>
              <a:rPr lang="en-US" sz="22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qīng bō  clear ripples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6" name="TextBox 2"/>
          <p:cNvSpPr/>
          <p:nvPr/>
        </p:nvSpPr>
        <p:spPr>
          <a:xfrm>
            <a:off x="457200" y="731520"/>
            <a:ext cx="11246400" cy="73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36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主语 </a:t>
            </a:r>
            <a:r>
              <a:rPr lang="en-US" sz="36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+ </a:t>
            </a:r>
            <a:r>
              <a:rPr lang="zh-CN" sz="36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动词 </a:t>
            </a:r>
            <a:r>
              <a:rPr lang="en-US" sz="36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+ </a:t>
            </a:r>
            <a:r>
              <a:rPr lang="zh-CN" sz="36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宾语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7" name="TextBox 3"/>
          <p:cNvSpPr/>
          <p:nvPr/>
        </p:nvSpPr>
        <p:spPr>
          <a:xfrm>
            <a:off x="457200" y="1554480"/>
            <a:ext cx="11246400" cy="201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2600" b="0" u="none" strike="noStrike">
                <a:solidFill>
                  <a:srgbClr val="1F2937"/>
                </a:solidFill>
                <a:effectLst/>
                <a:uFillTx/>
                <a:latin typeface="Microsoft YaHei"/>
              </a:rPr>
              <a:t>汉</a:t>
            </a:r>
            <a:br>
              <a:rPr sz="2600"/>
            </a:br>
            <a:r>
              <a:rPr lang="zh-CN" sz="2600" b="0" u="none" strike="noStrike">
                <a:solidFill>
                  <a:srgbClr val="1F2937"/>
                </a:solidFill>
                <a:effectLst/>
                <a:uFillTx/>
                <a:latin typeface="Microsoft YaHei"/>
              </a:rPr>
              <a:t>语基本句型是“主语 </a:t>
            </a:r>
            <a:r>
              <a:rPr lang="en-US" sz="2600" b="0" u="none" strike="noStrike">
                <a:solidFill>
                  <a:srgbClr val="1F2937"/>
                </a:solidFill>
                <a:effectLst/>
                <a:uFillTx/>
                <a:latin typeface="Microsoft YaHei"/>
              </a:rPr>
              <a:t>+ </a:t>
            </a:r>
            <a:r>
              <a:rPr lang="zh-CN" sz="2600" b="0" u="none" strike="noStrike">
                <a:solidFill>
                  <a:srgbClr val="1F2937"/>
                </a:solidFill>
                <a:effectLst/>
                <a:uFillTx/>
                <a:latin typeface="Microsoft YaHei"/>
              </a:rPr>
              <a:t>动词 </a:t>
            </a:r>
            <a:r>
              <a:rPr lang="en-US" sz="2600" b="0" u="none" strike="noStrike">
                <a:solidFill>
                  <a:srgbClr val="1F2937"/>
                </a:solidFill>
                <a:effectLst/>
                <a:uFillTx/>
                <a:latin typeface="Microsoft YaHei"/>
              </a:rPr>
              <a:t>+ </a:t>
            </a:r>
            <a:r>
              <a:rPr lang="zh-CN" sz="2600" b="0" u="none" strike="noStrike">
                <a:solidFill>
                  <a:srgbClr val="1F2937"/>
                </a:solidFill>
                <a:effectLst/>
                <a:uFillTx/>
                <a:latin typeface="Microsoft YaHei"/>
              </a:rPr>
              <a:t>宾语”，表示谁做了什么或动作涉及什么事物。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8" name="TextBox 4"/>
          <p:cNvSpPr/>
          <p:nvPr/>
        </p:nvSpPr>
        <p:spPr>
          <a:xfrm>
            <a:off x="457200" y="3657600"/>
            <a:ext cx="11246400" cy="274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lang="zh-CN" sz="22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白鹅拨清波。  </a:t>
            </a:r>
            <a:r>
              <a:rPr lang="en-US" sz="22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bái é bō qīng bō  The white goose stirs the clear rippl</a:t>
            </a:r>
            <a:br>
              <a:rPr sz="2200"/>
            </a:br>
            <a:r>
              <a:rPr lang="en-US" sz="22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es.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lang="zh-CN" sz="22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我喝水。  </a:t>
            </a:r>
            <a:r>
              <a:rPr lang="en-US" sz="22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wǒ hē shuǐ  </a:t>
            </a:r>
            <a:br>
              <a:rPr sz="2200"/>
            </a:br>
            <a:r>
              <a:rPr lang="en-US" sz="22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I drink water.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lang="zh-CN" sz="22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妈妈吃苹果。  </a:t>
            </a:r>
            <a:r>
              <a:rPr lang="en-US" sz="22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mā ma chī ping</a:t>
            </a:r>
            <a:br>
              <a:rPr sz="2200"/>
            </a:br>
            <a:r>
              <a:rPr lang="en-US" sz="22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2 guǒ  Mom eats an apple.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0" name="TextBox 2"/>
          <p:cNvSpPr/>
          <p:nvPr/>
        </p:nvSpPr>
        <p:spPr>
          <a:xfrm>
            <a:off x="457200" y="548640"/>
            <a:ext cx="11246400" cy="155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84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咏</a:t>
            </a:r>
            <a:endParaRPr lang="en-US" sz="8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1" name="TextBox 3"/>
          <p:cNvSpPr/>
          <p:nvPr/>
        </p:nvSpPr>
        <p:spPr>
          <a:xfrm>
            <a:off x="457200" y="2194560"/>
            <a:ext cx="1124640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yǒng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2" name="TextBox 4"/>
          <p:cNvSpPr/>
          <p:nvPr/>
        </p:nvSpPr>
        <p:spPr>
          <a:xfrm>
            <a:off x="457200" y="2880360"/>
            <a:ext cx="1124640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to chant; to sing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3" name="TextBox 5"/>
          <p:cNvSpPr/>
          <p:nvPr/>
        </p:nvSpPr>
        <p:spPr>
          <a:xfrm>
            <a:off x="457200" y="3474720"/>
            <a:ext cx="11246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i-IN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ရွတ်ဆိုခြင်း။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4" name="TextBox 6"/>
          <p:cNvSpPr/>
          <p:nvPr/>
        </p:nvSpPr>
        <p:spPr>
          <a:xfrm>
            <a:off x="457200" y="4023360"/>
            <a:ext cx="11246400" cy="23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歌咏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gē yong</a:t>
            </a:r>
            <a:br>
              <a:rPr sz="1800"/>
            </a:b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3  singing; chanting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咏唱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yo</a:t>
            </a:r>
            <a:br>
              <a:rPr sz="1800"/>
            </a:b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ng3 chàng  to chant; to sing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咏怀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yǒng huái  chanting one's feelings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咏叹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yǒng tàn  to sigh in verse; to chant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5" name=""/>
          <p:cNvSpPr txBox="1"/>
          <p:nvPr/>
        </p:nvSpPr>
        <p:spPr>
          <a:xfrm>
            <a:off x="3658320" y="685800"/>
            <a:ext cx="8410320" cy="429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p>
            <a:r>
              <a:rPr lang="zh-CN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中国政府奖学金本科来华留学生预科教育结业考试，汉语综合统一考试（文科类）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7" name="TextBox 2"/>
          <p:cNvSpPr/>
          <p:nvPr/>
        </p:nvSpPr>
        <p:spPr>
          <a:xfrm>
            <a:off x="457200" y="548640"/>
            <a:ext cx="11246400" cy="155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84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鹅</a:t>
            </a:r>
            <a:endParaRPr lang="en-US" sz="8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8" name="TextBox 3"/>
          <p:cNvSpPr/>
          <p:nvPr/>
        </p:nvSpPr>
        <p:spPr>
          <a:xfrm>
            <a:off x="457200" y="2194560"/>
            <a:ext cx="1124640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é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9" name="TextBox 4"/>
          <p:cNvSpPr/>
          <p:nvPr/>
        </p:nvSpPr>
        <p:spPr>
          <a:xfrm>
            <a:off x="457200" y="2880360"/>
            <a:ext cx="1124640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endParaRPr lang="en-US" sz="2800" b="0" u="none" strike="noStrike">
              <a:solidFill>
                <a:srgbClr val="4B5563"/>
              </a:solidFill>
              <a:effectLst/>
              <a:uFillTx/>
              <a:latin typeface="Microsoft YaHei"/>
            </a:endParaRPr>
          </a:p>
        </p:txBody>
      </p:sp>
      <p:sp>
        <p:nvSpPr>
          <p:cNvPr id="80" name="TextBox 5"/>
          <p:cNvSpPr/>
          <p:nvPr/>
        </p:nvSpPr>
        <p:spPr>
          <a:xfrm>
            <a:off x="457200" y="3474720"/>
            <a:ext cx="11246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i-IN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ဘဲငန်း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1" name="TextBox 6"/>
          <p:cNvSpPr/>
          <p:nvPr/>
        </p:nvSpPr>
        <p:spPr>
          <a:xfrm>
            <a:off x="457200" y="4023360"/>
            <a:ext cx="11246400" cy="23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白鹅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bái é  white goose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  tiān é  swan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br>
              <a:rPr sz="1800"/>
            </a:b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鹅蛋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é dàn  goose egg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鹅毛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é máo  goose feather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3" name="TextBox 2"/>
          <p:cNvSpPr/>
          <p:nvPr/>
        </p:nvSpPr>
        <p:spPr>
          <a:xfrm>
            <a:off x="457200" y="548640"/>
            <a:ext cx="11246400" cy="155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84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曲</a:t>
            </a:r>
            <a:endParaRPr lang="en-US" sz="8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4" name="TextBox 3"/>
          <p:cNvSpPr/>
          <p:nvPr/>
        </p:nvSpPr>
        <p:spPr>
          <a:xfrm>
            <a:off x="457200" y="2194560"/>
            <a:ext cx="1124640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qū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5" name="TextBox 4"/>
          <p:cNvSpPr/>
          <p:nvPr/>
        </p:nvSpPr>
        <p:spPr>
          <a:xfrm>
            <a:off x="457200" y="2880360"/>
            <a:ext cx="1124640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curved; bent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6" name="TextBox 5"/>
          <p:cNvSpPr/>
          <p:nvPr/>
        </p:nvSpPr>
        <p:spPr>
          <a:xfrm>
            <a:off x="457200" y="3474720"/>
            <a:ext cx="11246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i-IN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သီချင်း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7" name="TextBox 6"/>
          <p:cNvSpPr/>
          <p:nvPr/>
        </p:nvSpPr>
        <p:spPr>
          <a:xfrm>
            <a:off x="457200" y="4023360"/>
            <a:ext cx="11246400" cy="23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弯曲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wān qū  curved; crooked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曲折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qū zhé  twists and turns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br>
              <a:rPr sz="1800"/>
            </a:b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曲线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qū xiàn  curve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曲解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qū jiě  misinterpretation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9" name="TextBox 2"/>
          <p:cNvSpPr/>
          <p:nvPr/>
        </p:nvSpPr>
        <p:spPr>
          <a:xfrm>
            <a:off x="457200" y="548640"/>
            <a:ext cx="11246400" cy="155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84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项</a:t>
            </a:r>
            <a:endParaRPr lang="en-US" sz="8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0" name="TextBox 3"/>
          <p:cNvSpPr/>
          <p:nvPr/>
        </p:nvSpPr>
        <p:spPr>
          <a:xfrm>
            <a:off x="457200" y="2194560"/>
            <a:ext cx="1124640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xiàng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1" name="TextBox 4"/>
          <p:cNvSpPr/>
          <p:nvPr/>
        </p:nvSpPr>
        <p:spPr>
          <a:xfrm>
            <a:off x="457200" y="2880360"/>
            <a:ext cx="1124640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neck; item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2" name="TextBox 5"/>
          <p:cNvSpPr/>
          <p:nvPr/>
        </p:nvSpPr>
        <p:spPr>
          <a:xfrm>
            <a:off x="457200" y="3474720"/>
            <a:ext cx="11246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i-IN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ပစ္စည်း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3" name="TextBox 6"/>
          <p:cNvSpPr/>
          <p:nvPr/>
        </p:nvSpPr>
        <p:spPr>
          <a:xfrm>
            <a:off x="457200" y="4023360"/>
            <a:ext cx="11246400" cy="23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项目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xiàng mù  project; item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br>
              <a:rPr sz="1800"/>
            </a:b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选项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xuǎn xiàng  option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一</a:t>
            </a:r>
            <a:br>
              <a:rPr sz="1800"/>
            </a:b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项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yí xiàng  one item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事项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shì xiàng  matter; item of business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5" name="TextBox 2"/>
          <p:cNvSpPr/>
          <p:nvPr/>
        </p:nvSpPr>
        <p:spPr>
          <a:xfrm>
            <a:off x="457200" y="548640"/>
            <a:ext cx="11246400" cy="155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84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向</a:t>
            </a:r>
            <a:endParaRPr lang="en-US" sz="8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6" name="TextBox 3"/>
          <p:cNvSpPr/>
          <p:nvPr/>
        </p:nvSpPr>
        <p:spPr>
          <a:xfrm>
            <a:off x="457200" y="2194560"/>
            <a:ext cx="1124640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xiàng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7" name="TextBox 4"/>
          <p:cNvSpPr/>
          <p:nvPr/>
        </p:nvSpPr>
        <p:spPr>
          <a:xfrm>
            <a:off x="457200" y="2880360"/>
            <a:ext cx="1124640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toward; to face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8" name="TextBox 5"/>
          <p:cNvSpPr/>
          <p:nvPr/>
        </p:nvSpPr>
        <p:spPr>
          <a:xfrm>
            <a:off x="457200" y="3474720"/>
            <a:ext cx="11246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i-IN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ဆီသို့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9" name="TextBox 6"/>
          <p:cNvSpPr/>
          <p:nvPr/>
        </p:nvSpPr>
        <p:spPr>
          <a:xfrm>
            <a:off x="457200" y="4023360"/>
            <a:ext cx="11246400" cy="23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向上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xiàng shàng  upward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向前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xiàng qián  forward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方向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fāng xiàng  direction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面向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miàn xiàng  to face toward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1" name="TextBox 2"/>
          <p:cNvSpPr/>
          <p:nvPr/>
        </p:nvSpPr>
        <p:spPr>
          <a:xfrm>
            <a:off x="457200" y="548640"/>
            <a:ext cx="11246400" cy="155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84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天</a:t>
            </a:r>
            <a:endParaRPr lang="en-US" sz="8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2" name="TextBox 3"/>
          <p:cNvSpPr/>
          <p:nvPr/>
        </p:nvSpPr>
        <p:spPr>
          <a:xfrm>
            <a:off x="457200" y="2194560"/>
            <a:ext cx="1124640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tiān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3" name="TextBox 4"/>
          <p:cNvSpPr/>
          <p:nvPr/>
        </p:nvSpPr>
        <p:spPr>
          <a:xfrm>
            <a:off x="457200" y="2880360"/>
            <a:ext cx="1124640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endParaRPr lang="en-US" sz="2800" b="0" u="none" strike="noStrike">
              <a:solidFill>
                <a:srgbClr val="4B5563"/>
              </a:solidFill>
              <a:effectLst/>
              <a:uFillTx/>
              <a:latin typeface="Microsoft YaHei"/>
            </a:endParaRPr>
          </a:p>
        </p:txBody>
      </p:sp>
      <p:sp>
        <p:nvSpPr>
          <p:cNvPr id="104" name="TextBox 5"/>
          <p:cNvSpPr/>
          <p:nvPr/>
        </p:nvSpPr>
        <p:spPr>
          <a:xfrm>
            <a:off x="457200" y="3474720"/>
            <a:ext cx="11246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i-IN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ကောင်းကင်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5" name="TextBox 6"/>
          <p:cNvSpPr/>
          <p:nvPr/>
        </p:nvSpPr>
        <p:spPr>
          <a:xfrm>
            <a:off x="457200" y="4023360"/>
            <a:ext cx="11246400" cy="23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天空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tiān kōng  sky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今天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jīn tiān  today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br>
              <a:rPr sz="1800"/>
            </a:b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明天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míng tiān  tomorrow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br>
              <a:rPr sz="1800"/>
            </a:b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天气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tiān qì  weather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7" name="TextBox 2"/>
          <p:cNvSpPr/>
          <p:nvPr/>
        </p:nvSpPr>
        <p:spPr>
          <a:xfrm>
            <a:off x="457200" y="548640"/>
            <a:ext cx="11246400" cy="155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84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歌</a:t>
            </a:r>
            <a:endParaRPr lang="en-US" sz="8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8" name="TextBox 3"/>
          <p:cNvSpPr/>
          <p:nvPr/>
        </p:nvSpPr>
        <p:spPr>
          <a:xfrm>
            <a:off x="457200" y="2194560"/>
            <a:ext cx="1124640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gē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9" name="TextBox 4"/>
          <p:cNvSpPr/>
          <p:nvPr/>
        </p:nvSpPr>
        <p:spPr>
          <a:xfrm>
            <a:off x="457200" y="2880360"/>
            <a:ext cx="1124640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to sing; song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0" name="TextBox 5"/>
          <p:cNvSpPr/>
          <p:nvPr/>
        </p:nvSpPr>
        <p:spPr>
          <a:xfrm>
            <a:off x="457200" y="3474720"/>
            <a:ext cx="11246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i-IN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သီချင်း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1" name="TextBox 6"/>
          <p:cNvSpPr/>
          <p:nvPr/>
        </p:nvSpPr>
        <p:spPr>
          <a:xfrm>
            <a:off x="457200" y="4023360"/>
            <a:ext cx="11246400" cy="23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唱歌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chàng gē  to sing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歌曲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gē qǔ  song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歌手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g</a:t>
            </a:r>
            <a:br>
              <a:rPr sz="1800"/>
            </a:b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ē shǒu  singer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歌声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gē sh</a:t>
            </a:r>
            <a:br>
              <a:rPr sz="1800"/>
            </a:b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ēng  sound of singing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Collabora_Office/25.04.9.4$Linux_X86_64 LibreOffice_project/bbf180856f1919e69a04fdf6175ff4f11f52e1db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  <dc:creator/>
  <dc:description>generated using python-pptx</dc:description>
  <dc:language>zh-CN</dc:language>
  <cp:lastModifiedBy/>
  <dcterms:modified xsi:type="dcterms:W3CDTF">2026-07-31T11:01:39Z</dcterms:modified>
  <cp:revision>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