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2815589" y="2603152"/>
            <a:ext cx="6560820" cy="8286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1A202C"/>
                </a:solidFill>
                <a:latin typeface="Noto Serif SC"/>
              </a:rPr>
              <a:t>第十二课 徐悲鸿的故事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71800" y="3660427"/>
            <a:ext cx="6248400" cy="3656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b="0" sz="1800" i="0" u="none">
                <a:solidFill>
                  <a:srgbClr val="4A5568"/>
                </a:solidFill>
                <a:latin typeface="Noto Sans SC"/>
              </a:rPr>
              <a:t>中文（小学）第八册 · 模块化精编课件 V2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400175" y="2891730"/>
            <a:ext cx="939165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4050"/>
              </a:lnSpc>
            </a:pPr>
            <a:r>
              <a:rPr b="0" sz="2700" i="0" u="none">
                <a:solidFill>
                  <a:srgbClr val="1A202C"/>
                </a:solidFill>
                <a:latin typeface="Noto Serif SC"/>
              </a:rPr>
              <a:t>“人不可有傲气，但不可无傲骨。”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93258" y="3615630"/>
            <a:ext cx="1005482" cy="209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4A5568"/>
                </a:solidFill>
                <a:latin typeface="Noto Sans SC"/>
              </a:rPr>
              <a:t>—— 徐悲鸿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00175" y="4044255"/>
            <a:ext cx="9391650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4A5568"/>
                </a:solidFill>
                <a:latin typeface="Noto Sans SC"/>
              </a:rPr>
              <a:t>结合课文深刻理解这句话：作为新时代的少年，我们要有骨气、有自信，为祖国的繁荣富强而奋发图强！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571500"/>
            <a:ext cx="11601450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3000" i="0" u="none">
                <a:solidFill>
                  <a:srgbClr val="1A202C"/>
                </a:solidFill>
                <a:latin typeface="Noto Serif SC"/>
              </a:rPr>
              <a:t>名言警句与思想内涵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593627"/>
            <a:ext cx="5286375" cy="192018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2593627"/>
            <a:ext cx="5286375" cy="21944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62025" y="2984152"/>
            <a:ext cx="4730591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1A202C"/>
                </a:solidFill>
                <a:latin typeface="Noto Serif SC"/>
              </a:rPr>
              <a:t>课堂收获总结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025" y="3403252"/>
            <a:ext cx="4505325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通过本课学习，我们不仅认识了一位杰出的爱国画家，更明白了尊严需要实力来捍卫，爱国需要付诸不懈的努力。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24650" y="2984152"/>
            <a:ext cx="4730591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1A202C"/>
                </a:solidFill>
                <a:latin typeface="Noto Serif SC"/>
              </a:rPr>
              <a:t>课后作业安排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24650" y="3403252"/>
            <a:ext cx="4505325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1. 巩固生字词，完成练习册习题。</a:t>
            </a:r>
            <a:r>
              <a:t>
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 2. 有感情地朗读课文，向家人讲述徐悲鸿的故事。</a:t>
            </a:r>
            <a:r>
              <a:t>
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 3. 课外收集了解徐悲鸿的其他名作及爱国事迹。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571500"/>
            <a:ext cx="11601450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3000" i="0" u="none">
                <a:solidFill>
                  <a:srgbClr val="1A202C"/>
                </a:solidFill>
                <a:latin typeface="Noto Serif SC"/>
              </a:rPr>
              <a:t>课后拓展与作业布置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495800" y="2603152"/>
            <a:ext cx="3200400" cy="8286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1A202C"/>
                </a:solidFill>
                <a:latin typeface="Noto Serif SC"/>
              </a:rPr>
              <a:t>谢谢观看！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0" y="3660427"/>
            <a:ext cx="3048000" cy="3656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b="0" sz="1800" i="0" u="none">
                <a:solidFill>
                  <a:srgbClr val="4A5568"/>
                </a:solidFill>
                <a:latin typeface="Noto Sans SC"/>
              </a:rPr>
              <a:t>学好语文，传承中华风骨。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767" y="3414563"/>
            <a:ext cx="857250" cy="476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36142" y="3408015"/>
            <a:ext cx="8814941" cy="1980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b="0" sz="975" i="0" u="none">
                <a:solidFill>
                  <a:srgbClr val="2D3748"/>
                </a:solidFill>
                <a:latin typeface="Noto Sans SC"/>
              </a:rPr>
              <a:t>https://www.tallengestore.com/cdn/shop/products/GallopingHorse-XuBeihong-ChineseArtPainting_8b359e14-25f4-4b00-87c7-0bb700d98b79.jpg?v=1696886741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36142" y="3653730"/>
            <a:ext cx="8814941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2D3748"/>
                </a:solidFill>
                <a:latin typeface="Noto Sans SC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Noto Sans SC"/>
              </a:rPr>
              <a:t>www.tallengestore.com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571500"/>
            <a:ext cx="11601450" cy="4476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3000" i="0" u="none">
                <a:solidFill>
                  <a:srgbClr val="1A202C"/>
                </a:solidFill>
                <a:latin typeface="Noto Serif SC"/>
              </a:rPr>
              <a:t>Image Sources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619750" y="2744092"/>
            <a:ext cx="952500" cy="381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328154" y="2972692"/>
            <a:ext cx="5535691" cy="695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050" i="0" u="none">
                <a:solidFill>
                  <a:srgbClr val="1A202C"/>
                </a:solidFill>
                <a:latin typeface="Noto Serif SC"/>
              </a:rPr>
              <a:t>一、 教学目标与重难点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59956" y="3858517"/>
            <a:ext cx="5272087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立德树人，掌握双基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456557"/>
            <a:ext cx="5286375" cy="246876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2456557"/>
            <a:ext cx="5286375" cy="19201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62025" y="2847082"/>
            <a:ext cx="4730591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1A202C"/>
                </a:solidFill>
                <a:latin typeface="Noto Serif SC"/>
              </a:rPr>
              <a:t>知识与技能目标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025" y="3266182"/>
            <a:ext cx="4505325" cy="1097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1. 学会本课生字新词，理解“扬眉吐气”、“所向披靡”等重点词汇。</a:t>
            </a:r>
            <a:r>
              <a:t>
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 2. 正确、流利、有感情地朗读课文。</a:t>
            </a:r>
            <a:r>
              <a:t>
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 3. 概括课文主要内容，体会重点语句的情感。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24650" y="2847082"/>
            <a:ext cx="4730591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1A202C"/>
                </a:solidFill>
                <a:latin typeface="Noto Serif SC"/>
              </a:rPr>
              <a:t>情感态度与价值观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24650" y="3266182"/>
            <a:ext cx="4505325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学习徐悲鸿先生为国争光的爱国主义精神，培养学生自强不息、刻苦钻研的优秀品质与民族自信心。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571500"/>
            <a:ext cx="11601450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3000" i="0" u="none">
                <a:solidFill>
                  <a:srgbClr val="1A202C"/>
                </a:solidFill>
                <a:latin typeface="Noto Serif SC"/>
              </a:rPr>
              <a:t>本课教学核心目标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619750" y="2744092"/>
            <a:ext cx="952500" cy="381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598187" y="2972692"/>
            <a:ext cx="4995624" cy="695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050" i="0" u="none">
                <a:solidFill>
                  <a:srgbClr val="1A202C"/>
                </a:solidFill>
                <a:latin typeface="Noto Serif SC"/>
              </a:rPr>
              <a:t>二、 字词句模块解析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17131" y="3858517"/>
            <a:ext cx="4757737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扎实基础，扫清阅读障碍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04875" y="2993677"/>
            <a:ext cx="10715625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1" sz="1350" i="0" u="none">
                <a:solidFill>
                  <a:srgbClr val="2D3748"/>
                </a:solidFill>
                <a:latin typeface="Noto Sans SC"/>
              </a:rPr>
              <a:t>生字认读：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悲(bēi)、鸿(hóng) — 组成“徐悲鸿”；涛(tāo) — 波涛；凑(còu) — 凑合。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4875" y="3458467"/>
            <a:ext cx="10715625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1" sz="1350" i="0" u="none">
                <a:solidFill>
                  <a:srgbClr val="2D3748"/>
                </a:solidFill>
                <a:latin typeface="Noto Sans SC"/>
              </a:rPr>
              <a:t>扬眉吐气：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形容受压迫的人感到舒畅、扬起眉毛吐出怨气。体会当时中国留学生在海外扬眉吐气的自豪感。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875" y="3923258"/>
            <a:ext cx="10715625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1" sz="1350" i="0" u="none">
                <a:solidFill>
                  <a:srgbClr val="2D3748"/>
                </a:solidFill>
                <a:latin typeface="Noto Sans SC"/>
              </a:rPr>
              <a:t>所向披靡：</a:t>
            </a:r>
            <a:r>
              <a:rPr b="0" sz="1350" i="0" u="none">
                <a:solidFill>
                  <a:srgbClr val="2D3748"/>
                </a:solidFill>
                <a:latin typeface="Noto Sans SC"/>
              </a:rPr>
              <a:t>比喻力量所到之处，一切障碍都被扫除。形容徐悲鸿画作在法国画展上产生的轰动效应。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017490"/>
            <a:ext cx="148232" cy="2190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482280"/>
            <a:ext cx="148232" cy="2190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947070"/>
            <a:ext cx="148232" cy="2190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571500"/>
            <a:ext cx="11601450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3000" i="0" u="none">
                <a:solidFill>
                  <a:srgbClr val="1A202C"/>
                </a:solidFill>
                <a:latin typeface="Noto Serif SC"/>
              </a:rPr>
              <a:t>重点字词与成语解析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619750" y="2744092"/>
            <a:ext cx="952500" cy="381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58120" y="2972692"/>
            <a:ext cx="6075759" cy="695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050" i="0" u="none">
                <a:solidFill>
                  <a:srgbClr val="1A202C"/>
                </a:solidFill>
                <a:latin typeface="Noto Serif SC"/>
              </a:rPr>
              <a:t>三、 课文结构与情节梳理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2781" y="3858517"/>
            <a:ext cx="5786437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理清脉络，走进大师故事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540347"/>
            <a:ext cx="3492549" cy="230118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799" y="2540347"/>
            <a:ext cx="3492549" cy="230118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8099" y="2540347"/>
            <a:ext cx="3492549" cy="23011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4225" y="3407122"/>
            <a:ext cx="3047099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404" i="0" u="none">
                <a:solidFill>
                  <a:srgbClr val="1A202C"/>
                </a:solidFill>
                <a:latin typeface="Noto Serif SC"/>
              </a:rPr>
              <a:t>挑衅（起因）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775" y="3826222"/>
            <a:ext cx="2901999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外国学生傲慢挑衅，污蔑中国人成不了大气候。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524" y="3407122"/>
            <a:ext cx="3047099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404" i="0" u="none">
                <a:solidFill>
                  <a:srgbClr val="1A202C"/>
                </a:solidFill>
                <a:latin typeface="Noto Serif SC"/>
              </a:rPr>
              <a:t>立誓（经过）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45074" y="3826222"/>
            <a:ext cx="2901999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徐悲鸿挺身而出回击挑衅，发誓用实力证明自己。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50824" y="3407122"/>
            <a:ext cx="3047099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404" i="0" u="none">
                <a:solidFill>
                  <a:srgbClr val="1A202C"/>
                </a:solidFill>
                <a:latin typeface="Noto Serif SC"/>
              </a:rPr>
              <a:t>震惊（结果）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23374" y="3826222"/>
            <a:ext cx="2901999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作品轰动巴黎，外国学生折服并公开认错道歉。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9467" y="2864197"/>
            <a:ext cx="296465" cy="3810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7767" y="2864197"/>
            <a:ext cx="296465" cy="3810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6066" y="2864197"/>
            <a:ext cx="296465" cy="381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1500" y="571500"/>
            <a:ext cx="11601450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3000" i="0" u="none">
                <a:solidFill>
                  <a:srgbClr val="1A202C"/>
                </a:solidFill>
                <a:latin typeface="Noto Serif SC"/>
              </a:rPr>
              <a:t>故事情节三步走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04875" y="2024062"/>
            <a:ext cx="495300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徐悲鸿面对外国学生的无理挑衅，没有争吵，而是用画笔作为武器。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4875" y="2763142"/>
            <a:ext cx="4953000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他夜以继日地刻苦钻研，画作充满浩然正气。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4875" y="3227933"/>
            <a:ext cx="495300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他的胜利不仅是个人的胜利，更是祖国的胜利，极大地振奋了民族精神。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25" y="2024062"/>
            <a:ext cx="5286375" cy="33337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47875"/>
            <a:ext cx="148232" cy="2190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86955"/>
            <a:ext cx="148232" cy="2190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251745"/>
            <a:ext cx="148232" cy="2190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571500"/>
            <a:ext cx="11601450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3000" i="0" u="none">
                <a:solidFill>
                  <a:srgbClr val="1A202C"/>
                </a:solidFill>
                <a:latin typeface="Noto Serif SC"/>
              </a:rPr>
              <a:t>跨越时空的艺术与风骨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619750" y="2744092"/>
            <a:ext cx="952500" cy="381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58120" y="2972692"/>
            <a:ext cx="6075759" cy="695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050" i="0" u="none">
                <a:solidFill>
                  <a:srgbClr val="1A202C"/>
                </a:solidFill>
                <a:latin typeface="Noto Serif SC"/>
              </a:rPr>
              <a:t>四、 主题升华与课堂总结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2781" y="3858517"/>
            <a:ext cx="5786437" cy="2742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b="0" sz="1350" i="0" u="none">
                <a:solidFill>
                  <a:srgbClr val="2D3748"/>
                </a:solidFill>
                <a:latin typeface="Noto Sans SC"/>
              </a:rPr>
              <a:t>传承精神，立志报效祖国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