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2815589" y="2603152"/>
            <a:ext cx="6560820" cy="828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1A202C"/>
                </a:solidFill>
                <a:latin typeface="Noto Serif SC"/>
              </a:rPr>
              <a:t>第十二课 徐悲鸿的故事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71800" y="3660427"/>
            <a:ext cx="6248400" cy="3656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b="0" sz="1800" i="0" u="none">
                <a:solidFill>
                  <a:srgbClr val="4A5568"/>
                </a:solidFill>
                <a:latin typeface="Noto Sans SC"/>
              </a:rPr>
              <a:t>中文（小学）第八册 · 统编教学课件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400175" y="2891730"/>
            <a:ext cx="939165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b="0" sz="2700" i="0" u="none">
                <a:solidFill>
                  <a:srgbClr val="1A202C"/>
                </a:solidFill>
                <a:latin typeface="Noto Serif SC"/>
              </a:rPr>
              <a:t>“人不可有傲气，但不可无傲骨。”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93258" y="3615630"/>
            <a:ext cx="1005482" cy="209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4A5568"/>
                </a:solidFill>
                <a:latin typeface="Noto Sans SC"/>
              </a:rPr>
              <a:t>—— 徐悲鸿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0175" y="4044255"/>
            <a:ext cx="9391650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4A5568"/>
                </a:solidFill>
                <a:latin typeface="Noto Sans SC"/>
              </a:rPr>
              <a:t>我们要学习徐悲鸿先生将个人命运与祖国尊严紧密结合的高尚品质，奋发图强，为中华民族的伟大复兴而努力读书。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571500"/>
            <a:ext cx="11601450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经典语录与主题思考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456557"/>
            <a:ext cx="5286375" cy="219447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2456557"/>
            <a:ext cx="5286375" cy="24687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2025" y="2847082"/>
            <a:ext cx="4730591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1A202C"/>
                </a:solidFill>
                <a:latin typeface="Noto Serif SC"/>
              </a:rPr>
              <a:t>课堂小结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025" y="3266182"/>
            <a:ext cx="4505325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本文记叙了我国著名画家徐悲鸿在巴黎留学期间，面对外国学生的挑衅，用惊人的才华和杰出的作品为祖国赢得荣誉的故事，赞扬了徐悲鸿强烈的爱国主义精神。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24650" y="2847082"/>
            <a:ext cx="4730591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1A202C"/>
                </a:solidFill>
                <a:latin typeface="Noto Serif SC"/>
              </a:rPr>
              <a:t>课后作业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4650" y="3266182"/>
            <a:ext cx="4505325" cy="1097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1. 抄写本课生字词并熟练组词。</a:t>
            </a:r>
            <a:r>
              <a:t>
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 2. 有感情地朗读课文，将徐悲鸿反驳外国学生的话语背诵下来。</a:t>
            </a:r>
            <a:r>
              <a:t>
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 3. 搜集并了解徐悲鸿的另一幅代表作及背后的故事。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571500"/>
            <a:ext cx="11601450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课堂小结与课后作业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415790" y="2603152"/>
            <a:ext cx="3360420" cy="828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1A202C"/>
                </a:solidFill>
                <a:latin typeface="Noto Serif SC"/>
              </a:rPr>
              <a:t>谢谢观看！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95800" y="3660427"/>
            <a:ext cx="3200400" cy="3656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b="0" sz="1800" i="0" u="none">
                <a:solidFill>
                  <a:srgbClr val="4A5568"/>
                </a:solidFill>
                <a:latin typeface="Noto Sans SC"/>
              </a:rPr>
              <a:t>祝同学们学习进步，天天向上。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4790" y="3414563"/>
            <a:ext cx="857250" cy="476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0165" y="3408015"/>
            <a:ext cx="6826894" cy="1980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2D3748"/>
                </a:solidFill>
                <a:latin typeface="Noto Sans SC"/>
              </a:rPr>
              <a:t>https://www.tallengestore.com/cdn/shop/files/HorsesDrinkingWater-XuBeihong-ChineseArtPainting_large.jpg?v=1696260482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0165" y="3653730"/>
            <a:ext cx="6826894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2D3748"/>
                </a:solidFill>
                <a:latin typeface="Noto Sans SC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Noto Sans SC"/>
              </a:rPr>
              <a:t>www.tallengestore.com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57150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Image Sources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619750" y="2744092"/>
            <a:ext cx="952500" cy="381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328154" y="2972692"/>
            <a:ext cx="5535691" cy="695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050" i="0" u="none">
                <a:solidFill>
                  <a:srgbClr val="1A202C"/>
                </a:solidFill>
                <a:latin typeface="Noto Serif SC"/>
              </a:rPr>
              <a:t>一、 课前导学与生字词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59956" y="3858517"/>
            <a:ext cx="5272087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走近大师，扫清字词障碍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456557"/>
            <a:ext cx="5286375" cy="246876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2456557"/>
            <a:ext cx="5286375" cy="24687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2025" y="2847082"/>
            <a:ext cx="4730591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1A202C"/>
                </a:solidFill>
                <a:latin typeface="Noto Serif SC"/>
              </a:rPr>
              <a:t>重点生字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025" y="3266182"/>
            <a:ext cx="4505325" cy="1097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350" i="0" u="none">
                <a:solidFill>
                  <a:srgbClr val="2D3748"/>
                </a:solidFill>
                <a:latin typeface="Noto Sans SC"/>
              </a:rPr>
              <a:t>悲 (bēi)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：悲痛、悲鸿</a:t>
            </a:r>
            <a:r>
              <a:t>
</a:t>
            </a:r>
            <a:r>
              <a:rPr b="1" sz="1350" i="0" u="none">
                <a:solidFill>
                  <a:srgbClr val="2D3748"/>
                </a:solidFill>
                <a:latin typeface="Noto Sans SC"/>
              </a:rPr>
              <a:t>鸿 (hóng)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：鸿雁、徐悲鸿</a:t>
            </a:r>
            <a:r>
              <a:t>
</a:t>
            </a:r>
            <a:r>
              <a:rPr b="1" sz="1350" i="0" u="none">
                <a:solidFill>
                  <a:srgbClr val="2D3748"/>
                </a:solidFill>
                <a:latin typeface="Noto Sans SC"/>
              </a:rPr>
              <a:t>涛 (tāo)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：波涛、汹涌</a:t>
            </a:r>
            <a:r>
              <a:t>
</a:t>
            </a:r>
            <a:r>
              <a:rPr b="1" sz="1350" i="0" u="none">
                <a:solidFill>
                  <a:srgbClr val="2D3748"/>
                </a:solidFill>
                <a:latin typeface="Noto Sans SC"/>
              </a:rPr>
              <a:t>凑 (còu)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：凑合、凑齐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24650" y="2847082"/>
            <a:ext cx="4730591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1A202C"/>
                </a:solidFill>
                <a:latin typeface="Noto Serif SC"/>
              </a:rPr>
              <a:t>词语释义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4650" y="3266182"/>
            <a:ext cx="4505325" cy="1097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350" i="0" u="none">
                <a:solidFill>
                  <a:srgbClr val="2D3748"/>
                </a:solidFill>
                <a:latin typeface="Noto Sans SC"/>
              </a:rPr>
              <a:t>扬眉吐气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：形容受够了压迫的人感到舒畅、扬起眉毛吐出怨气。</a:t>
            </a:r>
            <a:r>
              <a:t>
</a:t>
            </a:r>
            <a:r>
              <a:rPr b="1" sz="1350" i="0" u="none">
                <a:solidFill>
                  <a:srgbClr val="2D3748"/>
                </a:solidFill>
                <a:latin typeface="Noto Sans SC"/>
              </a:rPr>
              <a:t>所向披靡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：比喻力量所到之处，一切障碍都被扫除。</a:t>
            </a:r>
            <a:r>
              <a:t>
</a:t>
            </a:r>
            <a:r>
              <a:rPr b="1" sz="1350" i="0" u="none">
                <a:solidFill>
                  <a:srgbClr val="2D3748"/>
                </a:solidFill>
                <a:latin typeface="Noto Sans SC"/>
              </a:rPr>
              <a:t>奋发图强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：振作精神，谋求强盛。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571500"/>
            <a:ext cx="11601450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生字新词认读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619750" y="2744092"/>
            <a:ext cx="952500" cy="381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88086" y="2972692"/>
            <a:ext cx="6615826" cy="695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050" i="0" u="none">
                <a:solidFill>
                  <a:srgbClr val="1A202C"/>
                </a:solidFill>
                <a:latin typeface="Noto Serif SC"/>
              </a:rPr>
              <a:t>二、 课文背景与走近徐悲鸿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45606" y="3858517"/>
            <a:ext cx="6300787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了解杰出的爱国画家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04875" y="2024062"/>
            <a:ext cx="4953000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徐悲鸿（1895—1953），我国杰出的画家、美术教育家。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4875" y="2488852"/>
            <a:ext cx="4953000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他擅长画马、人物、花鸟，尤以奔马闻名于世。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875" y="2953642"/>
            <a:ext cx="495300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他一生致力于中国画的革新，融汇中西，被誉为“中国现代美术之父”。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4875" y="3692723"/>
            <a:ext cx="4953000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他的作品充满强烈的爱国主义精神与民族气节。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5" y="2024062"/>
            <a:ext cx="5286375" cy="33337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47875"/>
            <a:ext cx="148232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12665"/>
            <a:ext cx="148232" cy="2190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77455"/>
            <a:ext cx="148232" cy="21907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716535"/>
            <a:ext cx="148232" cy="2190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571500"/>
            <a:ext cx="11601450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走近杰出的画家徐悲鸿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619750" y="2744092"/>
            <a:ext cx="952500" cy="381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58120" y="2972692"/>
            <a:ext cx="6075759" cy="695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050" i="0" u="none">
                <a:solidFill>
                  <a:srgbClr val="1A202C"/>
                </a:solidFill>
                <a:latin typeface="Noto Serif SC"/>
              </a:rPr>
              <a:t>三、 课文精读与核心情节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2781" y="3858517"/>
            <a:ext cx="5786437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体会外国学生的狂妄与徐悲鸿的反击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40347"/>
            <a:ext cx="3492549" cy="230118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799" y="2540347"/>
            <a:ext cx="3492549" cy="230118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8099" y="2540347"/>
            <a:ext cx="3492549" cy="2301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4225" y="3407122"/>
            <a:ext cx="3047099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404" i="0" u="none">
                <a:solidFill>
                  <a:srgbClr val="1A202C"/>
                </a:solidFill>
                <a:latin typeface="Noto Serif SC"/>
              </a:rPr>
              <a:t>起因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775" y="3826222"/>
            <a:ext cx="2901999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在异国他乡的画展上，外国学生傲慢挑衅，出言侮辱中国留学生。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524" y="3407122"/>
            <a:ext cx="3047099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404" i="0" u="none">
                <a:solidFill>
                  <a:srgbClr val="1A202C"/>
                </a:solidFill>
                <a:latin typeface="Noto Serif SC"/>
              </a:rPr>
              <a:t>经过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45074" y="3826222"/>
            <a:ext cx="2901999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徐悲鸿挺身而出，立下誓言，要用实力让对方折服并为祖国争光。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50824" y="3407122"/>
            <a:ext cx="3047099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404" i="0" u="none">
                <a:solidFill>
                  <a:srgbClr val="1A202C"/>
                </a:solidFill>
                <a:latin typeface="Noto Serif SC"/>
              </a:rPr>
              <a:t>结果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23374" y="3826222"/>
            <a:ext cx="2901999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徐悲鸿刻苦作画，画作震惊画坛，外国学生不得不承认错误并敬佩不已。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9467" y="2864197"/>
            <a:ext cx="296465" cy="3810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7767" y="2864197"/>
            <a:ext cx="296465" cy="3810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6066" y="2864197"/>
            <a:ext cx="296465" cy="381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500" y="571500"/>
            <a:ext cx="11601450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故事发展脉络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04875" y="2719387"/>
            <a:ext cx="10715625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350" i="0" u="none">
                <a:solidFill>
                  <a:srgbClr val="2D3748"/>
                </a:solidFill>
                <a:latin typeface="Noto Sans SC"/>
              </a:rPr>
              <a:t>外国学生的挑衅：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“别以为到了巴黎，就成了真正的艺术家，中国人就是到巴黎深造，也成不了大气候！”—折射出当时的弱国地位和西方人的偏见。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4875" y="3458467"/>
            <a:ext cx="10715625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350" i="0" u="none">
                <a:solidFill>
                  <a:srgbClr val="2D3748"/>
                </a:solidFill>
                <a:latin typeface="Noto Sans SC"/>
              </a:rPr>
              <a:t>徐悲鸿的回应：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他没有用言语争吵，而是斩钉截铁地回答：“先生，你不是说中国人的画不成材吗？那咱们就比一比！我代表我的祖国，你代表你的国家，看谁能取得最后的胜利！”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875" y="4197548"/>
            <a:ext cx="10715625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350" i="0" u="none">
                <a:solidFill>
                  <a:srgbClr val="2D3748"/>
                </a:solidFill>
                <a:latin typeface="Noto Sans SC"/>
              </a:rPr>
              <a:t>展现出的精神：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不卑不亢、自强不息、为国争光的强烈爱国情怀。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743200"/>
            <a:ext cx="148232" cy="2190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482280"/>
            <a:ext cx="148232" cy="2190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4221360"/>
            <a:ext cx="148232" cy="2190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571500"/>
            <a:ext cx="11601450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重点情节深入探究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619750" y="2744092"/>
            <a:ext cx="952500" cy="381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58120" y="2972692"/>
            <a:ext cx="6075759" cy="695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050" i="0" u="none">
                <a:solidFill>
                  <a:srgbClr val="1A202C"/>
                </a:solidFill>
                <a:latin typeface="Noto Serif SC"/>
              </a:rPr>
              <a:t>四、 核心精神与主题升华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2781" y="3858517"/>
            <a:ext cx="5786437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感受中华民族的浩然正气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