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70" r:id="rId3"/>
    <p:sldId id="276" r:id="rId5"/>
    <p:sldId id="516" r:id="rId6"/>
    <p:sldId id="301" r:id="rId7"/>
    <p:sldId id="283" r:id="rId8"/>
    <p:sldId id="318" r:id="rId9"/>
    <p:sldId id="319" r:id="rId10"/>
    <p:sldId id="364" r:id="rId11"/>
    <p:sldId id="460" r:id="rId12"/>
    <p:sldId id="461" r:id="rId13"/>
    <p:sldId id="459" r:id="rId14"/>
    <p:sldId id="365" r:id="rId15"/>
    <p:sldId id="322" r:id="rId16"/>
    <p:sldId id="330" r:id="rId17"/>
    <p:sldId id="517" r:id="rId18"/>
    <p:sldId id="323" r:id="rId19"/>
    <p:sldId id="518" r:id="rId20"/>
    <p:sldId id="519" r:id="rId21"/>
    <p:sldId id="520" r:id="rId22"/>
    <p:sldId id="521" r:id="rId23"/>
    <p:sldId id="522" r:id="rId24"/>
    <p:sldId id="523" r:id="rId25"/>
    <p:sldId id="367" r:id="rId26"/>
    <p:sldId id="326" r:id="rId27"/>
    <p:sldId id="327" r:id="rId28"/>
    <p:sldId id="524" r:id="rId29"/>
    <p:sldId id="328" r:id="rId30"/>
    <p:sldId id="526" r:id="rId31"/>
    <p:sldId id="527" r:id="rId32"/>
    <p:sldId id="528" r:id="rId33"/>
    <p:sldId id="332" r:id="rId34"/>
    <p:sldId id="329" r:id="rId35"/>
    <p:sldId id="333" r:id="rId36"/>
    <p:sldId id="525" r:id="rId37"/>
    <p:sldId id="334" r:id="rId38"/>
    <p:sldId id="529" r:id="rId39"/>
    <p:sldId id="531" r:id="rId40"/>
    <p:sldId id="532" r:id="rId41"/>
    <p:sldId id="368" r:id="rId42"/>
    <p:sldId id="337" r:id="rId43"/>
    <p:sldId id="338" r:id="rId44"/>
    <p:sldId id="429" r:id="rId45"/>
    <p:sldId id="533" r:id="rId46"/>
    <p:sldId id="415" r:id="rId47"/>
    <p:sldId id="414" r:id="rId48"/>
    <p:sldId id="413" r:id="rId49"/>
    <p:sldId id="534" r:id="rId50"/>
    <p:sldId id="416" r:id="rId51"/>
    <p:sldId id="590" r:id="rId52"/>
    <p:sldId id="589" r:id="rId53"/>
    <p:sldId id="339" r:id="rId54"/>
    <p:sldId id="340" r:id="rId55"/>
    <p:sldId id="591" r:id="rId56"/>
    <p:sldId id="592" r:id="rId57"/>
    <p:sldId id="412" r:id="rId58"/>
    <p:sldId id="341" r:id="rId59"/>
    <p:sldId id="594" r:id="rId60"/>
    <p:sldId id="595" r:id="rId61"/>
    <p:sldId id="596" r:id="rId62"/>
    <p:sldId id="535" r:id="rId63"/>
    <p:sldId id="419" r:id="rId64"/>
    <p:sldId id="342" r:id="rId65"/>
    <p:sldId id="343" r:id="rId66"/>
    <p:sldId id="344" r:id="rId67"/>
    <p:sldId id="345" r:id="rId68"/>
    <p:sldId id="346" r:id="rId69"/>
    <p:sldId id="347" r:id="rId70"/>
    <p:sldId id="597" r:id="rId71"/>
    <p:sldId id="420" r:id="rId72"/>
    <p:sldId id="348" r:id="rId73"/>
    <p:sldId id="427" r:id="rId74"/>
    <p:sldId id="422" r:id="rId75"/>
    <p:sldId id="428" r:id="rId76"/>
    <p:sldId id="598" r:id="rId77"/>
    <p:sldId id="421" r:id="rId78"/>
    <p:sldId id="349" r:id="rId79"/>
    <p:sldId id="350" r:id="rId80"/>
    <p:sldId id="537" r:id="rId81"/>
    <p:sldId id="536" r:id="rId82"/>
  </p:sldIdLst>
  <p:sldSz cx="12192000" cy="6858000"/>
  <p:notesSz cx="6858000" cy="9144000"/>
  <p:embeddedFontLst>
    <p:embeddedFont>
      <p:font typeface="SimSun" panose="02010600030101010101" pitchFamily="2" charset="-122"/>
      <p:regular r:id="rId86"/>
    </p:embeddedFont>
    <p:embeddedFont>
      <p:font typeface="Eras Light ITC" panose="020B0402030504020804" pitchFamily="34" charset="0"/>
      <p:regular r:id="rId87"/>
    </p:embeddedFont>
    <p:embeddedFont>
      <p:font typeface="Calibri" panose="020F0502020204030204" charset="0"/>
      <p:regular r:id="rId88"/>
      <p:bold r:id="rId89"/>
      <p:italic r:id="rId90"/>
      <p:boldItalic r:id="rId91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CFCA"/>
    <a:srgbClr val="FA9190"/>
    <a:srgbClr val="FDDCD9"/>
    <a:srgbClr val="FCB6B6"/>
    <a:srgbClr val="83C26A"/>
    <a:srgbClr val="8EC777"/>
    <a:srgbClr val="65AC47"/>
    <a:srgbClr val="ACCF5F"/>
    <a:srgbClr val="A4CA4E"/>
    <a:srgbClr val="B4D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69" autoAdjust="0"/>
    <p:restoredTop sz="94192" autoAdjust="0"/>
  </p:normalViewPr>
  <p:slideViewPr>
    <p:cSldViewPr snapToGrid="0" showGuides="1">
      <p:cViewPr varScale="1">
        <p:scale>
          <a:sx n="103" d="100"/>
          <a:sy n="103" d="100"/>
        </p:scale>
        <p:origin x="342" y="72"/>
      </p:cViewPr>
      <p:guideLst>
        <p:guide orient="horz" pos="42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1" Type="http://schemas.openxmlformats.org/officeDocument/2006/relationships/font" Target="fonts/font6.fntdata"/><Relationship Id="rId90" Type="http://schemas.openxmlformats.org/officeDocument/2006/relationships/font" Target="fonts/font5.fntdata"/><Relationship Id="rId9" Type="http://schemas.openxmlformats.org/officeDocument/2006/relationships/slide" Target="slides/slide6.xml"/><Relationship Id="rId89" Type="http://schemas.openxmlformats.org/officeDocument/2006/relationships/font" Target="fonts/font4.fntdata"/><Relationship Id="rId88" Type="http://schemas.openxmlformats.org/officeDocument/2006/relationships/font" Target="fonts/font3.fntdata"/><Relationship Id="rId87" Type="http://schemas.openxmlformats.org/officeDocument/2006/relationships/font" Target="fonts/font2.fntdata"/><Relationship Id="rId86" Type="http://schemas.openxmlformats.org/officeDocument/2006/relationships/font" Target="fonts/font1.fntdata"/><Relationship Id="rId85" Type="http://schemas.openxmlformats.org/officeDocument/2006/relationships/tableStyles" Target="tableStyles.xml"/><Relationship Id="rId84" Type="http://schemas.openxmlformats.org/officeDocument/2006/relationships/viewProps" Target="viewProps.xml"/><Relationship Id="rId83" Type="http://schemas.openxmlformats.org/officeDocument/2006/relationships/presProps" Target="presProps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F60D3-616D-46F6-AF69-ED425A7216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B82FA2-67CC-4DD0-B588-1E9AFD3008E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B82FA2-67CC-4DD0-B588-1E9AFD3008E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ly-arranged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nd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41182-4FAC-4847-8D8C-769657762A6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D10B2-B892-403B-9A3D-7816DA59F5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microsoft.com/office/2007/relationships/media" Target="../media/media2.mp3"/><Relationship Id="rId2" Type="http://schemas.openxmlformats.org/officeDocument/2006/relationships/audio" Target="../media/media2.mp3"/><Relationship Id="rId1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0.png"/></Relationships>
</file>

<file path=ppt/slides/_rels/slide3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microsoft.com/office/2007/relationships/media" Target="../media/media4.mp3"/><Relationship Id="rId2" Type="http://schemas.openxmlformats.org/officeDocument/2006/relationships/audio" Target="../media/media4.mp3"/><Relationship Id="rId1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8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3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直接连接符 19"/>
          <p:cNvCxnSpPr/>
          <p:nvPr/>
        </p:nvCxnSpPr>
        <p:spPr>
          <a:xfrm>
            <a:off x="4906431" y="2372872"/>
            <a:ext cx="359005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3" t="33484" r="18655" b="26983"/>
          <a:stretch>
            <a:fillRect/>
          </a:stretch>
        </p:blipFill>
        <p:spPr>
          <a:xfrm>
            <a:off x="749301" y="2547069"/>
            <a:ext cx="5381434" cy="374936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2016125" y="1091565"/>
            <a:ext cx="937133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600">
                <a:latin typeface="Eras Light ITC" panose="020B0402030504020804" pitchFamily="34" charset="0"/>
                <a:cs typeface="+mn-ea"/>
                <a:sym typeface="+mn-lt"/>
              </a:rPr>
              <a:t>她总是笑着跟客人</a:t>
            </a:r>
            <a:r>
              <a:rPr lang="zh-CN" altLang="en-US" sz="6600">
                <a:latin typeface="Eras Light ITC" panose="020B0402030504020804" pitchFamily="34" charset="0"/>
                <a:cs typeface="+mn-ea"/>
                <a:sym typeface="+mn-lt"/>
              </a:rPr>
              <a:t>说话</a:t>
            </a:r>
            <a:endParaRPr lang="zh-CN" altLang="en-US" sz="6600">
              <a:latin typeface="Eras Light ITC" panose="020B0402030504020804" pitchFamily="34" charset="0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年</a:t>
            </a:r>
            <a:r>
              <a:rPr lang="zh-CN" altLang="en-US"/>
              <a:t>级</a:t>
            </a:r>
            <a:endParaRPr lang="zh-CN" alt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olidFill>
                  <a:srgbClr val="0070C0"/>
                </a:solidFill>
              </a:rPr>
              <a:t>一</a:t>
            </a:r>
            <a:r>
              <a:rPr lang="zh-CN" altLang="en-US">
                <a:solidFill>
                  <a:srgbClr val="FF0000"/>
                </a:solidFill>
              </a:rPr>
              <a:t>年级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/>
              <a:t>你是</a:t>
            </a:r>
            <a:r>
              <a:rPr lang="zh-CN" altLang="en-US">
                <a:solidFill>
                  <a:srgbClr val="0070C0"/>
                </a:solidFill>
              </a:rPr>
              <a:t>几</a:t>
            </a:r>
            <a:r>
              <a:rPr lang="zh-CN" altLang="en-US">
                <a:solidFill>
                  <a:srgbClr val="FF0000"/>
                </a:solidFill>
              </a:rPr>
              <a:t>年级</a:t>
            </a:r>
            <a:r>
              <a:rPr lang="zh-CN" altLang="en-US"/>
              <a:t>的</a:t>
            </a:r>
            <a:r>
              <a:rPr lang="zh-CN" altLang="en-US"/>
              <a:t>学生？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一</a:t>
            </a:r>
            <a:r>
              <a:rPr lang="zh-CN" altLang="en-US">
                <a:solidFill>
                  <a:srgbClr val="0070C0"/>
                </a:solidFill>
              </a:rPr>
              <a:t>个</a:t>
            </a:r>
            <a:r>
              <a:rPr lang="zh-CN" altLang="en-US">
                <a:solidFill>
                  <a:srgbClr val="FF0000"/>
                </a:solidFill>
              </a:rPr>
              <a:t>年级</a:t>
            </a:r>
            <a:endParaRPr lang="zh-CN" altLang="en-US"/>
          </a:p>
          <a:p>
            <a:r>
              <a:rPr lang="zh-CN" altLang="en-US"/>
              <a:t>我</a:t>
            </a:r>
            <a:r>
              <a:rPr lang="zh-CN" altLang="en-US">
                <a:solidFill>
                  <a:srgbClr val="0070C0"/>
                </a:solidFill>
              </a:rPr>
              <a:t>和</a:t>
            </a:r>
            <a:r>
              <a:rPr lang="zh-CN" altLang="en-US"/>
              <a:t>他不是一</a:t>
            </a:r>
            <a:r>
              <a:rPr lang="zh-CN" altLang="en-US">
                <a:solidFill>
                  <a:srgbClr val="0070C0"/>
                </a:solidFill>
              </a:rPr>
              <a:t>个</a:t>
            </a:r>
            <a:r>
              <a:rPr lang="zh-CN" altLang="en-US">
                <a:solidFill>
                  <a:srgbClr val="FF0000"/>
                </a:solidFill>
              </a:rPr>
              <a:t>年级</a:t>
            </a:r>
            <a:r>
              <a:rPr lang="zh-CN" altLang="en-US"/>
              <a:t>的。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1067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又</a:t>
            </a:r>
            <a:r>
              <a:rPr lang="zh-CN" altLang="en-US" sz="2800"/>
              <a:t>（重复；事务同时具有两个</a:t>
            </a:r>
            <a:r>
              <a:rPr lang="zh-CN" altLang="en-US" sz="2800"/>
              <a:t>特点）</a:t>
            </a:r>
            <a:endParaRPr lang="zh-CN" altLang="en-US" sz="280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他今天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/>
              <a:t>不来</a:t>
            </a:r>
            <a:r>
              <a:rPr lang="zh-CN" altLang="en-US"/>
              <a:t>上课了。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（</a:t>
            </a:r>
            <a:r>
              <a:rPr lang="zh-CN" altLang="en-US"/>
              <a:t>昨天没来上课，今天也</a:t>
            </a:r>
            <a:r>
              <a:rPr lang="zh-CN" altLang="en-US"/>
              <a:t>没来上课。）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>
                <a:sym typeface="+mn-ea"/>
              </a:rPr>
              <a:t>她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>
                <a:solidFill>
                  <a:srgbClr val="0070C0"/>
                </a:solidFill>
              </a:rPr>
              <a:t>高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>
                <a:solidFill>
                  <a:srgbClr val="0070C0"/>
                </a:solidFill>
              </a:rPr>
              <a:t>漂亮。</a:t>
            </a:r>
            <a:endParaRPr lang="zh-CN" altLang="en-US"/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/>
              <a:t>（</a:t>
            </a:r>
            <a:r>
              <a:rPr lang="zh-CN" altLang="en-US"/>
              <a:t>她很高，</a:t>
            </a:r>
            <a:r>
              <a:rPr lang="zh-CN" altLang="en-US"/>
              <a:t>也很漂亮。）</a:t>
            </a:r>
            <a:endParaRPr lang="zh-CN" altLang="en-US"/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/>
              <a:t>这个西瓜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>
                <a:solidFill>
                  <a:srgbClr val="0070C0"/>
                </a:solidFill>
              </a:rPr>
              <a:t>大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>
                <a:solidFill>
                  <a:srgbClr val="0070C0"/>
                </a:solidFill>
              </a:rPr>
              <a:t>甜</a:t>
            </a:r>
            <a:r>
              <a:rPr lang="zh-CN" altLang="en-US"/>
              <a:t>。</a:t>
            </a:r>
            <a:endParaRPr lang="zh-CN" altLang="en-US"/>
          </a:p>
          <a:p>
            <a:pPr marL="0" indent="0">
              <a:buFont typeface="Arial" panose="020B0604020202020204" pitchFamily="34" charset="0"/>
              <a:buNone/>
            </a:pPr>
            <a:r>
              <a:rPr lang="zh-CN" altLang="en-US"/>
              <a:t>（这个西瓜很大，</a:t>
            </a:r>
            <a:r>
              <a:rPr lang="zh-CN" altLang="en-US"/>
              <a:t>也很甜。）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28015" y="2056130"/>
            <a:ext cx="10935970" cy="28194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220335" y="2060575"/>
            <a:ext cx="6215380" cy="2861945"/>
            <a:chOff x="8221" y="3245"/>
            <a:chExt cx="9788" cy="4507"/>
          </a:xfrm>
        </p:grpSpPr>
        <p:sp>
          <p:nvSpPr>
            <p:cNvPr id="5" name="Rectangles 4"/>
            <p:cNvSpPr/>
            <p:nvPr/>
          </p:nvSpPr>
          <p:spPr>
            <a:xfrm>
              <a:off x="10794" y="3245"/>
              <a:ext cx="7215" cy="16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" name="Rectangles 5"/>
            <p:cNvSpPr/>
            <p:nvPr/>
          </p:nvSpPr>
          <p:spPr>
            <a:xfrm>
              <a:off x="8221" y="6084"/>
              <a:ext cx="9788" cy="16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" name="Rectangles 6"/>
            <p:cNvSpPr/>
            <p:nvPr/>
          </p:nvSpPr>
          <p:spPr>
            <a:xfrm>
              <a:off x="10794" y="4415"/>
              <a:ext cx="7215" cy="166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11" name="04-1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37040" y="89979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6906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31825" y="545465"/>
            <a:ext cx="7676515" cy="56851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14425" y="1424305"/>
            <a:ext cx="9963150" cy="885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365125"/>
            <a:ext cx="4671060" cy="6192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聪明</a:t>
            </a:r>
            <a:r>
              <a:rPr lang="zh-CN" altLang="en-US" sz="2800"/>
              <a:t>（天资高，记忆和理解能力</a:t>
            </a:r>
            <a:r>
              <a:rPr lang="zh-CN" altLang="en-US" sz="2800"/>
              <a:t>强）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聪明</a:t>
            </a:r>
            <a:endParaRPr lang="zh-CN" altLang="en-US"/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聪明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我们班的同学都很</a:t>
            </a:r>
            <a:r>
              <a:rPr lang="zh-CN" altLang="en-US">
                <a:solidFill>
                  <a:srgbClr val="FF0000"/>
                </a:solidFill>
              </a:rPr>
              <a:t>聪明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6" name="Content Placeholder 5" descr="photo_2024-01-21_12-56-20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348095" y="1825625"/>
            <a:ext cx="482854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1067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热情</a:t>
            </a:r>
            <a:r>
              <a:rPr lang="zh-CN" altLang="en-US" sz="2800"/>
              <a:t>（热烈的</a:t>
            </a:r>
            <a:r>
              <a:rPr lang="zh-CN" altLang="en-US" sz="2800"/>
              <a:t>感情）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热情</a:t>
            </a:r>
            <a:endParaRPr lang="zh-CN" altLang="en-US"/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热情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你们老师</a:t>
            </a:r>
            <a:r>
              <a:rPr lang="zh-CN" altLang="en-US">
                <a:solidFill>
                  <a:srgbClr val="FF0000"/>
                </a:solidFill>
              </a:rPr>
              <a:t>热情</a:t>
            </a:r>
            <a:r>
              <a:rPr lang="zh-CN" altLang="en-US"/>
              <a:t>吗？</a:t>
            </a:r>
            <a:endParaRPr lang="zh-CN" altLang="en-US"/>
          </a:p>
        </p:txBody>
      </p:sp>
      <p:pic>
        <p:nvPicPr>
          <p:cNvPr id="3" name="Content Placeholder 2" descr="photo_2024-01-21_13-00-54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746875" y="1991360"/>
            <a:ext cx="4020185" cy="4020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努力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58690"/>
          </a:xfrm>
        </p:spPr>
        <p:txBody>
          <a:bodyPr>
            <a:normAutofit lnSpcReduction="10000"/>
          </a:bodyPr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努力</a:t>
            </a:r>
            <a:endParaRPr lang="zh-CN" altLang="en-US"/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努力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ym typeface="+mn-ea"/>
              </a:rPr>
              <a:t>学习很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努力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努力</a:t>
            </a:r>
            <a:r>
              <a:rPr lang="zh-CN" altLang="en-US">
                <a:solidFill>
                  <a:srgbClr val="0070C0"/>
                </a:solidFill>
              </a:rPr>
              <a:t>学习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努力</a:t>
            </a:r>
            <a:r>
              <a:rPr lang="zh-CN" altLang="en-US">
                <a:solidFill>
                  <a:srgbClr val="0070C0"/>
                </a:solidFill>
              </a:rPr>
              <a:t>工作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你学习</a:t>
            </a:r>
            <a:r>
              <a:rPr lang="zh-CN" altLang="en-US">
                <a:solidFill>
                  <a:srgbClr val="FF0000"/>
                </a:solidFill>
              </a:rPr>
              <a:t>努力</a:t>
            </a:r>
            <a:r>
              <a:rPr lang="zh-CN" altLang="en-US"/>
              <a:t>吗？</a:t>
            </a:r>
            <a:endParaRPr lang="zh-CN" altLang="en-US"/>
          </a:p>
        </p:txBody>
      </p:sp>
      <p:pic>
        <p:nvPicPr>
          <p:cNvPr id="3" name="Content Placeholder 2" descr="photo_2024-01-21_13-04-57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172200" y="2151380"/>
            <a:ext cx="5181600" cy="3699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26055" y="2785127"/>
            <a:ext cx="3369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课文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760980" y="3599932"/>
            <a:ext cx="3320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DA7D8A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注释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019300" y="2785427"/>
            <a:ext cx="68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01</a:t>
            </a:r>
            <a:endParaRPr lang="en-US" altLang="zh-CN" sz="24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45335" y="3618647"/>
            <a:ext cx="62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02</a:t>
            </a:r>
            <a:endParaRPr lang="en-US" altLang="zh-CN" sz="24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274186" y="2763543"/>
            <a:ext cx="3369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DA7D8A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汉字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309111" y="3592953"/>
            <a:ext cx="3320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DA7D8A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俗语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572510" y="2750508"/>
            <a:ext cx="701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1">
                <a:ln>
                  <a:noFill/>
                </a:ln>
                <a:solidFill>
                  <a:srgbClr val="DA7D8A"/>
                </a:solidFill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en-US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03</a:t>
            </a:r>
            <a:endParaRPr lang="en-US" altLang="zh-CN" sz="2400" b="0" dirty="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07436" y="3598968"/>
            <a:ext cx="62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1">
                <a:ln>
                  <a:noFill/>
                </a:ln>
                <a:solidFill>
                  <a:srgbClr val="DA7D8A"/>
                </a:solidFill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en-US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04</a:t>
            </a:r>
            <a:endParaRPr lang="en-US" altLang="zh-CN" sz="2400" b="0" dirty="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596999" y="1500252"/>
            <a:ext cx="2998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6600">
                <a:latin typeface="Eras Light ITC" panose="020B0402030504020804" pitchFamily="34" charset="0"/>
                <a:cs typeface="+mn-ea"/>
              </a:defRPr>
            </a:lvl1pPr>
          </a:lstStyle>
          <a:p>
            <a:r>
              <a:rPr lang="en-US" altLang="zh-CN" sz="4400">
                <a:ea typeface="Roboto Lt" pitchFamily="2" charset="0"/>
                <a:sym typeface="Roboto Lt" pitchFamily="2" charset="0"/>
              </a:rPr>
              <a:t>CONTENTS</a:t>
            </a:r>
            <a:endParaRPr lang="en-US" altLang="zh-CN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116" y="3760893"/>
            <a:ext cx="3057050" cy="4073519"/>
          </a:xfrm>
          <a:prstGeom prst="rect">
            <a:avLst/>
          </a:prstGeom>
        </p:spPr>
      </p:pic>
      <p:pic>
        <p:nvPicPr>
          <p:cNvPr id="2" name="Picture 1" descr="photo_2024-01-19_09-46-03-removebg-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pic>
        <p:nvPicPr>
          <p:cNvPr id="3" name="Picture 2" descr="photo_2024-01-19_09-45-27-removebg-previe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2250" y="1365250"/>
            <a:ext cx="4762500" cy="4762500"/>
          </a:xfrm>
          <a:prstGeom prst="rect">
            <a:avLst/>
          </a:prstGeom>
        </p:spPr>
      </p:pic>
      <p:sp>
        <p:nvSpPr>
          <p:cNvPr id="24" name="矩形 3"/>
          <p:cNvSpPr/>
          <p:nvPr/>
        </p:nvSpPr>
        <p:spPr>
          <a:xfrm>
            <a:off x="355600" y="31067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5" name="文本框 6"/>
          <p:cNvSpPr txBox="1"/>
          <p:nvPr/>
        </p:nvSpPr>
        <p:spPr>
          <a:xfrm>
            <a:off x="2760980" y="2352057"/>
            <a:ext cx="3369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第一天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6" name="文本框 7"/>
          <p:cNvSpPr txBox="1"/>
          <p:nvPr/>
        </p:nvSpPr>
        <p:spPr>
          <a:xfrm>
            <a:off x="5849620" y="3393557"/>
            <a:ext cx="3320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DA7D8A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第二天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7" name="文本框 8"/>
          <p:cNvSpPr txBox="1"/>
          <p:nvPr/>
        </p:nvSpPr>
        <p:spPr>
          <a:xfrm>
            <a:off x="1992630" y="2352357"/>
            <a:ext cx="682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01</a:t>
            </a:r>
            <a:endParaRPr lang="en-US" altLang="zh-CN" sz="24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8" name="文本框 9"/>
          <p:cNvSpPr txBox="1"/>
          <p:nvPr/>
        </p:nvSpPr>
        <p:spPr>
          <a:xfrm>
            <a:off x="5219700" y="3362107"/>
            <a:ext cx="62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algn="ctr" defTabSz="914400" rtl="0" eaLnBrk="1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40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uLnTx/>
                <a:uFillTx/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02</a:t>
            </a:r>
            <a:endParaRPr lang="en-US" altLang="zh-CN" sz="240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uLnTx/>
              <a:uFillTx/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9" name="文本框 10"/>
          <p:cNvSpPr txBox="1"/>
          <p:nvPr/>
        </p:nvSpPr>
        <p:spPr>
          <a:xfrm>
            <a:off x="8466716" y="2415563"/>
            <a:ext cx="33699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solidFill>
                  <a:srgbClr val="DA7D8A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zh-CN" altLang="en-US" sz="200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第三天</a:t>
            </a:r>
            <a:endParaRPr lang="zh-CN" altLang="en-US" sz="200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30" name="文本框 12"/>
          <p:cNvSpPr txBox="1"/>
          <p:nvPr/>
        </p:nvSpPr>
        <p:spPr>
          <a:xfrm>
            <a:off x="7765040" y="2384113"/>
            <a:ext cx="701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R="0" lvl="0" algn="ctr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sz="3200" b="1">
                <a:ln>
                  <a:noFill/>
                </a:ln>
                <a:solidFill>
                  <a:srgbClr val="DA7D8A"/>
                </a:solidFill>
                <a:uLnTx/>
                <a:uFillTx/>
                <a:latin typeface="方正清刻本悦宋简体" panose="02000000000000000000" pitchFamily="2" charset="-122"/>
                <a:ea typeface="方正清刻本悦宋简体" panose="02000000000000000000" pitchFamily="2" charset="-122"/>
              </a:defRPr>
            </a:lvl1pPr>
          </a:lstStyle>
          <a:p>
            <a:r>
              <a:rPr lang="en-US" altLang="zh-CN" sz="2400" b="0" dirty="0">
                <a:solidFill>
                  <a:schemeClr val="tx1">
                    <a:lumMod val="75000"/>
                    <a:lumOff val="25000"/>
                  </a:schemeClr>
                </a:solidFill>
                <a:latin typeface="Roboto Lt" pitchFamily="2" charset="0"/>
                <a:ea typeface="Roboto Lt" pitchFamily="2" charset="0"/>
                <a:cs typeface="+mn-ea"/>
                <a:sym typeface="Roboto Lt" pitchFamily="2" charset="0"/>
              </a:rPr>
              <a:t>03</a:t>
            </a:r>
            <a:endParaRPr lang="en-US" altLang="zh-CN" sz="2400" b="0" dirty="0">
              <a:solidFill>
                <a:schemeClr val="tx1">
                  <a:lumMod val="75000"/>
                  <a:lumOff val="25000"/>
                </a:schemeClr>
              </a:solidFill>
              <a:latin typeface="Roboto Lt" pitchFamily="2" charset="0"/>
              <a:ea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31" name="文本框 14"/>
          <p:cNvSpPr txBox="1"/>
          <p:nvPr/>
        </p:nvSpPr>
        <p:spPr>
          <a:xfrm>
            <a:off x="4596999" y="1056387"/>
            <a:ext cx="2998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6600">
                <a:latin typeface="Eras Light ITC" panose="020B0402030504020804" pitchFamily="34" charset="0"/>
                <a:cs typeface="+mn-ea"/>
              </a:defRPr>
            </a:lvl1pPr>
          </a:lstStyle>
          <a:p>
            <a:r>
              <a:rPr lang="en-US" altLang="zh-CN" sz="4400">
                <a:ea typeface="Roboto Lt" pitchFamily="2" charset="0"/>
                <a:sym typeface="Roboto Lt" pitchFamily="2" charset="0"/>
              </a:rPr>
              <a:t>CONTENTS</a:t>
            </a:r>
            <a:endParaRPr lang="en-US" altLang="zh-CN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32" name="图片 2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116" y="3887893"/>
            <a:ext cx="3057050" cy="40735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总是</a:t>
            </a:r>
            <a:r>
              <a:rPr lang="zh-CN" altLang="en-US" sz="2800"/>
              <a:t>（一直</a:t>
            </a:r>
            <a:r>
              <a:rPr lang="zh-CN" altLang="en-US" sz="2800"/>
              <a:t>都是）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b="1">
                <a:solidFill>
                  <a:schemeClr val="tx1"/>
                </a:solidFill>
              </a:rPr>
              <a:t>总是</a:t>
            </a:r>
            <a:r>
              <a:rPr lang="en-US" altLang="zh-CN" b="1">
                <a:solidFill>
                  <a:schemeClr val="tx1"/>
                </a:solidFill>
              </a:rPr>
              <a:t> + V/Adj</a:t>
            </a:r>
            <a:endParaRPr lang="zh-CN" altLang="en-US" b="1">
              <a:solidFill>
                <a:schemeClr val="tx1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总是</a:t>
            </a:r>
            <a:r>
              <a:rPr lang="zh-CN" altLang="en-US"/>
              <a:t>玩儿</a:t>
            </a:r>
            <a:r>
              <a:rPr lang="zh-CN" altLang="en-US"/>
              <a:t>游戏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总是</a:t>
            </a:r>
            <a:r>
              <a:rPr lang="zh-CN" altLang="en-US"/>
              <a:t>睡觉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这个字我</a:t>
            </a:r>
            <a:r>
              <a:rPr lang="zh-CN" altLang="en-US">
                <a:solidFill>
                  <a:srgbClr val="FF0000"/>
                </a:solidFill>
              </a:rPr>
              <a:t>总是</a:t>
            </a:r>
            <a:r>
              <a:rPr lang="zh-CN" altLang="en-US"/>
              <a:t>写错。</a:t>
            </a:r>
            <a:endParaRPr lang="zh-CN" altLang="en-US"/>
          </a:p>
        </p:txBody>
      </p:sp>
      <p:pic>
        <p:nvPicPr>
          <p:cNvPr id="3" name="Content Placeholder 2" descr="photo_2024-01-21_13-07-35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226810" y="1825625"/>
            <a:ext cx="512699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回答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回答</a:t>
            </a:r>
            <a:r>
              <a:rPr lang="zh-CN" altLang="en-US">
                <a:solidFill>
                  <a:srgbClr val="0070C0"/>
                </a:solidFill>
              </a:rPr>
              <a:t>问题</a:t>
            </a:r>
            <a:endParaRPr lang="zh-CN" altLang="en-US">
              <a:solidFill>
                <a:srgbClr val="0070C0"/>
              </a:solidFill>
            </a:endParaRPr>
          </a:p>
          <a:p>
            <a:endParaRPr lang="zh-CN" altLang="en-US"/>
          </a:p>
          <a:p>
            <a:r>
              <a:rPr lang="zh-CN" altLang="en-US"/>
              <a:t>谁能</a:t>
            </a:r>
            <a:r>
              <a:rPr lang="zh-CN" altLang="en-US">
                <a:solidFill>
                  <a:srgbClr val="FF0000"/>
                </a:solidFill>
              </a:rPr>
              <a:t>回答</a:t>
            </a:r>
            <a:r>
              <a:rPr lang="zh-CN" altLang="en-US"/>
              <a:t>这个</a:t>
            </a:r>
            <a:r>
              <a:rPr lang="zh-CN" altLang="en-US"/>
              <a:t>问题？</a:t>
            </a:r>
            <a:endParaRPr lang="zh-CN" altLang="en-US"/>
          </a:p>
        </p:txBody>
      </p:sp>
      <p:pic>
        <p:nvPicPr>
          <p:cNvPr id="3" name="Content Placeholder 2" descr="photo_2024-01-21_13-09-42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658610" y="1691005"/>
            <a:ext cx="435165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站</a:t>
            </a:r>
            <a:r>
              <a:rPr lang="zh-CN" altLang="en-US" sz="2800"/>
              <a:t>（直立；停下；交通线上设置的固定停车</a:t>
            </a:r>
            <a:r>
              <a:rPr lang="zh-CN" altLang="en-US" sz="2800"/>
              <a:t>地方）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站</a:t>
            </a:r>
            <a:r>
              <a:rPr lang="zh-CN" altLang="en-US"/>
              <a:t>起来</a:t>
            </a:r>
            <a:endParaRPr lang="zh-CN" altLang="en-US"/>
          </a:p>
          <a:p>
            <a:r>
              <a:rPr lang="zh-CN" altLang="en-US"/>
              <a:t>有人</a:t>
            </a:r>
            <a:r>
              <a:rPr lang="zh-CN" altLang="en-US">
                <a:solidFill>
                  <a:srgbClr val="FF0000"/>
                </a:solidFill>
              </a:rPr>
              <a:t>站</a:t>
            </a:r>
            <a:r>
              <a:rPr lang="zh-CN" altLang="en-US"/>
              <a:t>在门口。</a:t>
            </a:r>
            <a:endParaRPr lang="zh-CN" altLang="en-US"/>
          </a:p>
          <a:p>
            <a:r>
              <a:rPr lang="zh-CN" altLang="en-US"/>
              <a:t>有人坐着，有人</a:t>
            </a:r>
            <a:r>
              <a:rPr lang="zh-CN" altLang="en-US">
                <a:solidFill>
                  <a:srgbClr val="FF0000"/>
                </a:solidFill>
              </a:rPr>
              <a:t>站</a:t>
            </a:r>
            <a:r>
              <a:rPr lang="zh-CN" altLang="en-US"/>
              <a:t>着。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站</a:t>
            </a:r>
            <a:r>
              <a:rPr lang="zh-CN" altLang="en-US"/>
              <a:t>住，给我</a:t>
            </a:r>
            <a:r>
              <a:rPr lang="zh-CN" altLang="en-US"/>
              <a:t>回来。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公共汽车</a:t>
            </a:r>
            <a:r>
              <a:rPr lang="zh-CN" altLang="en-US">
                <a:solidFill>
                  <a:srgbClr val="FF0000"/>
                </a:solidFill>
              </a:rPr>
              <a:t>站</a:t>
            </a:r>
            <a:endParaRPr lang="zh-CN" altLang="en-US"/>
          </a:p>
          <a:p>
            <a:r>
              <a:rPr lang="zh-CN" altLang="en-US"/>
              <a:t>火车</a:t>
            </a:r>
            <a:r>
              <a:rPr lang="zh-CN" altLang="en-US">
                <a:solidFill>
                  <a:srgbClr val="FF0000"/>
                </a:solidFill>
              </a:rPr>
              <a:t>站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3" name="Content Placeholder 2" descr="photo_2024-01-21_13-14-01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586855" y="1825625"/>
            <a:ext cx="435165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25145" y="2467610"/>
            <a:ext cx="11142345" cy="199644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4175125" y="2418715"/>
            <a:ext cx="7661275" cy="2045335"/>
            <a:chOff x="6575" y="3809"/>
            <a:chExt cx="12065" cy="3221"/>
          </a:xfrm>
        </p:grpSpPr>
        <p:sp>
          <p:nvSpPr>
            <p:cNvPr id="5" name="Rectangles 4"/>
            <p:cNvSpPr/>
            <p:nvPr/>
          </p:nvSpPr>
          <p:spPr>
            <a:xfrm>
              <a:off x="7187" y="3809"/>
              <a:ext cx="101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" name="Rectangles 5"/>
            <p:cNvSpPr/>
            <p:nvPr/>
          </p:nvSpPr>
          <p:spPr>
            <a:xfrm>
              <a:off x="8494" y="4825"/>
              <a:ext cx="101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" name="Rectangles 6"/>
            <p:cNvSpPr/>
            <p:nvPr/>
          </p:nvSpPr>
          <p:spPr>
            <a:xfrm>
              <a:off x="6575" y="5880"/>
              <a:ext cx="101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9" name="04-2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4190" y="971550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5459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494030"/>
            <a:ext cx="6630035" cy="5925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080135"/>
            <a:ext cx="7854315" cy="46970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780415"/>
            <a:ext cx="5447030" cy="5297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6528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饿</a:t>
            </a:r>
            <a:r>
              <a:rPr lang="zh-CN" altLang="en-US" sz="2800"/>
              <a:t>（想吃</a:t>
            </a:r>
            <a:r>
              <a:rPr lang="zh-CN" altLang="en-US" sz="2800"/>
              <a:t>东西）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饿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饿</a:t>
            </a:r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肚子</a:t>
            </a:r>
            <a:r>
              <a:rPr lang="zh-CN" altLang="en-US"/>
              <a:t>（</a:t>
            </a:r>
            <a:r>
              <a:rPr lang="en-US" altLang="zh-CN"/>
              <a:t>dùzi</a:t>
            </a:r>
            <a:r>
              <a:rPr lang="zh-CN" altLang="en-US"/>
              <a:t>）</a:t>
            </a:r>
            <a:r>
              <a:rPr lang="zh-CN" altLang="en-US">
                <a:solidFill>
                  <a:srgbClr val="FF0000"/>
                </a:solidFill>
              </a:rPr>
              <a:t>饿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我不</a:t>
            </a:r>
            <a:r>
              <a:rPr lang="zh-CN" altLang="en-US">
                <a:solidFill>
                  <a:srgbClr val="FF0000"/>
                </a:solidFill>
              </a:rPr>
              <a:t>饿</a:t>
            </a:r>
            <a:r>
              <a:rPr lang="zh-CN" altLang="en-US"/>
              <a:t>，</a:t>
            </a:r>
            <a:r>
              <a:rPr lang="zh-CN" altLang="en-US"/>
              <a:t>你吃吧！</a:t>
            </a:r>
            <a:endParaRPr lang="zh-CN" altLang="en-US"/>
          </a:p>
        </p:txBody>
      </p:sp>
      <p:pic>
        <p:nvPicPr>
          <p:cNvPr id="6" name="Content Placeholder 5" descr="photo_2024-01-21_13-16-57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264910" y="1825625"/>
            <a:ext cx="499554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6528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超市</a:t>
            </a:r>
            <a:r>
              <a:rPr lang="zh-CN" altLang="en-US" sz="2800"/>
              <a:t>（超级</a:t>
            </a:r>
            <a:r>
              <a:rPr lang="zh-CN" altLang="en-US" sz="2800"/>
              <a:t>市场）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>
                <a:solidFill>
                  <a:srgbClr val="FF0000"/>
                </a:solidFill>
              </a:rPr>
              <a:t>超</a:t>
            </a:r>
            <a:r>
              <a:rPr lang="zh-CN" altLang="en-US"/>
              <a:t>级</a:t>
            </a:r>
            <a:r>
              <a:rPr lang="zh-CN" altLang="en-US">
                <a:solidFill>
                  <a:srgbClr val="FF0000"/>
                </a:solidFill>
              </a:rPr>
              <a:t>市</a:t>
            </a:r>
            <a:r>
              <a:rPr lang="zh-CN" altLang="en-US"/>
              <a:t>场</a:t>
            </a:r>
            <a:r>
              <a:rPr lang="en-US" altLang="zh-CN"/>
              <a:t>	</a:t>
            </a:r>
            <a:r>
              <a:rPr lang="en-US" altLang="ja-JP"/>
              <a:t>chāojíshìchǎng</a:t>
            </a:r>
            <a:endParaRPr lang="en-US" altLang="ja-JP"/>
          </a:p>
          <a:p>
            <a:endParaRPr lang="en-US" altLang="ja-JP"/>
          </a:p>
          <a:p>
            <a:r>
              <a:rPr lang="zh-CN" altLang="ja-JP">
                <a:solidFill>
                  <a:srgbClr val="0070C0"/>
                </a:solidFill>
                <a:ea typeface="SimSun" panose="02010600030101010101" pitchFamily="2" charset="-122"/>
              </a:rPr>
              <a:t>去</a:t>
            </a:r>
            <a:r>
              <a:rPr lang="zh-CN" altLang="ja-JP">
                <a:solidFill>
                  <a:srgbClr val="FF0000"/>
                </a:solidFill>
                <a:ea typeface="SimSun" panose="02010600030101010101" pitchFamily="2" charset="-122"/>
              </a:rPr>
              <a:t>超市</a:t>
            </a:r>
            <a:endParaRPr lang="zh-CN" altLang="ja-JP">
              <a:ea typeface="SimSun" panose="02010600030101010101" pitchFamily="2" charset="-122"/>
            </a:endParaRPr>
          </a:p>
          <a:p>
            <a:r>
              <a:rPr lang="zh-CN" altLang="ja-JP">
                <a:solidFill>
                  <a:srgbClr val="0070C0"/>
                </a:solidFill>
                <a:ea typeface="SimSun" panose="02010600030101010101" pitchFamily="2" charset="-122"/>
              </a:rPr>
              <a:t>去</a:t>
            </a:r>
            <a:r>
              <a:rPr lang="zh-CN" altLang="ja-JP">
                <a:solidFill>
                  <a:srgbClr val="FF0000"/>
                </a:solidFill>
                <a:ea typeface="SimSun" panose="02010600030101010101" pitchFamily="2" charset="-122"/>
              </a:rPr>
              <a:t>超市</a:t>
            </a:r>
            <a:r>
              <a:rPr lang="zh-CN" altLang="ja-JP">
                <a:solidFill>
                  <a:srgbClr val="0070C0"/>
                </a:solidFill>
                <a:ea typeface="SimSun" panose="02010600030101010101" pitchFamily="2" charset="-122"/>
              </a:rPr>
              <a:t>买</a:t>
            </a:r>
            <a:r>
              <a:rPr lang="zh-CN" altLang="ja-JP">
                <a:ea typeface="SimSun" panose="02010600030101010101" pitchFamily="2" charset="-122"/>
              </a:rPr>
              <a:t>东西</a:t>
            </a:r>
            <a:endParaRPr lang="zh-CN" altLang="ja-JP">
              <a:ea typeface="SimSun" panose="02010600030101010101" pitchFamily="2" charset="-122"/>
            </a:endParaRPr>
          </a:p>
          <a:p>
            <a:endParaRPr lang="zh-CN" altLang="ja-JP">
              <a:ea typeface="SimSun" panose="02010600030101010101" pitchFamily="2" charset="-122"/>
            </a:endParaRPr>
          </a:p>
          <a:p>
            <a:r>
              <a:rPr lang="zh-CN" altLang="ja-JP">
                <a:ea typeface="SimSun" panose="02010600030101010101" pitchFamily="2" charset="-122"/>
              </a:rPr>
              <a:t>我家离</a:t>
            </a:r>
            <a:r>
              <a:rPr lang="zh-CN" altLang="ja-JP">
                <a:solidFill>
                  <a:srgbClr val="FF0000"/>
                </a:solidFill>
                <a:ea typeface="SimSun" panose="02010600030101010101" pitchFamily="2" charset="-122"/>
              </a:rPr>
              <a:t>超市</a:t>
            </a:r>
            <a:r>
              <a:rPr lang="zh-CN" altLang="ja-JP">
                <a:ea typeface="SimSun" panose="02010600030101010101" pitchFamily="2" charset="-122"/>
              </a:rPr>
              <a:t>很远。</a:t>
            </a:r>
            <a:endParaRPr lang="zh-CN" altLang="ja-JP">
              <a:ea typeface="SimSun" panose="02010600030101010101" pitchFamily="2" charset="-122"/>
            </a:endParaRPr>
          </a:p>
        </p:txBody>
      </p:sp>
      <p:pic>
        <p:nvPicPr>
          <p:cNvPr id="7" name="Content Placeholder 6" descr="photo_2024-01-21_13-22-07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586855" y="1825625"/>
            <a:ext cx="435165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第一天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6528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蛋糕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一</a:t>
            </a:r>
            <a:r>
              <a:rPr lang="zh-CN" altLang="en-US">
                <a:solidFill>
                  <a:srgbClr val="0070C0"/>
                </a:solidFill>
              </a:rPr>
              <a:t>个</a:t>
            </a:r>
            <a:r>
              <a:rPr lang="zh-CN" altLang="en-US">
                <a:solidFill>
                  <a:srgbClr val="FF0000"/>
                </a:solidFill>
              </a:rPr>
              <a:t>蛋糕</a:t>
            </a:r>
            <a:endParaRPr lang="zh-CN" altLang="en-US"/>
          </a:p>
          <a:p>
            <a:r>
              <a:rPr lang="zh-CN" altLang="en-US"/>
              <a:t>一</a:t>
            </a:r>
            <a:r>
              <a:rPr lang="zh-CN" altLang="en-US">
                <a:solidFill>
                  <a:srgbClr val="0070C0"/>
                </a:solidFill>
              </a:rPr>
              <a:t>块</a:t>
            </a:r>
            <a:r>
              <a:rPr lang="zh-CN" altLang="en-US">
                <a:solidFill>
                  <a:srgbClr val="FF0000"/>
                </a:solidFill>
              </a:rPr>
              <a:t>蛋糕</a:t>
            </a:r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生日</a:t>
            </a:r>
            <a:r>
              <a:rPr lang="zh-CN" altLang="en-US">
                <a:solidFill>
                  <a:srgbClr val="FF0000"/>
                </a:solidFill>
              </a:rPr>
              <a:t>蛋糕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这家店的</a:t>
            </a:r>
            <a:r>
              <a:rPr lang="zh-CN" altLang="en-US">
                <a:solidFill>
                  <a:srgbClr val="FF0000"/>
                </a:solidFill>
              </a:rPr>
              <a:t>蛋糕</a:t>
            </a:r>
            <a:r>
              <a:rPr lang="zh-CN" altLang="en-US"/>
              <a:t>很好吃。</a:t>
            </a:r>
            <a:endParaRPr lang="zh-CN" altLang="en-US"/>
          </a:p>
        </p:txBody>
      </p:sp>
      <p:pic>
        <p:nvPicPr>
          <p:cNvPr id="3" name="Picture 2" descr="photo_2024-01-21_13-25-21-removebg-pre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5540" y="3743325"/>
            <a:ext cx="2143760" cy="2143760"/>
          </a:xfrm>
          <a:prstGeom prst="rect">
            <a:avLst/>
          </a:prstGeom>
        </p:spPr>
      </p:pic>
      <p:pic>
        <p:nvPicPr>
          <p:cNvPr id="6" name="Picture 5" descr="photo_2024-01-21_13-25-18-removebg-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3605" y="803910"/>
            <a:ext cx="2627630" cy="2627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28955" y="1882140"/>
            <a:ext cx="11134090" cy="128397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8955" y="3166110"/>
            <a:ext cx="7772400" cy="126111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947795" y="1760220"/>
            <a:ext cx="7528560" cy="2667000"/>
            <a:chOff x="6217" y="2772"/>
            <a:chExt cx="11856" cy="4200"/>
          </a:xfrm>
        </p:grpSpPr>
        <p:sp>
          <p:nvSpPr>
            <p:cNvPr id="7" name="Rectangles 6"/>
            <p:cNvSpPr/>
            <p:nvPr/>
          </p:nvSpPr>
          <p:spPr>
            <a:xfrm>
              <a:off x="6217" y="2772"/>
              <a:ext cx="62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8" name="Rectangles 7"/>
            <p:cNvSpPr/>
            <p:nvPr/>
          </p:nvSpPr>
          <p:spPr>
            <a:xfrm>
              <a:off x="7319" y="3836"/>
              <a:ext cx="10755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0" name="Rectangles 19"/>
            <p:cNvSpPr/>
            <p:nvPr/>
          </p:nvSpPr>
          <p:spPr>
            <a:xfrm>
              <a:off x="7003" y="4825"/>
              <a:ext cx="62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21" name="Rectangles 20"/>
            <p:cNvSpPr/>
            <p:nvPr/>
          </p:nvSpPr>
          <p:spPr>
            <a:xfrm>
              <a:off x="6217" y="5822"/>
              <a:ext cx="6246" cy="115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23" name="04-3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94875" y="73215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4942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624840"/>
            <a:ext cx="7914005" cy="56813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824355"/>
            <a:ext cx="8013065" cy="3282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426720"/>
            <a:ext cx="4993005" cy="60051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年轻</a:t>
            </a:r>
            <a:r>
              <a:rPr lang="zh-CN" altLang="en-US" sz="2800"/>
              <a:t>（</a:t>
            </a:r>
            <a:r>
              <a:rPr lang="zh-CN" altLang="en-US" sz="2800"/>
              <a:t>年纪不大的）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年轻</a:t>
            </a:r>
            <a:endParaRPr lang="zh-CN" altLang="en-US"/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年轻</a:t>
            </a:r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年轻</a:t>
            </a:r>
            <a:r>
              <a:rPr lang="zh-CN" altLang="en-US">
                <a:solidFill>
                  <a:srgbClr val="0070C0"/>
                </a:solidFill>
              </a:rPr>
              <a:t>人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他比你</a:t>
            </a:r>
            <a:r>
              <a:rPr lang="zh-CN" altLang="en-US">
                <a:solidFill>
                  <a:srgbClr val="FF0000"/>
                </a:solidFill>
              </a:rPr>
              <a:t>年轻</a:t>
            </a:r>
            <a:r>
              <a:rPr lang="zh-CN" altLang="en-US"/>
              <a:t>多了。</a:t>
            </a:r>
            <a:endParaRPr lang="zh-CN" altLang="en-US"/>
          </a:p>
          <a:p>
            <a:endParaRPr lang="zh-CN" altLang="en-US"/>
          </a:p>
        </p:txBody>
      </p:sp>
      <p:pic>
        <p:nvPicPr>
          <p:cNvPr id="3" name="Content Placeholder 2" descr="photo_2024-01-22_14-01-01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6586855" y="1825625"/>
            <a:ext cx="4351655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认真</a:t>
            </a:r>
            <a:r>
              <a:rPr lang="zh-CN" altLang="en-US" sz="2800"/>
              <a:t>（当作真的；不马虎的态度</a:t>
            </a:r>
            <a:r>
              <a:rPr lang="zh-CN" altLang="en-US" sz="2800"/>
              <a:t>对待）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endParaRPr lang="zh-CN" altLang="en-US"/>
          </a:p>
          <a:p>
            <a:r>
              <a:rPr lang="zh-CN" altLang="en-US"/>
              <a:t>不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做事</a:t>
            </a:r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学习</a:t>
            </a:r>
            <a:r>
              <a:rPr lang="zh-CN" altLang="en-US"/>
              <a:t>很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他是一个</a:t>
            </a:r>
            <a:r>
              <a:rPr lang="zh-CN" altLang="en-US">
                <a:solidFill>
                  <a:srgbClr val="0070C0"/>
                </a:solidFill>
              </a:rPr>
              <a:t>学习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r>
              <a:rPr lang="zh-CN" altLang="en-US"/>
              <a:t>的</a:t>
            </a:r>
            <a:r>
              <a:rPr lang="zh-CN" altLang="en-US"/>
              <a:t>人。</a:t>
            </a:r>
            <a:endParaRPr lang="zh-CN" altLang="en-US"/>
          </a:p>
          <a:p>
            <a:r>
              <a:rPr lang="zh-CN" altLang="en-US"/>
              <a:t>我是</a:t>
            </a:r>
            <a:r>
              <a:rPr lang="zh-CN" altLang="en-US">
                <a:solidFill>
                  <a:srgbClr val="FF0000"/>
                </a:solidFill>
              </a:rPr>
              <a:t>认真</a:t>
            </a:r>
            <a:r>
              <a:rPr lang="zh-CN" altLang="en-US"/>
              <a:t>的。</a:t>
            </a:r>
            <a:endParaRPr lang="zh-CN" altLang="en-US"/>
          </a:p>
        </p:txBody>
      </p:sp>
      <p:pic>
        <p:nvPicPr>
          <p:cNvPr id="3" name="Picture 2" descr="photo_2024-01-22_14-15-02-removebg-pre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72885" y="1930400"/>
            <a:ext cx="4514850" cy="4514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客人</a:t>
            </a:r>
            <a:r>
              <a:rPr lang="zh-CN" altLang="en-US" sz="2800"/>
              <a:t>（前来拜访或做客的</a:t>
            </a:r>
            <a:r>
              <a:rPr lang="zh-CN" altLang="en-US" sz="2800"/>
              <a:t>人）</a:t>
            </a:r>
            <a:endParaRPr lang="zh-CN" altLang="en-US" sz="280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>
                <a:ea typeface="SimSun" panose="02010600030101010101" pitchFamily="2" charset="-122"/>
              </a:rPr>
              <a:t>一</a:t>
            </a:r>
            <a:r>
              <a:rPr lang="zh-CN" altLang="en-US">
                <a:solidFill>
                  <a:srgbClr val="0070C0"/>
                </a:solidFill>
                <a:ea typeface="SimSun" panose="02010600030101010101" pitchFamily="2" charset="-122"/>
              </a:rPr>
              <a:t>位</a:t>
            </a:r>
            <a:r>
              <a:rPr lang="zh-CN" altLang="en-US">
                <a:solidFill>
                  <a:srgbClr val="FF0000"/>
                </a:solidFill>
                <a:ea typeface="SimSun" panose="02010600030101010101" pitchFamily="2" charset="-122"/>
              </a:rPr>
              <a:t>客人</a:t>
            </a:r>
            <a:endParaRPr lang="zh-CN" altLang="en-US">
              <a:solidFill>
                <a:srgbClr val="FF0000"/>
              </a:solidFill>
              <a:ea typeface="SimSun" panose="02010600030101010101" pitchFamily="2" charset="-122"/>
            </a:endParaRPr>
          </a:p>
          <a:p>
            <a:endParaRPr lang="zh-CN" altLang="en-US">
              <a:ea typeface="SimSun" panose="02010600030101010101" pitchFamily="2" charset="-122"/>
            </a:endParaRPr>
          </a:p>
          <a:p>
            <a:r>
              <a:rPr lang="zh-CN" altLang="en-US">
                <a:ea typeface="SimSun" panose="02010600030101010101" pitchFamily="2" charset="-122"/>
              </a:rPr>
              <a:t>我们家来了很多</a:t>
            </a:r>
            <a:r>
              <a:rPr lang="zh-CN" altLang="en-US">
                <a:solidFill>
                  <a:srgbClr val="FF0000"/>
                </a:solidFill>
                <a:ea typeface="SimSun" panose="02010600030101010101" pitchFamily="2" charset="-122"/>
              </a:rPr>
              <a:t>客人</a:t>
            </a:r>
            <a:r>
              <a:rPr lang="zh-CN" altLang="en-US">
                <a:ea typeface="SimSun" panose="02010600030101010101" pitchFamily="2" charset="-122"/>
              </a:rPr>
              <a:t>。</a:t>
            </a:r>
            <a:endParaRPr lang="zh-CN" altLang="en-US">
              <a:ea typeface="SimSun" panose="02010600030101010101" pitchFamily="2" charset="-122"/>
            </a:endParaRPr>
          </a:p>
          <a:p>
            <a:endParaRPr lang="zh-CN" altLang="en-US">
              <a:ea typeface="SimSun" panose="02010600030101010101" pitchFamily="2" charset="-122"/>
            </a:endParaRPr>
          </a:p>
          <a:p>
            <a:endParaRPr lang="zh-CN" altLang="en-US">
              <a:ea typeface="SimSun" panose="02010600030101010101" pitchFamily="2" charset="-122"/>
            </a:endParaRPr>
          </a:p>
          <a:p>
            <a:endParaRPr lang="zh-CN" altLang="en-US">
              <a:ea typeface="SimSun" panose="02010600030101010101" pitchFamily="2" charset="-122"/>
            </a:endParaRPr>
          </a:p>
        </p:txBody>
      </p:sp>
      <p:pic>
        <p:nvPicPr>
          <p:cNvPr id="6" name="Content Placeholder 5" descr="photo_2024-01-22_14-14-43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5928995" y="2366645"/>
            <a:ext cx="5181600" cy="327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20370" y="2689860"/>
            <a:ext cx="11351260" cy="155194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95630" y="2748280"/>
            <a:ext cx="11155045" cy="1492885"/>
            <a:chOff x="938" y="4328"/>
            <a:chExt cx="17567" cy="2351"/>
          </a:xfrm>
        </p:grpSpPr>
        <p:sp>
          <p:nvSpPr>
            <p:cNvPr id="5" name="Rectangles 4"/>
            <p:cNvSpPr/>
            <p:nvPr/>
          </p:nvSpPr>
          <p:spPr>
            <a:xfrm>
              <a:off x="6149" y="4328"/>
              <a:ext cx="12356" cy="7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6" name="Rectangles 5"/>
            <p:cNvSpPr/>
            <p:nvPr/>
          </p:nvSpPr>
          <p:spPr>
            <a:xfrm>
              <a:off x="938" y="5117"/>
              <a:ext cx="12379" cy="7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  <p:sp>
          <p:nvSpPr>
            <p:cNvPr id="7" name="Rectangles 6"/>
            <p:cNvSpPr/>
            <p:nvPr/>
          </p:nvSpPr>
          <p:spPr>
            <a:xfrm>
              <a:off x="5038" y="5891"/>
              <a:ext cx="12379" cy="7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en-US"/>
            </a:p>
          </p:txBody>
        </p:sp>
      </p:grpSp>
      <p:pic>
        <p:nvPicPr>
          <p:cNvPr id="9" name="04-4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666605" y="986155"/>
            <a:ext cx="619125" cy="61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" fill="hold" display="1">
                  <p:stCondLst>
                    <p:cond delay="indefinite"/>
                  </p:stCondLst>
                  <p:endCondLst>
                    <p:cond evt="onStopAudio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3" dur="6073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课文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422275"/>
            <a:ext cx="6889750" cy="60140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82725" y="942975"/>
            <a:ext cx="9225915" cy="1012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2188845"/>
            <a:ext cx="10560050" cy="2553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俗语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生词</a:t>
            </a:r>
            <a:endParaRPr lang="zh-CN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838200" y="1691640"/>
            <a:ext cx="5181600" cy="4892040"/>
          </a:xfrm>
        </p:spPr>
        <p:txBody>
          <a:bodyPr>
            <a:normAutofit/>
          </a:bodyPr>
          <a:p>
            <a:r>
              <a:rPr lang="zh-CN" altLang="en-US" sz="3200"/>
              <a:t>来源</a:t>
            </a:r>
            <a:r>
              <a:rPr lang="en-US" altLang="zh-CN" sz="3200"/>
              <a:t>	</a:t>
            </a:r>
            <a:r>
              <a:rPr lang="en-US" altLang="ja-JP" sz="3200"/>
              <a:t>láiyuán</a:t>
            </a:r>
            <a:endParaRPr lang="zh-CN" altLang="en-US" sz="3200"/>
          </a:p>
          <a:p>
            <a:r>
              <a:rPr lang="zh-CN" altLang="en-US" sz="3200"/>
              <a:t>古代</a:t>
            </a:r>
            <a:r>
              <a:rPr lang="en-US" altLang="zh-CN" sz="3200"/>
              <a:t>	gǔdài</a:t>
            </a:r>
            <a:endParaRPr lang="zh-CN" altLang="en-US" sz="3200"/>
          </a:p>
          <a:p>
            <a:r>
              <a:rPr lang="zh-CN" altLang="en-US" sz="3200"/>
              <a:t>故事</a:t>
            </a:r>
            <a:r>
              <a:rPr lang="en-US" altLang="zh-CN" sz="3200"/>
              <a:t>	gùshi</a:t>
            </a:r>
            <a:endParaRPr lang="zh-CN" altLang="en-US" sz="3200"/>
          </a:p>
          <a:p>
            <a:r>
              <a:rPr lang="zh-CN" altLang="en-US" sz="3200"/>
              <a:t>士兵</a:t>
            </a:r>
            <a:r>
              <a:rPr lang="en-US" altLang="zh-CN" sz="3200"/>
              <a:t>	shìbīng</a:t>
            </a:r>
            <a:endParaRPr lang="zh-CN" altLang="en-US" sz="3200"/>
          </a:p>
          <a:p>
            <a:r>
              <a:rPr lang="zh-CN" altLang="en-US" sz="3200"/>
              <a:t>打仗</a:t>
            </a:r>
            <a:r>
              <a:rPr lang="en-US" altLang="zh-CN" sz="3200"/>
              <a:t>	dǎzhàng</a:t>
            </a:r>
            <a:endParaRPr lang="zh-CN" altLang="en-US" sz="3200"/>
          </a:p>
          <a:p>
            <a:r>
              <a:rPr lang="zh-CN" altLang="en-US" sz="3200"/>
              <a:t>失败</a:t>
            </a:r>
            <a:r>
              <a:rPr lang="en-US" altLang="zh-CN" sz="3200"/>
              <a:t>	shībài</a:t>
            </a:r>
            <a:endParaRPr lang="zh-CN" altLang="en-US" sz="3200"/>
          </a:p>
          <a:p>
            <a:r>
              <a:rPr lang="zh-CN" altLang="en-US" sz="3200"/>
              <a:t>笑话</a:t>
            </a:r>
            <a:r>
              <a:rPr lang="en-US" altLang="zh-CN" sz="3200"/>
              <a:t>	xiàohuà</a:t>
            </a:r>
            <a:endParaRPr lang="zh-CN" altLang="en-US" sz="3200"/>
          </a:p>
          <a:p>
            <a:endParaRPr lang="zh-CN" altLang="en-US" sz="320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6172200" y="1691005"/>
            <a:ext cx="5181600" cy="4893310"/>
          </a:xfrm>
        </p:spPr>
        <p:txBody>
          <a:bodyPr/>
          <a:p>
            <a:r>
              <a:rPr lang="zh-CN" altLang="en-US" sz="3200">
                <a:sym typeface="+mn-ea"/>
              </a:rPr>
              <a:t>胆小</a:t>
            </a:r>
            <a:r>
              <a:rPr lang="en-US" altLang="zh-CN" sz="3200">
                <a:sym typeface="+mn-ea"/>
              </a:rPr>
              <a:t>	dǎnxiǎo</a:t>
            </a:r>
            <a:endParaRPr lang="zh-CN" altLang="en-US" sz="3200"/>
          </a:p>
          <a:p>
            <a:r>
              <a:rPr lang="zh-CN" altLang="en-US" sz="3200">
                <a:sym typeface="+mn-ea"/>
              </a:rPr>
              <a:t>逃跑</a:t>
            </a:r>
            <a:r>
              <a:rPr lang="en-US" altLang="zh-CN" sz="3200">
                <a:sym typeface="+mn-ea"/>
              </a:rPr>
              <a:t>	táopǎo</a:t>
            </a:r>
            <a:endParaRPr lang="zh-CN" altLang="en-US" sz="3200"/>
          </a:p>
          <a:p>
            <a:r>
              <a:rPr lang="zh-CN" altLang="en-US" sz="3200">
                <a:sym typeface="+mn-ea"/>
              </a:rPr>
              <a:t>批评</a:t>
            </a:r>
            <a:r>
              <a:rPr lang="en-US" altLang="zh-CN" sz="3200">
                <a:sym typeface="+mn-ea"/>
              </a:rPr>
              <a:t>	pīpíng</a:t>
            </a:r>
            <a:endParaRPr lang="zh-CN" altLang="en-US" sz="3200"/>
          </a:p>
          <a:p>
            <a:r>
              <a:rPr lang="zh-CN" altLang="en-US" sz="3200">
                <a:sym typeface="+mn-ea"/>
              </a:rPr>
              <a:t>缺点</a:t>
            </a:r>
            <a:r>
              <a:rPr lang="en-US" altLang="zh-CN" sz="3200">
                <a:sym typeface="+mn-ea"/>
              </a:rPr>
              <a:t>	quēdiǎn</a:t>
            </a:r>
            <a:endParaRPr lang="zh-CN" altLang="en-US" sz="3200"/>
          </a:p>
          <a:p>
            <a:r>
              <a:rPr lang="zh-CN" altLang="en-US" sz="3200">
                <a:sym typeface="+mn-ea"/>
              </a:rPr>
              <a:t>却</a:t>
            </a:r>
            <a:r>
              <a:rPr lang="en-US" altLang="zh-CN" sz="3200">
                <a:sym typeface="+mn-ea"/>
              </a:rPr>
              <a:t>		què</a:t>
            </a:r>
            <a:endParaRPr lang="en-US" altLang="zh-CN" sz="3200">
              <a:sym typeface="+mn-ea"/>
            </a:endParaRPr>
          </a:p>
          <a:p>
            <a:r>
              <a:rPr lang="zh-CN" altLang="en-US" sz="3200">
                <a:sym typeface="+mn-ea"/>
              </a:rPr>
              <a:t>程度</a:t>
            </a:r>
            <a:r>
              <a:rPr lang="en-US" altLang="zh-CN" sz="3200">
                <a:sym typeface="+mn-ea"/>
              </a:rPr>
              <a:t>	chéngdù</a:t>
            </a:r>
            <a:endParaRPr lang="zh-CN" altLang="en-US" sz="3200"/>
          </a:p>
          <a:p>
            <a:r>
              <a:rPr lang="zh-CN" altLang="en-US" sz="3200">
                <a:sym typeface="+mn-ea"/>
              </a:rPr>
              <a:t>轻</a:t>
            </a:r>
            <a:r>
              <a:rPr lang="en-US" altLang="zh-CN" sz="3200">
                <a:sym typeface="+mn-ea"/>
              </a:rPr>
              <a:t>		qīng</a:t>
            </a:r>
            <a:endParaRPr lang="zh-CN" altLang="en-US" sz="3200"/>
          </a:p>
          <a:p>
            <a:endParaRPr lang="en-US" sz="3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978660"/>
            <a:ext cx="10564495" cy="29006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注释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103755" y="547370"/>
            <a:ext cx="7984490" cy="58369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zh-CN" altLang="en-US"/>
              <a:t>李老师很漂亮，也很</a:t>
            </a:r>
            <a:r>
              <a:rPr lang="zh-CN" altLang="en-US"/>
              <a:t>热情。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李老师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/>
              <a:t>漂亮</a:t>
            </a:r>
            <a:r>
              <a:rPr lang="zh-CN" altLang="en-US">
                <a:solidFill>
                  <a:srgbClr val="FF0000"/>
                </a:solidFill>
              </a:rPr>
              <a:t>又</a:t>
            </a:r>
            <a:r>
              <a:rPr lang="zh-CN" altLang="en-US"/>
              <a:t>热情。</a:t>
            </a:r>
            <a:endParaRPr lang="zh-CN" altLang="en-US"/>
          </a:p>
        </p:txBody>
      </p:sp>
      <p:pic>
        <p:nvPicPr>
          <p:cNvPr id="3" name="Content Placeholder 2" descr="photo_2024-01-21_13-00-54-removebg-preview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999615" y="2572385"/>
            <a:ext cx="285750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rcRect l="3678"/>
          <a:stretch>
            <a:fillRect/>
          </a:stretch>
        </p:blipFill>
        <p:spPr>
          <a:xfrm>
            <a:off x="838200" y="1321435"/>
            <a:ext cx="10594340" cy="421576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5579745" y="1874520"/>
            <a:ext cx="4309745" cy="50101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303655"/>
            <a:ext cx="10398125" cy="356362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103630" y="5297170"/>
            <a:ext cx="8795385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4000"/>
              <a:t>Subj. + 又 + Adj. 1 + 又 + Adj. 2</a:t>
            </a:r>
            <a:endParaRPr lang="en-US" sz="4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p>
            <a:r>
              <a:rPr lang="zh-CN" altLang="en-US"/>
              <a:t>他们在做</a:t>
            </a:r>
            <a:r>
              <a:rPr lang="zh-CN" altLang="en-US"/>
              <a:t>什么？</a:t>
            </a:r>
            <a:endParaRPr lang="zh-CN" altLang="en-US"/>
          </a:p>
          <a:p>
            <a:r>
              <a:rPr lang="zh-CN" altLang="en-US"/>
              <a:t>他们</a:t>
            </a:r>
            <a:r>
              <a:rPr lang="zh-CN" altLang="en-US"/>
              <a:t>在吃饭。</a:t>
            </a:r>
            <a:endParaRPr lang="zh-CN" altLang="en-US"/>
          </a:p>
          <a:p>
            <a:r>
              <a:rPr lang="zh-CN" altLang="en-US"/>
              <a:t>他们</a:t>
            </a:r>
            <a:r>
              <a:rPr lang="zh-CN" altLang="en-US"/>
              <a:t>在看电视。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他们</a:t>
            </a:r>
            <a:r>
              <a:rPr lang="zh-CN" altLang="en-US" b="1">
                <a:solidFill>
                  <a:srgbClr val="0070C0"/>
                </a:solidFill>
              </a:rPr>
              <a:t>吃</a:t>
            </a:r>
            <a:r>
              <a:rPr lang="zh-CN" altLang="en-US" b="1">
                <a:solidFill>
                  <a:srgbClr val="FF0000"/>
                </a:solidFill>
              </a:rPr>
              <a:t>着</a:t>
            </a:r>
            <a:r>
              <a:rPr lang="zh-CN" altLang="en-US" b="1">
                <a:solidFill>
                  <a:srgbClr val="0070C0"/>
                </a:solidFill>
              </a:rPr>
              <a:t>饭</a:t>
            </a:r>
            <a:r>
              <a:rPr lang="zh-CN" altLang="en-US" b="1"/>
              <a:t>看电视</a:t>
            </a:r>
            <a:r>
              <a:rPr lang="zh-CN" altLang="en-US"/>
              <a:t>。</a:t>
            </a:r>
            <a:endParaRPr lang="zh-CN" altLang="en-US"/>
          </a:p>
          <a:p>
            <a:r>
              <a:rPr lang="zh-CN" altLang="en-US"/>
              <a:t>有些人</a:t>
            </a:r>
            <a:r>
              <a:rPr lang="zh-CN" altLang="en-US" b="1">
                <a:solidFill>
                  <a:srgbClr val="0070C0"/>
                </a:solidFill>
              </a:rPr>
              <a:t>坐</a:t>
            </a:r>
            <a:r>
              <a:rPr lang="zh-CN" altLang="en-US" b="1">
                <a:solidFill>
                  <a:srgbClr val="FF0000"/>
                </a:solidFill>
              </a:rPr>
              <a:t>着</a:t>
            </a:r>
            <a:r>
              <a:rPr lang="zh-CN" altLang="en-US" b="1"/>
              <a:t>看</a:t>
            </a:r>
            <a:r>
              <a:rPr lang="zh-CN" altLang="en-US"/>
              <a:t>，有些人</a:t>
            </a:r>
            <a:r>
              <a:rPr lang="zh-CN" altLang="en-US" b="1">
                <a:solidFill>
                  <a:srgbClr val="0070C0"/>
                </a:solidFill>
              </a:rPr>
              <a:t>站</a:t>
            </a:r>
            <a:r>
              <a:rPr lang="zh-CN" altLang="en-US" b="1">
                <a:solidFill>
                  <a:srgbClr val="FF0000"/>
                </a:solidFill>
              </a:rPr>
              <a:t>着</a:t>
            </a:r>
            <a:r>
              <a:rPr lang="zh-CN" altLang="en-US" b="1"/>
              <a:t>看</a:t>
            </a:r>
            <a:r>
              <a:rPr lang="zh-CN" altLang="en-US"/>
              <a:t>。</a:t>
            </a:r>
            <a:endParaRPr lang="zh-CN" altLang="en-US"/>
          </a:p>
        </p:txBody>
      </p:sp>
      <p:pic>
        <p:nvPicPr>
          <p:cNvPr id="100" name="Content Placeholder 99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2211705"/>
            <a:ext cx="5181600" cy="357886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17245" y="1192530"/>
            <a:ext cx="10536555" cy="188658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919605" y="3338195"/>
            <a:ext cx="6365240" cy="2631440"/>
          </a:xfrm>
          <a:prstGeom prst="rect">
            <a:avLst/>
          </a:prstGeom>
        </p:spPr>
      </p:pic>
      <p:sp>
        <p:nvSpPr>
          <p:cNvPr id="3" name="Rectangles 2"/>
          <p:cNvSpPr/>
          <p:nvPr/>
        </p:nvSpPr>
        <p:spPr>
          <a:xfrm>
            <a:off x="6725285" y="1774190"/>
            <a:ext cx="3164205" cy="42989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s 6"/>
          <p:cNvSpPr/>
          <p:nvPr/>
        </p:nvSpPr>
        <p:spPr>
          <a:xfrm>
            <a:off x="9961245" y="1788795"/>
            <a:ext cx="1288415" cy="44386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Rectangles 7"/>
          <p:cNvSpPr/>
          <p:nvPr/>
        </p:nvSpPr>
        <p:spPr>
          <a:xfrm>
            <a:off x="1571625" y="2261235"/>
            <a:ext cx="501015" cy="3581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s 8"/>
          <p:cNvSpPr/>
          <p:nvPr/>
        </p:nvSpPr>
        <p:spPr>
          <a:xfrm>
            <a:off x="2230120" y="2232660"/>
            <a:ext cx="3507740" cy="40068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558290"/>
            <a:ext cx="1051560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>
                <a:sym typeface="+mn-ea"/>
              </a:rPr>
              <a:t>Verb + </a:t>
            </a:r>
            <a:r>
              <a:rPr lang="zh-CN" altLang="en-US">
                <a:sym typeface="+mn-ea"/>
              </a:rPr>
              <a:t>着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pPr marL="0" indent="0">
              <a:buNone/>
            </a:pPr>
            <a:endParaRPr lang="zh-CN" altLang="en-US"/>
          </a:p>
          <a:p>
            <a:r>
              <a:rPr lang="zh-CN" altLang="en-US"/>
              <a:t>听着</a:t>
            </a:r>
            <a:endParaRPr lang="zh-CN" altLang="en-US"/>
          </a:p>
          <a:p>
            <a:r>
              <a:rPr lang="zh-CN" altLang="en-US"/>
              <a:t>看着</a:t>
            </a:r>
            <a:endParaRPr lang="zh-CN" altLang="en-US"/>
          </a:p>
          <a:p>
            <a:r>
              <a:rPr lang="zh-CN" altLang="en-US"/>
              <a:t>等着</a:t>
            </a:r>
            <a:endParaRPr lang="zh-CN" altLang="en-US"/>
          </a:p>
          <a:p>
            <a:r>
              <a:rPr lang="zh-CN" altLang="en-US"/>
              <a:t>坐着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zh-CN" altLang="en-US"/>
              <a:t>我读，你</a:t>
            </a:r>
            <a:r>
              <a:rPr lang="zh-CN" altLang="en-US"/>
              <a:t>听着。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你帮我看着</a:t>
            </a:r>
            <a:r>
              <a:rPr lang="zh-CN" altLang="en-US"/>
              <a:t>小孩。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你们</a:t>
            </a:r>
            <a:r>
              <a:rPr lang="zh-CN" altLang="en-US"/>
              <a:t>等着。</a:t>
            </a:r>
            <a:endParaRPr lang="zh-CN" altLang="en-US"/>
          </a:p>
          <a:p>
            <a:pPr marL="0" indent="0">
              <a:buNone/>
            </a:pPr>
            <a:r>
              <a:rPr lang="zh-CN" altLang="en-US"/>
              <a:t>你们</a:t>
            </a:r>
            <a:r>
              <a:rPr lang="zh-CN" altLang="en-US"/>
              <a:t>坐着。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Verb 1 + 着 + </a:t>
            </a:r>
            <a:r>
              <a:rPr lang="zh-CN" altLang="en-US">
                <a:solidFill>
                  <a:srgbClr val="FF0000"/>
                </a:solidFill>
              </a:rPr>
              <a:t>（</a:t>
            </a:r>
            <a:r>
              <a:rPr lang="en-US" altLang="zh-CN">
                <a:solidFill>
                  <a:srgbClr val="FF0000"/>
                </a:solidFill>
              </a:rPr>
              <a:t>Noun</a:t>
            </a:r>
            <a:r>
              <a:rPr lang="zh-CN" altLang="en-US">
                <a:solidFill>
                  <a:srgbClr val="FF0000"/>
                </a:solidFill>
                <a:ea typeface="SimSun" panose="02010600030101010101" pitchFamily="2" charset="-122"/>
              </a:rPr>
              <a:t>）</a:t>
            </a:r>
            <a:r>
              <a:rPr lang="en-US" altLang="zh-CN">
                <a:ea typeface="SimSun" panose="02010600030101010101" pitchFamily="2" charset="-122"/>
              </a:rPr>
              <a:t>+ </a:t>
            </a:r>
            <a:r>
              <a:rPr lang="zh-CN" altLang="en-US"/>
              <a:t>Verb 2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endParaRPr lang="zh-CN" altLang="en-US"/>
          </a:p>
          <a:p>
            <a:r>
              <a:rPr lang="zh-CN" altLang="en-US"/>
              <a:t>笑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吃</a:t>
            </a:r>
            <a:r>
              <a:rPr lang="zh-CN" altLang="en-US">
                <a:solidFill>
                  <a:srgbClr val="FF0000"/>
                </a:solidFill>
              </a:rPr>
              <a:t>饭</a:t>
            </a:r>
            <a:endParaRPr lang="zh-CN" altLang="en-US">
              <a:solidFill>
                <a:srgbClr val="FF0000"/>
              </a:solidFill>
            </a:endParaRPr>
          </a:p>
          <a:p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chemeClr val="tx1"/>
                </a:solidFill>
              </a:rPr>
              <a:t>坐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打电话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看电视</a:t>
            </a:r>
            <a:endParaRPr lang="zh-CN" altLang="en-US"/>
          </a:p>
          <a:p>
            <a:pPr marL="0" indent="0">
              <a:buNone/>
            </a:pPr>
            <a:endParaRPr lang="zh-CN" altLang="en-US"/>
          </a:p>
          <a:p>
            <a:pPr marL="0" indent="0">
              <a:buNone/>
            </a:pPr>
            <a:r>
              <a:rPr lang="zh-CN" altLang="en-US"/>
              <a:t>写作业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3" name="Title 1"/>
          <p:cNvSpPr>
            <a:spLocks noGrp="1"/>
          </p:cNvSpPr>
          <p:nvPr/>
        </p:nvSpPr>
        <p:spPr>
          <a:xfrm>
            <a:off x="965200" y="492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开</a:t>
            </a:r>
            <a:endParaRPr lang="zh-CN" altLang="en-US"/>
          </a:p>
        </p:txBody>
      </p:sp>
      <p:sp>
        <p:nvSpPr>
          <p:cNvPr id="6" name="Content Placeholder 2"/>
          <p:cNvSpPr>
            <a:spLocks noGrp="1"/>
          </p:cNvSpPr>
          <p:nvPr/>
        </p:nvSpPr>
        <p:spPr>
          <a:xfrm>
            <a:off x="838200" y="1825625"/>
            <a:ext cx="1051623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/>
              <a:t>门</a:t>
            </a:r>
            <a:r>
              <a:rPr lang="zh-CN" altLang="en-US">
                <a:solidFill>
                  <a:srgbClr val="FF0000"/>
                </a:solidFill>
              </a:rPr>
              <a:t>开</a:t>
            </a:r>
            <a:r>
              <a:rPr lang="zh-CN" altLang="en-US">
                <a:solidFill>
                  <a:srgbClr val="0070C0"/>
                </a:solidFill>
              </a:rPr>
              <a:t>着</a:t>
            </a:r>
            <a:r>
              <a:rPr lang="zh-CN" altLang="en-US"/>
              <a:t>呢。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他</a:t>
            </a:r>
            <a:r>
              <a:rPr lang="zh-CN" altLang="en-US">
                <a:solidFill>
                  <a:srgbClr val="0070C0"/>
                </a:solidFill>
              </a:rPr>
              <a:t>正在</a:t>
            </a:r>
            <a:r>
              <a:rPr lang="zh-CN" altLang="en-US">
                <a:solidFill>
                  <a:srgbClr val="FF0000"/>
                </a:solidFill>
              </a:rPr>
              <a:t>打开</a:t>
            </a:r>
            <a:r>
              <a:rPr lang="zh-CN" altLang="en-US"/>
              <a:t>门。</a:t>
            </a:r>
            <a:endParaRPr lang="zh-CN" altLang="en-US"/>
          </a:p>
          <a:p>
            <a:endParaRPr lang="zh-CN" altLang="en-US"/>
          </a:p>
          <a:p>
            <a:endParaRPr lang="zh-CN" altLang="en-US"/>
          </a:p>
          <a:p>
            <a:r>
              <a:rPr lang="zh-CN" altLang="en-US"/>
              <a:t>开、打开、关、关上、穿、</a:t>
            </a:r>
            <a:r>
              <a:rPr lang="zh-CN" altLang="en-US"/>
              <a:t>穿上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664970" y="473075"/>
            <a:ext cx="8862060" cy="59855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练习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848485"/>
            <a:ext cx="10515600" cy="3161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47775" y="1289685"/>
            <a:ext cx="9696450" cy="4351655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3818890" y="4150995"/>
            <a:ext cx="701675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ectangles 5"/>
          <p:cNvSpPr/>
          <p:nvPr/>
        </p:nvSpPr>
        <p:spPr>
          <a:xfrm>
            <a:off x="3488055" y="5137150"/>
            <a:ext cx="330835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s 6"/>
          <p:cNvSpPr/>
          <p:nvPr/>
        </p:nvSpPr>
        <p:spPr>
          <a:xfrm>
            <a:off x="2526665" y="3646170"/>
            <a:ext cx="2292350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40255" y="568960"/>
            <a:ext cx="8111490" cy="5793740"/>
          </a:xfrm>
          <a:prstGeom prst="rect">
            <a:avLst/>
          </a:prstGeom>
        </p:spPr>
      </p:pic>
      <p:sp>
        <p:nvSpPr>
          <p:cNvPr id="6" name="Rectangles 5"/>
          <p:cNvSpPr/>
          <p:nvPr/>
        </p:nvSpPr>
        <p:spPr>
          <a:xfrm>
            <a:off x="3115945" y="2445385"/>
            <a:ext cx="331470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Rectangles 4"/>
          <p:cNvSpPr/>
          <p:nvPr/>
        </p:nvSpPr>
        <p:spPr>
          <a:xfrm>
            <a:off x="3688715" y="4864735"/>
            <a:ext cx="302895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ectangles 6"/>
          <p:cNvSpPr/>
          <p:nvPr/>
        </p:nvSpPr>
        <p:spPr>
          <a:xfrm>
            <a:off x="3447415" y="5378450"/>
            <a:ext cx="544830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9" name="Rectangles 8"/>
          <p:cNvSpPr/>
          <p:nvPr/>
        </p:nvSpPr>
        <p:spPr>
          <a:xfrm>
            <a:off x="6394450" y="1453515"/>
            <a:ext cx="759460" cy="34353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579755"/>
            <a:ext cx="10515600" cy="5771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80465" y="1075055"/>
            <a:ext cx="9831705" cy="4708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330960"/>
            <a:ext cx="10590530" cy="4196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汉字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838200" y="777875"/>
            <a:ext cx="5476875" cy="530352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0805" y="1028700"/>
            <a:ext cx="5395595" cy="156337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805" y="2378710"/>
            <a:ext cx="3550920" cy="15100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04595" y="1470025"/>
            <a:ext cx="9782175" cy="39909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2315845"/>
            <a:ext cx="10515600" cy="22263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55675" y="1423670"/>
            <a:ext cx="10281285" cy="4084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764665"/>
            <a:ext cx="10431780" cy="34016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73812" y="2687484"/>
            <a:ext cx="305705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4400">
                <a:latin typeface="Eras Light ITC" panose="020B0402030504020804" pitchFamily="34" charset="0"/>
                <a:cs typeface="+mn-ea"/>
              </a:defRPr>
            </a:lvl1pPr>
          </a:lstStyle>
          <a:p>
            <a:pPr algn="l"/>
            <a:r>
              <a:rPr lang="zh-CN" altLang="en-US" sz="3600">
                <a:ea typeface="Roboto Lt" pitchFamily="2" charset="0"/>
                <a:sym typeface="Roboto Lt" pitchFamily="2" charset="0"/>
              </a:rPr>
              <a:t>运用</a:t>
            </a:r>
            <a:endParaRPr lang="zh-CN" altLang="en-US" sz="3600">
              <a:ea typeface="Roboto Lt" pitchFamily="2" charset="0"/>
              <a:sym typeface="Roboto Lt" pitchFamily="2" charset="0"/>
            </a:endParaRPr>
          </a:p>
        </p:txBody>
      </p:sp>
      <p:pic>
        <p:nvPicPr>
          <p:cNvPr id="2" name="图片 12"/>
          <p:cNvPicPr>
            <a:picLocks noChangeAspect="1"/>
          </p:cNvPicPr>
          <p:nvPr>
            <p:ph idx="1"/>
          </p:nvPr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216" b="65902"/>
          <a:stretch>
            <a:fillRect/>
          </a:stretch>
        </p:blipFill>
        <p:spPr>
          <a:xfrm>
            <a:off x="448310" y="1381760"/>
            <a:ext cx="3276600" cy="43516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96340" y="570865"/>
            <a:ext cx="9799320" cy="57899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pic>
        <p:nvPicPr>
          <p:cNvPr id="2" name="Content Placeholder 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04190" y="974725"/>
            <a:ext cx="11184255" cy="4981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  <p:sp>
        <p:nvSpPr>
          <p:cNvPr id="3" name="矩形 3"/>
          <p:cNvSpPr/>
          <p:nvPr/>
        </p:nvSpPr>
        <p:spPr>
          <a:xfrm>
            <a:off x="482600" y="473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77674" y="1304806"/>
            <a:ext cx="28970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dist">
              <a:defRPr sz="6600">
                <a:latin typeface="Eras Light ITC" panose="020B0402030504020804" pitchFamily="34" charset="0"/>
                <a:cs typeface="+mn-ea"/>
              </a:defRPr>
            </a:lvl1pPr>
          </a:lstStyle>
          <a:p>
            <a:pPr algn="ctr"/>
            <a:r>
              <a:rPr lang="en-US" altLang="zh-CN" sz="5400">
                <a:ea typeface="Roboto Lt" pitchFamily="2" charset="0"/>
                <a:sym typeface="Roboto Lt" pitchFamily="2" charset="0"/>
              </a:rPr>
              <a:t>THANKS</a:t>
            </a:r>
            <a:endParaRPr lang="zh-CN" altLang="en-US" sz="5400">
              <a:sym typeface="Roboto Lt" pitchFamily="2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7116866" y="2362077"/>
            <a:ext cx="3590051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03" t="33484" r="18655" b="26983"/>
          <a:stretch>
            <a:fillRect/>
          </a:stretch>
        </p:blipFill>
        <p:spPr>
          <a:xfrm>
            <a:off x="919110" y="2665379"/>
            <a:ext cx="5041815" cy="35127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46869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比赛</a:t>
            </a:r>
            <a:endParaRPr lang="zh-CN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>
                <a:solidFill>
                  <a:srgbClr val="0070C0"/>
                </a:solidFill>
              </a:rPr>
              <a:t>游泳</a:t>
            </a:r>
            <a:r>
              <a:rPr lang="zh-CN" altLang="en-US">
                <a:solidFill>
                  <a:srgbClr val="FF0000"/>
                </a:solidFill>
              </a:rPr>
              <a:t>比赛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0070C0"/>
                </a:solidFill>
              </a:rPr>
              <a:t>足球</a:t>
            </a:r>
            <a:r>
              <a:rPr lang="zh-CN" altLang="en-US">
                <a:solidFill>
                  <a:srgbClr val="FF0000"/>
                </a:solidFill>
              </a:rPr>
              <a:t>比赛</a:t>
            </a:r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篮球</a:t>
            </a:r>
            <a:r>
              <a:rPr lang="zh-CN" altLang="en-US">
                <a:solidFill>
                  <a:srgbClr val="FF0000"/>
                </a:solidFill>
              </a:rPr>
              <a:t>比赛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0070C0"/>
                </a:solidFill>
              </a:rPr>
              <a:t>长跑</a:t>
            </a:r>
            <a:r>
              <a:rPr lang="zh-CN" altLang="en-US">
                <a:solidFill>
                  <a:srgbClr val="FF0000"/>
                </a:solidFill>
              </a:rPr>
              <a:t>比赛</a:t>
            </a:r>
            <a:endParaRPr lang="zh-CN" altLang="en-US"/>
          </a:p>
          <a:p>
            <a:endParaRPr lang="zh-CN" altLang="en-US"/>
          </a:p>
          <a:p>
            <a:r>
              <a:rPr lang="zh-CN" altLang="en-US">
                <a:solidFill>
                  <a:srgbClr val="FF0000"/>
                </a:solidFill>
              </a:rPr>
              <a:t>比赛</a:t>
            </a:r>
            <a:r>
              <a:rPr lang="zh-CN" altLang="en-US"/>
              <a:t>以后，我们一起去</a:t>
            </a:r>
            <a:r>
              <a:rPr lang="zh-CN" altLang="en-US"/>
              <a:t>吃饭。</a:t>
            </a:r>
            <a:endParaRPr lang="zh-CN" altLang="en-US"/>
          </a:p>
        </p:txBody>
      </p:sp>
      <p:pic>
        <p:nvPicPr>
          <p:cNvPr id="9" name="Content Placeholder 8" descr="photo_2024-01-20_10-19-53-removebg-preview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260590" y="2262505"/>
            <a:ext cx="3477895" cy="3477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DC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5600" y="310674"/>
            <a:ext cx="11480800" cy="6237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Roboto Lt" pitchFamily="2" charset="0"/>
              <a:cs typeface="+mn-ea"/>
              <a:sym typeface="Roboto Lt" pitchFamily="2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照片</a:t>
            </a:r>
            <a:endParaRPr lang="zh-CN" alt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zh-CN" altLang="en-US"/>
              <a:t>一</a:t>
            </a:r>
            <a:r>
              <a:rPr lang="zh-CN" altLang="en-US">
                <a:solidFill>
                  <a:srgbClr val="0070C0"/>
                </a:solidFill>
              </a:rPr>
              <a:t>张</a:t>
            </a:r>
            <a:r>
              <a:rPr lang="zh-CN" altLang="en-US"/>
              <a:t>（</a:t>
            </a:r>
            <a:r>
              <a:rPr lang="en-US" altLang="zh-CN"/>
              <a:t>zhāng</a:t>
            </a:r>
            <a:r>
              <a:rPr lang="zh-CN" altLang="en-US"/>
              <a:t>）</a:t>
            </a:r>
            <a:r>
              <a:rPr lang="zh-CN" altLang="en-US">
                <a:solidFill>
                  <a:srgbClr val="FF0000"/>
                </a:solidFill>
              </a:rPr>
              <a:t>照片</a:t>
            </a:r>
            <a:endParaRPr lang="zh-CN" altLang="en-US"/>
          </a:p>
          <a:p>
            <a:r>
              <a:rPr lang="zh-CN" altLang="en-US">
                <a:solidFill>
                  <a:srgbClr val="0070C0"/>
                </a:solidFill>
              </a:rPr>
              <a:t>我的</a:t>
            </a:r>
            <a:r>
              <a:rPr lang="zh-CN" altLang="en-US">
                <a:solidFill>
                  <a:srgbClr val="FF0000"/>
                </a:solidFill>
              </a:rPr>
              <a:t>照片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这是</a:t>
            </a:r>
            <a:r>
              <a:rPr lang="zh-CN" altLang="en-US">
                <a:solidFill>
                  <a:srgbClr val="0070C0"/>
                </a:solidFill>
              </a:rPr>
              <a:t>我小时候的</a:t>
            </a:r>
            <a:r>
              <a:rPr lang="zh-CN" altLang="en-US">
                <a:solidFill>
                  <a:srgbClr val="FF0000"/>
                </a:solidFill>
              </a:rPr>
              <a:t>照片</a:t>
            </a:r>
            <a:r>
              <a:rPr lang="zh-CN" altLang="en-US"/>
              <a:t>。</a:t>
            </a:r>
            <a:endParaRPr lang="zh-CN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7026275" y="1092200"/>
            <a:ext cx="4326890" cy="4500880"/>
            <a:chOff x="11065" y="1720"/>
            <a:chExt cx="6814" cy="7088"/>
          </a:xfrm>
        </p:grpSpPr>
        <p:grpSp>
          <p:nvGrpSpPr>
            <p:cNvPr id="8" name="Group 7"/>
            <p:cNvGrpSpPr/>
            <p:nvPr/>
          </p:nvGrpSpPr>
          <p:grpSpPr>
            <a:xfrm>
              <a:off x="11065" y="1720"/>
              <a:ext cx="6815" cy="7089"/>
              <a:chOff x="9830" y="1048"/>
              <a:chExt cx="8280" cy="8704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9830" y="1048"/>
                <a:ext cx="8280" cy="8704"/>
                <a:chOff x="9830" y="1048"/>
                <a:chExt cx="8280" cy="8704"/>
              </a:xfrm>
            </p:grpSpPr>
            <p:pic>
              <p:nvPicPr>
                <p:cNvPr id="3" name="Picture 2" descr="photo_2024-01-20_10-26-27-removebg-preview"/>
                <p:cNvPicPr>
                  <a:picLocks noChangeAspect="1"/>
                </p:cNvPicPr>
                <p:nvPr/>
              </p:nvPicPr>
              <p:blipFill>
                <a:blip r:embed="rId1"/>
                <a:stretch>
                  <a:fillRect/>
                </a:stretch>
              </p:blipFill>
              <p:spPr>
                <a:xfrm>
                  <a:off x="9830" y="1048"/>
                  <a:ext cx="8280" cy="8705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2" name="Content Placeholder 1" descr="photo_2024-01-20_10-24-32-removebg-preview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990840" y="1997075"/>
            <a:ext cx="2168525" cy="22085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ferris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hij3nbbm">
      <a:majorFont>
        <a:latin typeface="Roboto Lt"/>
        <a:ea typeface="Roboto Lt"/>
        <a:cs typeface=""/>
      </a:majorFont>
      <a:minorFont>
        <a:latin typeface="Roboto Lt"/>
        <a:ea typeface="Roboto L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977</Words>
  <Application>WPS Presentation</Application>
  <PresentationFormat>宽屏</PresentationFormat>
  <Paragraphs>259</Paragraphs>
  <Slides>79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79</vt:i4>
      </vt:variant>
    </vt:vector>
  </HeadingPairs>
  <TitlesOfParts>
    <vt:vector size="90" baseType="lpstr">
      <vt:lpstr>Arial</vt:lpstr>
      <vt:lpstr>SimSun</vt:lpstr>
      <vt:lpstr>Wingdings</vt:lpstr>
      <vt:lpstr>Eras Light ITC</vt:lpstr>
      <vt:lpstr>Roboto Lt</vt:lpstr>
      <vt:lpstr>Segoe Print</vt:lpstr>
      <vt:lpstr>方正清刻本悦宋简体</vt:lpstr>
      <vt:lpstr>Microsoft YaHei</vt:lpstr>
      <vt:lpstr>Arial Unicode MS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比赛</vt:lpstr>
      <vt:lpstr>照片</vt:lpstr>
      <vt:lpstr>年级</vt:lpstr>
      <vt:lpstr>又（重复；事务同时具有两个特点）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聪明（天资高，记忆和理解能力强）</vt:lpstr>
      <vt:lpstr>热情（热烈的感情）</vt:lpstr>
      <vt:lpstr>努力</vt:lpstr>
      <vt:lpstr>总是（一直都是）</vt:lpstr>
      <vt:lpstr>回答</vt:lpstr>
      <vt:lpstr>站（直立；停下；交通线上设置的固定停车地方）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饿（想吃东西）</vt:lpstr>
      <vt:lpstr>超市（超级市场）</vt:lpstr>
      <vt:lpstr>蛋糕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年轻（年纪不大的）</vt:lpstr>
      <vt:lpstr>认真（当作真的；不马虎的态度对待）</vt:lpstr>
      <vt:lpstr>客人（前来拜访或做客的人）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生词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Verb + 着</vt:lpstr>
      <vt:lpstr>Verb 1 + 着 + （Noun）+ Verb 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123</dc:creator>
  <cp:lastModifiedBy>DELL</cp:lastModifiedBy>
  <cp:revision>220</cp:revision>
  <dcterms:created xsi:type="dcterms:W3CDTF">2018-05-03T05:38:00Z</dcterms:created>
  <dcterms:modified xsi:type="dcterms:W3CDTF">2024-03-08T14:55:21Z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413CF6662E324C24A6DB83F847C2791D</vt:lpwstr>
  </property>
  <property fmtid="{D5CDD505-2E9C-101B-9397-08002B2CF9AE}" pid="3" name="KSOProductBuildVer">
    <vt:lpwstr>1033-11.2.0.11225</vt:lpwstr>
  </property>
</Properties>
</file>