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96" r:id="rId3"/>
    <p:sldId id="397" r:id="rId5"/>
    <p:sldId id="419" r:id="rId6"/>
    <p:sldId id="868" r:id="rId7"/>
    <p:sldId id="872" r:id="rId8"/>
    <p:sldId id="930" r:id="rId9"/>
    <p:sldId id="869" r:id="rId10"/>
    <p:sldId id="871" r:id="rId11"/>
    <p:sldId id="873" r:id="rId12"/>
    <p:sldId id="874" r:id="rId13"/>
    <p:sldId id="875" r:id="rId14"/>
    <p:sldId id="876" r:id="rId15"/>
    <p:sldId id="877" r:id="rId16"/>
    <p:sldId id="878" r:id="rId17"/>
    <p:sldId id="879" r:id="rId18"/>
    <p:sldId id="880" r:id="rId19"/>
    <p:sldId id="881" r:id="rId20"/>
    <p:sldId id="882" r:id="rId21"/>
    <p:sldId id="883" r:id="rId22"/>
    <p:sldId id="884" r:id="rId23"/>
    <p:sldId id="885" r:id="rId24"/>
    <p:sldId id="886" r:id="rId25"/>
    <p:sldId id="887" r:id="rId26"/>
    <p:sldId id="836" r:id="rId27"/>
    <p:sldId id="754" r:id="rId28"/>
    <p:sldId id="467" r:id="rId29"/>
    <p:sldId id="888" r:id="rId30"/>
    <p:sldId id="889" r:id="rId31"/>
    <p:sldId id="890" r:id="rId32"/>
    <p:sldId id="891" r:id="rId33"/>
    <p:sldId id="555" r:id="rId34"/>
    <p:sldId id="841" r:id="rId35"/>
    <p:sldId id="472" r:id="rId36"/>
    <p:sldId id="475" r:id="rId37"/>
    <p:sldId id="842" r:id="rId38"/>
    <p:sldId id="756" r:id="rId39"/>
    <p:sldId id="892" r:id="rId40"/>
    <p:sldId id="476" r:id="rId41"/>
    <p:sldId id="843" r:id="rId42"/>
    <p:sldId id="556" r:id="rId43"/>
    <p:sldId id="478" r:id="rId44"/>
    <p:sldId id="479" r:id="rId45"/>
    <p:sldId id="894" r:id="rId46"/>
    <p:sldId id="895" r:id="rId47"/>
    <p:sldId id="844" r:id="rId48"/>
    <p:sldId id="899" r:id="rId49"/>
    <p:sldId id="900" r:id="rId50"/>
    <p:sldId id="901" r:id="rId51"/>
    <p:sldId id="902" r:id="rId52"/>
    <p:sldId id="903" r:id="rId53"/>
    <p:sldId id="904" r:id="rId54"/>
    <p:sldId id="905" r:id="rId55"/>
    <p:sldId id="906" r:id="rId56"/>
    <p:sldId id="907" r:id="rId57"/>
    <p:sldId id="908" r:id="rId58"/>
    <p:sldId id="909" r:id="rId59"/>
    <p:sldId id="910" r:id="rId60"/>
    <p:sldId id="911" r:id="rId61"/>
    <p:sldId id="898" r:id="rId62"/>
    <p:sldId id="912" r:id="rId63"/>
    <p:sldId id="913" r:id="rId64"/>
    <p:sldId id="914" r:id="rId65"/>
    <p:sldId id="915" r:id="rId66"/>
    <p:sldId id="559" r:id="rId67"/>
    <p:sldId id="540" r:id="rId68"/>
    <p:sldId id="541" r:id="rId69"/>
    <p:sldId id="917" r:id="rId70"/>
    <p:sldId id="916" r:id="rId71"/>
    <p:sldId id="918" r:id="rId72"/>
    <p:sldId id="919" r:id="rId73"/>
    <p:sldId id="920" r:id="rId74"/>
    <p:sldId id="560" r:id="rId75"/>
    <p:sldId id="863" r:id="rId76"/>
    <p:sldId id="921" r:id="rId77"/>
    <p:sldId id="547" r:id="rId78"/>
    <p:sldId id="922" r:id="rId79"/>
    <p:sldId id="923" r:id="rId80"/>
    <p:sldId id="924" r:id="rId81"/>
    <p:sldId id="925" r:id="rId82"/>
    <p:sldId id="929" r:id="rId8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00000"/>
    <a:srgbClr val="6F1A2F"/>
    <a:srgbClr val="701F32"/>
    <a:srgbClr val="264D6E"/>
    <a:srgbClr val="43D3F2"/>
    <a:srgbClr val="A8DBE1"/>
    <a:srgbClr val="97CCD4"/>
    <a:srgbClr val="7ECCE8"/>
    <a:srgbClr val="EBE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6" Type="http://schemas.openxmlformats.org/officeDocument/2006/relationships/tableStyles" Target="tableStyles.xml"/><Relationship Id="rId85" Type="http://schemas.openxmlformats.org/officeDocument/2006/relationships/viewProps" Target="viewProps.xml"/><Relationship Id="rId84" Type="http://schemas.openxmlformats.org/officeDocument/2006/relationships/presProps" Target="presProps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5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有福气</a:t>
            </a:r>
            <a:r>
              <a:rPr lang="en-US" altLang="zh-CN"/>
              <a:t>=</a:t>
            </a:r>
            <a:r>
              <a:rPr lang="zh-CN" altLang="en-US"/>
              <a:t>幸运</a:t>
            </a:r>
            <a:r>
              <a:rPr lang="en-US" altLang="zh-CN"/>
              <a:t>   </a:t>
            </a:r>
            <a:r>
              <a:rPr lang="zh-CN" altLang="en-US"/>
              <a:t>好</a:t>
            </a:r>
            <a:r>
              <a:rPr lang="en-US" altLang="zh-CN"/>
              <a:t>    </a:t>
            </a:r>
            <a:r>
              <a:rPr lang="zh-CN" altLang="en-US"/>
              <a:t>运福气</a:t>
            </a:r>
            <a:r>
              <a:rPr lang="en-US" altLang="zh-CN"/>
              <a:t> = </a:t>
            </a:r>
            <a:r>
              <a:rPr lang="zh-CN" altLang="en-US"/>
              <a:t>健康</a:t>
            </a:r>
            <a:r>
              <a:rPr lang="en-US" altLang="zh-CN"/>
              <a:t> + </a:t>
            </a:r>
            <a:r>
              <a:rPr lang="zh-CN" altLang="en-US"/>
              <a:t>平安</a:t>
            </a:r>
            <a:r>
              <a:rPr lang="en-US" altLang="zh-CN"/>
              <a:t> + </a:t>
            </a:r>
            <a:r>
              <a:rPr lang="zh-CN" altLang="en-US"/>
              <a:t>家庭幸福</a:t>
            </a:r>
            <a:r>
              <a:rPr lang="en-US" altLang="zh-CN"/>
              <a:t> + </a:t>
            </a:r>
            <a:r>
              <a:rPr lang="zh-CN" altLang="en-US"/>
              <a:t>生活顺利</a:t>
            </a:r>
            <a:r>
              <a:rPr lang="en-US" altLang="zh-CN"/>
              <a:t>  </a:t>
            </a:r>
            <a:r>
              <a:rPr lang="zh-CN" altLang="en-US"/>
              <a:t>观看关于福气的视频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向。。。表示祝贺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8.png"/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8.png"/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image" Target="../media/image9.jpeg"/><Relationship Id="rId4" Type="http://schemas.openxmlformats.org/officeDocument/2006/relationships/image" Target="../media/image3.png"/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image" Target="../media/image8.png"/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44" name="图片 43" descr="D:\倪志梁\华侨大学素材\华侨大学校园景色\华侨大学建筑风景（图片背景参考素材）\插画\华文学院教学楼.jpg华文学院教学楼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/>
          <a:stretch>
            <a:fillRect/>
          </a:stretch>
        </p:blipFill>
        <p:spPr>
          <a:xfrm>
            <a:off x="3131503" y="1257618"/>
            <a:ext cx="6590030" cy="436372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logo_画板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1140949" y="1667631"/>
            <a:ext cx="2248875" cy="2608016"/>
          </a:xfrm>
          <a:custGeom>
            <a:avLst/>
            <a:gdLst>
              <a:gd name="connsiteX0" fmla="*/ 2522219 w 5044439"/>
              <a:gd name="connsiteY0" fmla="*/ 0 h 5851550"/>
              <a:gd name="connsiteX1" fmla="*/ 5044439 w 5044439"/>
              <a:gd name="connsiteY1" fmla="*/ 1261110 h 5851550"/>
              <a:gd name="connsiteX2" fmla="*/ 5044439 w 5044439"/>
              <a:gd name="connsiteY2" fmla="*/ 4590440 h 5851550"/>
              <a:gd name="connsiteX3" fmla="*/ 2522219 w 5044439"/>
              <a:gd name="connsiteY3" fmla="*/ 5851550 h 5851550"/>
              <a:gd name="connsiteX4" fmla="*/ 0 w 5044439"/>
              <a:gd name="connsiteY4" fmla="*/ 4590440 h 5851550"/>
              <a:gd name="connsiteX5" fmla="*/ 0 w 5044439"/>
              <a:gd name="connsiteY5" fmla="*/ 1261110 h 585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4439" h="5851550">
                <a:moveTo>
                  <a:pt x="2522219" y="0"/>
                </a:moveTo>
                <a:lnTo>
                  <a:pt x="5044439" y="1261110"/>
                </a:lnTo>
                <a:lnTo>
                  <a:pt x="5044439" y="4590440"/>
                </a:lnTo>
                <a:lnTo>
                  <a:pt x="2522219" y="5851550"/>
                </a:lnTo>
                <a:lnTo>
                  <a:pt x="0" y="4590440"/>
                </a:lnTo>
                <a:lnTo>
                  <a:pt x="0" y="1261110"/>
                </a:ln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3185160" y="3092611"/>
            <a:ext cx="9006840" cy="17068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5542318" y="1147398"/>
            <a:ext cx="4983480" cy="3035461"/>
          </a:xfrm>
          <a:prstGeom prst="rect">
            <a:avLst/>
          </a:prstGeom>
          <a:solidFill>
            <a:srgbClr val="6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119" y="1358265"/>
            <a:ext cx="6139181" cy="6139181"/>
          </a:xfrm>
          <a:prstGeom prst="rect">
            <a:avLst/>
          </a:prstGeom>
        </p:spPr>
      </p:pic>
      <p:pic>
        <p:nvPicPr>
          <p:cNvPr id="12" name="图片 11" descr="logo_画板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grpSp>
        <p:nvGrpSpPr>
          <p:cNvPr id="36" name="组合 35"/>
          <p:cNvGrpSpPr/>
          <p:nvPr userDrawn="1"/>
        </p:nvGrpSpPr>
        <p:grpSpPr>
          <a:xfrm>
            <a:off x="13970" y="0"/>
            <a:ext cx="3803650" cy="2591435"/>
            <a:chOff x="0" y="1260516"/>
            <a:chExt cx="6101784" cy="4157400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24" r="15504" b="26070"/>
            <a:stretch>
              <a:fillRect/>
            </a:stretch>
          </p:blipFill>
          <p:spPr>
            <a:xfrm rot="5400000" flipH="1">
              <a:off x="972192" y="288324"/>
              <a:ext cx="4157400" cy="6101784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8" t="36781" r="28837" b="22519"/>
            <a:stretch>
              <a:fillRect/>
            </a:stretch>
          </p:blipFill>
          <p:spPr>
            <a:xfrm>
              <a:off x="3953098" y="1760184"/>
              <a:ext cx="515691" cy="2791152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931670" y="2346325"/>
            <a:ext cx="4704080" cy="1325880"/>
          </a:xfrm>
        </p:spPr>
        <p:txBody>
          <a:bodyPr>
            <a:noAutofit/>
          </a:bodyPr>
          <a:lstStyle>
            <a:lvl1pPr>
              <a:defRPr sz="8800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smtClean="0"/>
              <a:t>单击此处</a:t>
            </a:r>
            <a:endParaRPr lang="zh-CN" altLang="en-US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6264257" y="2296160"/>
            <a:ext cx="5927743" cy="2692400"/>
            <a:chOff x="8143240" y="2712720"/>
            <a:chExt cx="4048760" cy="1838960"/>
          </a:xfrm>
        </p:grpSpPr>
        <p:grpSp>
          <p:nvGrpSpPr>
            <p:cNvPr id="8" name="组合 7"/>
            <p:cNvGrpSpPr/>
            <p:nvPr/>
          </p:nvGrpSpPr>
          <p:grpSpPr>
            <a:xfrm>
              <a:off x="8143240" y="2712720"/>
              <a:ext cx="4048760" cy="1838960"/>
              <a:chOff x="8143240" y="2743200"/>
              <a:chExt cx="4048760" cy="157480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8940800" y="2743200"/>
                <a:ext cx="3251200" cy="1574800"/>
              </a:xfrm>
              <a:prstGeom prst="rect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8143240" y="2743200"/>
                <a:ext cx="1559560" cy="1574800"/>
              </a:xfrm>
              <a:prstGeom prst="ellipse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12" name="椭圆 11"/>
            <p:cNvSpPr/>
            <p:nvPr/>
          </p:nvSpPr>
          <p:spPr>
            <a:xfrm>
              <a:off x="8483600" y="2917182"/>
              <a:ext cx="1412240" cy="14122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14" name="图片 13" descr="logo_画板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431165" y="0"/>
            <a:ext cx="5339715" cy="6898005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9" name="图片 18" descr="微信截图_2022031511412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5820" y="12065"/>
            <a:ext cx="4482465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015480" y="2901950"/>
            <a:ext cx="1562735" cy="1481455"/>
          </a:xfrm>
        </p:spPr>
        <p:txBody>
          <a:bodyPr anchor="b"/>
          <a:lstStyle>
            <a:lvl1pPr>
              <a:defRPr sz="96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smtClean="0"/>
              <a:t>壹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6" name="矩形 5"/>
          <p:cNvSpPr/>
          <p:nvPr userDrawn="1"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logo_画板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 userDrawn="1"/>
        </p:nvPicPr>
        <p:blipFill rotWithShape="1">
          <a:blip r:embed="rId2" cstate="print">
            <a:alphaModFix amt="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logo_画板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pic>
        <p:nvPicPr>
          <p:cNvPr id="8" name="图片 7" descr="logo_画板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44" name="图片 43" descr="img-223173248-0006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2621915" y="1174115"/>
            <a:ext cx="7609205" cy="51727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logo_画板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logo_画板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pic>
        <p:nvPicPr>
          <p:cNvPr id="3" name="图片 2" descr="D:\倪志梁\华侨大学素材\华侨大学校园景色\华侨大学建筑风景（图片背景参考素材）\插画\华文学院.jpg华文学院"/>
          <p:cNvPicPr>
            <a:picLocks noChangeAspect="1"/>
          </p:cNvPicPr>
          <p:nvPr userDrawn="1"/>
        </p:nvPicPr>
        <p:blipFill>
          <a:blip r:embed="rId5">
            <a:alphaModFix amt="14000"/>
          </a:blip>
          <a:srcRect/>
          <a:stretch>
            <a:fillRect/>
          </a:stretch>
        </p:blipFill>
        <p:spPr>
          <a:xfrm>
            <a:off x="2002790" y="1055370"/>
            <a:ext cx="8227060" cy="54375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9" name="图片 8" descr="D:\倪志梁\华侨大学素材\华侨大学校园景色\华侨大学建筑风景（图片背景参考素材）\插画\华文学院后面.jpg华文学院后面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/>
          <a:stretch>
            <a:fillRect/>
          </a:stretch>
        </p:blipFill>
        <p:spPr>
          <a:xfrm>
            <a:off x="2245360" y="1103630"/>
            <a:ext cx="7741285" cy="532193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logo_画板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13.xml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tags" Target="../tags/tag5.xml"/><Relationship Id="rId4" Type="http://schemas.openxmlformats.org/officeDocument/2006/relationships/image" Target="../media/image3.png"/><Relationship Id="rId3" Type="http://schemas.openxmlformats.org/officeDocument/2006/relationships/tags" Target="../tags/tag4.xml"/><Relationship Id="rId2" Type="http://schemas.openxmlformats.org/officeDocument/2006/relationships/image" Target="../media/image1.png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2.pn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3.png"/><Relationship Id="rId3" Type="http://schemas.openxmlformats.org/officeDocument/2006/relationships/tags" Target="../tags/tag7.xml"/><Relationship Id="rId2" Type="http://schemas.openxmlformats.org/officeDocument/2006/relationships/image" Target="../media/image1.png"/><Relationship Id="rId1" Type="http://schemas.openxmlformats.org/officeDocument/2006/relationships/tags" Target="../tags/tag6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2.pn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52.png"/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52.png"/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2.pn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3.png"/><Relationship Id="rId3" Type="http://schemas.openxmlformats.org/officeDocument/2006/relationships/tags" Target="../tags/tag10.xml"/><Relationship Id="rId2" Type="http://schemas.openxmlformats.org/officeDocument/2006/relationships/image" Target="../media/image1.png"/><Relationship Id="rId1" Type="http://schemas.openxmlformats.org/officeDocument/2006/relationships/tags" Target="../tags/tag9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2.pn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3" Type="http://schemas.openxmlformats.org/officeDocument/2006/relationships/tags" Target="../tags/tag12.xml"/><Relationship Id="rId2" Type="http://schemas.openxmlformats.org/officeDocument/2006/relationships/image" Target="../media/image55.png"/><Relationship Id="rId1" Type="http://schemas.openxmlformats.org/officeDocument/2006/relationships/tags" Target="../tags/tag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9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2.jpe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6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3.png"/><Relationship Id="rId3" Type="http://schemas.openxmlformats.org/officeDocument/2006/relationships/tags" Target="../tags/tag14.xml"/><Relationship Id="rId2" Type="http://schemas.openxmlformats.org/officeDocument/2006/relationships/image" Target="../media/image1.png"/><Relationship Id="rId1" Type="http://schemas.openxmlformats.org/officeDocument/2006/relationships/tags" Target="../tags/tag13.xml"/></Relationships>
</file>

<file path=ppt/slides/_rels/slide6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2.pn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8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3.png"/><Relationship Id="rId3" Type="http://schemas.openxmlformats.org/officeDocument/2006/relationships/tags" Target="../tags/tag16.xml"/><Relationship Id="rId2" Type="http://schemas.openxmlformats.org/officeDocument/2006/relationships/image" Target="../media/image1.png"/><Relationship Id="rId1" Type="http://schemas.openxmlformats.org/officeDocument/2006/relationships/tags" Target="../tags/tag15.xml"/></Relationships>
</file>

<file path=ppt/slides/_rels/slide7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2.pn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_rels/slide7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2.pn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1" Type="http://schemas.openxmlformats.org/officeDocument/2006/relationships/image" Target="../media/image34.png"/></Relationships>
</file>

<file path=ppt/slides/_rels/slide8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5" Type="http://schemas.openxmlformats.org/officeDocument/2006/relationships/notesSlide" Target="../notesSlides/notesSlide13.xml"/><Relationship Id="rId14" Type="http://schemas.openxmlformats.org/officeDocument/2006/relationships/slideLayout" Target="../slideLayouts/slideLayout13.xml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GIF"/><Relationship Id="rId1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8" name="图片 7" descr="ABUIABACGAAgivq72gUoqP7k3gEw6Ac4zwY!800x800"/>
          <p:cNvPicPr>
            <a:picLocks noChangeAspect="1"/>
          </p:cNvPicPr>
          <p:nvPr/>
        </p:nvPicPr>
        <p:blipFill>
          <a:blip r:embed="rId1"/>
          <a:srcRect l="2511" r="7847"/>
          <a:stretch>
            <a:fillRect/>
          </a:stretch>
        </p:blipFill>
        <p:spPr>
          <a:xfrm>
            <a:off x="2846070" y="101600"/>
            <a:ext cx="6411595" cy="6248400"/>
          </a:xfrm>
          <a:prstGeom prst="ellipse">
            <a:avLst/>
          </a:prstGeom>
        </p:spPr>
      </p:pic>
      <p:sp>
        <p:nvSpPr>
          <p:cNvPr id="29" name="椭圆 28"/>
          <p:cNvSpPr/>
          <p:nvPr/>
        </p:nvSpPr>
        <p:spPr>
          <a:xfrm>
            <a:off x="2846705" y="101600"/>
            <a:ext cx="6445250" cy="62484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44371" y="5563565"/>
            <a:ext cx="8747778" cy="1237491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4699193" y="1019972"/>
            <a:ext cx="1310951" cy="1471875"/>
            <a:chOff x="3261360" y="1554480"/>
            <a:chExt cx="914400" cy="10058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3261360" y="1554480"/>
              <a:ext cx="0" cy="1005840"/>
            </a:xfrm>
            <a:prstGeom prst="line">
              <a:avLst/>
            </a:prstGeom>
            <a:ln w="57150">
              <a:solidFill>
                <a:srgbClr val="6F1A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>
              <a:off x="3261360" y="1554480"/>
              <a:ext cx="914400" cy="0"/>
            </a:xfrm>
            <a:prstGeom prst="line">
              <a:avLst/>
            </a:prstGeom>
            <a:ln w="57150">
              <a:solidFill>
                <a:srgbClr val="6F1A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 rot="10800000">
            <a:off x="5860885" y="4193162"/>
            <a:ext cx="1310951" cy="1471875"/>
            <a:chOff x="3261360" y="1554480"/>
            <a:chExt cx="914400" cy="100584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3261360" y="1554480"/>
              <a:ext cx="0" cy="1005840"/>
            </a:xfrm>
            <a:prstGeom prst="line">
              <a:avLst/>
            </a:prstGeom>
            <a:ln w="57150">
              <a:solidFill>
                <a:srgbClr val="6F1A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3261360" y="1554480"/>
              <a:ext cx="914400" cy="0"/>
            </a:xfrm>
            <a:prstGeom prst="line">
              <a:avLst/>
            </a:prstGeom>
            <a:ln w="57150">
              <a:solidFill>
                <a:srgbClr val="6F1A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椭圆 10"/>
          <p:cNvSpPr/>
          <p:nvPr/>
        </p:nvSpPr>
        <p:spPr>
          <a:xfrm>
            <a:off x="6828163" y="1153957"/>
            <a:ext cx="495238" cy="505482"/>
          </a:xfrm>
          <a:prstGeom prst="ellipse">
            <a:avLst/>
          </a:prstGeom>
          <a:solidFill>
            <a:srgbClr val="6F1A2F"/>
          </a:solidFill>
          <a:ln>
            <a:solidFill>
              <a:srgbClr val="6F1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/>
          </a:p>
        </p:txBody>
      </p:sp>
      <p:pic>
        <p:nvPicPr>
          <p:cNvPr id="20" name="图片 19" descr="图片包含 餐桌, 宝石头饰, 鲜花, 饰头巾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12" r="1740" b="22969"/>
          <a:stretch>
            <a:fillRect/>
          </a:stretch>
        </p:blipFill>
        <p:spPr>
          <a:xfrm>
            <a:off x="7162277" y="2982346"/>
            <a:ext cx="1696557" cy="286419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6845640" y="2006547"/>
            <a:ext cx="459740" cy="15982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dist"/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李文芳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16830" y="1265555"/>
            <a:ext cx="1659890" cy="49015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第九单元</a:t>
            </a:r>
            <a:endParaRPr lang="zh-CN" altLang="en-US" sz="48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老子的道家思想</a:t>
            </a:r>
            <a:endParaRPr lang="zh-CN" altLang="en-US" sz="48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24" name="图片 23" descr="logo_画板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85090" y="3807460"/>
            <a:ext cx="674370" cy="2242185"/>
            <a:chOff x="1227" y="6206"/>
            <a:chExt cx="796" cy="2644"/>
          </a:xfrm>
        </p:grpSpPr>
        <p:pic>
          <p:nvPicPr>
            <p:cNvPr id="35" name="图片 34" descr="bing"/>
            <p:cNvPicPr>
              <a:picLocks noChangeAspect="1"/>
            </p:cNvPicPr>
            <p:nvPr/>
          </p:nvPicPr>
          <p:blipFill>
            <a:blip r:embed="rId5">
              <a:alphaModFix amt="42000"/>
            </a:blip>
            <a:stretch>
              <a:fillRect/>
            </a:stretch>
          </p:blipFill>
          <p:spPr>
            <a:xfrm>
              <a:off x="1279" y="6206"/>
              <a:ext cx="676" cy="676"/>
            </a:xfrm>
            <a:prstGeom prst="rect">
              <a:avLst/>
            </a:prstGeom>
          </p:spPr>
        </p:pic>
        <p:pic>
          <p:nvPicPr>
            <p:cNvPr id="36" name="图片 35" descr="cai"/>
            <p:cNvPicPr>
              <a:picLocks noChangeAspect="1"/>
            </p:cNvPicPr>
            <p:nvPr/>
          </p:nvPicPr>
          <p:blipFill>
            <a:blip r:embed="rId6">
              <a:alphaModFix amt="42000"/>
            </a:blip>
            <a:stretch>
              <a:fillRect/>
            </a:stretch>
          </p:blipFill>
          <p:spPr>
            <a:xfrm>
              <a:off x="1241" y="8068"/>
              <a:ext cx="782" cy="782"/>
            </a:xfrm>
            <a:prstGeom prst="rect">
              <a:avLst/>
            </a:prstGeom>
          </p:spPr>
        </p:pic>
        <p:pic>
          <p:nvPicPr>
            <p:cNvPr id="37" name="图片 36" descr="de"/>
            <p:cNvPicPr>
              <a:picLocks noChangeAspect="1"/>
            </p:cNvPicPr>
            <p:nvPr/>
          </p:nvPicPr>
          <p:blipFill>
            <a:blip r:embed="rId7">
              <a:alphaModFix amt="41000"/>
            </a:blip>
            <a:stretch>
              <a:fillRect/>
            </a:stretch>
          </p:blipFill>
          <p:spPr>
            <a:xfrm>
              <a:off x="1324" y="7476"/>
              <a:ext cx="606" cy="606"/>
            </a:xfrm>
            <a:prstGeom prst="rect">
              <a:avLst/>
            </a:prstGeom>
          </p:spPr>
        </p:pic>
        <p:pic>
          <p:nvPicPr>
            <p:cNvPr id="38" name="图片 37" descr="yu"/>
            <p:cNvPicPr>
              <a:picLocks noChangeAspect="1"/>
            </p:cNvPicPr>
            <p:nvPr/>
          </p:nvPicPr>
          <p:blipFill>
            <a:blip r:embed="rId8">
              <a:alphaModFix amt="41000"/>
            </a:blip>
            <a:stretch>
              <a:fillRect/>
            </a:stretch>
          </p:blipFill>
          <p:spPr>
            <a:xfrm>
              <a:off x="1227" y="6790"/>
              <a:ext cx="751" cy="751"/>
            </a:xfrm>
            <a:prstGeom prst="rect">
              <a:avLst/>
            </a:prstGeom>
          </p:spPr>
        </p:pic>
      </p:grpSp>
      <p:grpSp>
        <p:nvGrpSpPr>
          <p:cNvPr id="39" name="组合 38"/>
          <p:cNvGrpSpPr/>
          <p:nvPr/>
        </p:nvGrpSpPr>
        <p:grpSpPr>
          <a:xfrm>
            <a:off x="602615" y="2185035"/>
            <a:ext cx="652780" cy="2242820"/>
            <a:chOff x="1224" y="2649"/>
            <a:chExt cx="802" cy="2752"/>
          </a:xfrm>
        </p:grpSpPr>
        <p:pic>
          <p:nvPicPr>
            <p:cNvPr id="40" name="图片 39" descr="hui"/>
            <p:cNvPicPr>
              <a:picLocks noChangeAspect="1"/>
            </p:cNvPicPr>
            <p:nvPr/>
          </p:nvPicPr>
          <p:blipFill>
            <a:blip r:embed="rId9">
              <a:alphaModFix amt="42000"/>
            </a:blip>
            <a:stretch>
              <a:fillRect/>
            </a:stretch>
          </p:blipFill>
          <p:spPr>
            <a:xfrm>
              <a:off x="1224" y="2649"/>
              <a:ext cx="802" cy="802"/>
            </a:xfrm>
            <a:prstGeom prst="rect">
              <a:avLst/>
            </a:prstGeom>
          </p:spPr>
        </p:pic>
        <p:pic>
          <p:nvPicPr>
            <p:cNvPr id="41" name="图片 40" descr="tong"/>
            <p:cNvPicPr>
              <a:picLocks noChangeAspect="1"/>
            </p:cNvPicPr>
            <p:nvPr/>
          </p:nvPicPr>
          <p:blipFill>
            <a:blip r:embed="rId10">
              <a:alphaModFix amt="42000"/>
            </a:blip>
            <a:stretch>
              <a:fillRect/>
            </a:stretch>
          </p:blipFill>
          <p:spPr>
            <a:xfrm>
              <a:off x="1302" y="3383"/>
              <a:ext cx="677" cy="677"/>
            </a:xfrm>
            <a:prstGeom prst="rect">
              <a:avLst/>
            </a:prstGeom>
          </p:spPr>
        </p:pic>
        <p:pic>
          <p:nvPicPr>
            <p:cNvPr id="42" name="图片 41" descr="wai"/>
            <p:cNvPicPr>
              <a:picLocks noChangeAspect="1"/>
            </p:cNvPicPr>
            <p:nvPr/>
          </p:nvPicPr>
          <p:blipFill>
            <a:blip r:embed="rId11">
              <a:alphaModFix amt="41000"/>
            </a:blip>
            <a:stretch>
              <a:fillRect/>
            </a:stretch>
          </p:blipFill>
          <p:spPr>
            <a:xfrm>
              <a:off x="1262" y="4664"/>
              <a:ext cx="737" cy="737"/>
            </a:xfrm>
            <a:prstGeom prst="rect">
              <a:avLst/>
            </a:prstGeom>
          </p:spPr>
        </p:pic>
        <p:pic>
          <p:nvPicPr>
            <p:cNvPr id="43" name="图片 42" descr="zhong"/>
            <p:cNvPicPr>
              <a:picLocks noChangeAspect="1"/>
            </p:cNvPicPr>
            <p:nvPr/>
          </p:nvPicPr>
          <p:blipFill>
            <a:blip r:embed="rId12">
              <a:alphaModFix amt="42000"/>
            </a:blip>
            <a:stretch>
              <a:fillRect/>
            </a:stretch>
          </p:blipFill>
          <p:spPr>
            <a:xfrm>
              <a:off x="1272" y="3962"/>
              <a:ext cx="737" cy="737"/>
            </a:xfrm>
            <a:prstGeom prst="rect">
              <a:avLst/>
            </a:prstGeom>
          </p:spPr>
        </p:pic>
      </p:grpSp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7" b="72004"/>
          <a:stretch>
            <a:fillRect/>
          </a:stretch>
        </p:blipFill>
        <p:spPr>
          <a:xfrm flipH="1">
            <a:off x="0" y="-16800"/>
            <a:ext cx="4125581" cy="30784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84175" y="1028700"/>
            <a:ext cx="12741275" cy="1083310"/>
          </a:xfrm>
        </p:spPr>
        <p:txBody>
          <a:bodyPr/>
          <a:p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9.</a:t>
            </a:r>
            <a:r>
              <a:rPr lang="zh-CN" altLang="en-US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[独生子]dúshēngzǐ名 the only son</a:t>
            </a:r>
            <a:endParaRPr lang="zh-CN" altLang="en-US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30225" y="2112010"/>
            <a:ext cx="11331575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他是家里的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独生子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，从小就受到父母的宠爱。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小王是家里的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独生子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，他有什么要求家里人都会满足他。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他作为家里的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独生子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，需要一个人赡养父母，压力非常大。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38895" y="4534535"/>
            <a:ext cx="2922905" cy="19469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30200" y="1052830"/>
            <a:ext cx="11862435" cy="1083310"/>
          </a:xfrm>
        </p:spPr>
        <p:txBody>
          <a:bodyPr/>
          <a:p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10.</a:t>
            </a:r>
            <a:r>
              <a:rPr lang="zh-CN" altLang="en-US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[摔] shuāi动 to fall；to tumble</a:t>
            </a:r>
            <a:endParaRPr lang="zh-CN" altLang="en-US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86105" y="4082415"/>
            <a:ext cx="11680190" cy="3347720"/>
          </a:xfrm>
        </p:spPr>
        <p:txBody>
          <a:bodyPr>
            <a:noAutofit/>
          </a:bodyPr>
          <a:p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孩子把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花瓶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摔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碎了。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他跑得太快了，不小心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摔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倒了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r="10656"/>
          <a:stretch>
            <a:fillRect/>
          </a:stretch>
        </p:blipFill>
        <p:spPr>
          <a:xfrm>
            <a:off x="9270365" y="1612265"/>
            <a:ext cx="2357120" cy="24282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09625" y="2755900"/>
            <a:ext cx="6321425" cy="5219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摔坏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摔碎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7922"/>
          <a:stretch>
            <a:fillRect/>
          </a:stretch>
        </p:blipFill>
        <p:spPr>
          <a:xfrm>
            <a:off x="9544050" y="4829810"/>
            <a:ext cx="2083435" cy="12712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51555" y="2755900"/>
            <a:ext cx="6096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摔跤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摔倒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75285" y="1050290"/>
            <a:ext cx="10763885" cy="1083310"/>
          </a:xfrm>
        </p:spPr>
        <p:txBody>
          <a:bodyPr/>
          <a:p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11.</a:t>
            </a:r>
            <a:r>
              <a:rPr lang="zh-CN" altLang="en-US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[断] duàn动 to break</a:t>
            </a:r>
            <a:endParaRPr lang="zh-CN" altLang="en-US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9925" y="204343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他骑车的时候，不小心把腿摔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断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了。</a:t>
            </a:r>
            <a:endParaRPr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为了</a:t>
            </a:r>
            <a:r>
              <a:rPr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建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房子，他把那棵树</a:t>
            </a:r>
            <a:r>
              <a:rPr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砍</a:t>
            </a:r>
            <a:r>
              <a:rPr lang="en-US" altLang="zh-CN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(kǎn)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断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了。</a:t>
            </a:r>
            <a:endParaRPr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你把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绳子剪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断</a:t>
            </a:r>
            <a:r>
              <a:rPr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吧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340" y="4438015"/>
            <a:ext cx="1229360" cy="19646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130" y="4437380"/>
            <a:ext cx="3497580" cy="19653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1745" y="4438015"/>
            <a:ext cx="2562225" cy="19735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68300" y="1039495"/>
            <a:ext cx="10365105" cy="1083310"/>
          </a:xfrm>
        </p:spPr>
        <p:txBody>
          <a:bodyPr/>
          <a:p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12.</a:t>
            </a:r>
            <a:r>
              <a:rPr lang="zh-CN" altLang="en-US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[或许]huòxǔ副 maybe；perhaps</a:t>
            </a:r>
            <a:endParaRPr lang="zh-CN" altLang="en-US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86105" y="3281045"/>
            <a:ext cx="11374755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他没来上课，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或许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是生病了。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这件事她没有告诉你，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或许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是因为她害怕你担心吧。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60425" y="2347595"/>
            <a:ext cx="4344670" cy="7372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≈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可能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55600" y="1052830"/>
            <a:ext cx="8895080" cy="1083310"/>
          </a:xfrm>
        </p:spPr>
        <p:txBody>
          <a:bodyPr/>
          <a:p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13.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[战争]zhànzhēng名 warfare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47700" y="258699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谁也不喜欢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战争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的时代。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他的三个儿子都是在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战争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中死去的。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中国希望世界</a:t>
            </a:r>
            <a:r>
              <a:rPr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和平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，不会</a:t>
            </a:r>
            <a:r>
              <a:rPr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主动</a:t>
            </a:r>
            <a:r>
              <a:rPr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发起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战争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7050" y="4436745"/>
            <a:ext cx="3651250" cy="1938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82270" y="1074420"/>
            <a:ext cx="11013440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14.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[当兵]dāng bīng 短to join the army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82270" y="3539490"/>
            <a:ext cx="1220343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现在国家鼓励年轻人去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当兵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他大学毕业后，就去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当兵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大家都认为，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当兵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可以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保卫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祖国，是一件很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光荣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的事情。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37625" y="2379980"/>
            <a:ext cx="2853055" cy="2098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57505" y="1014730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15.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[缘故]yuángù名 reason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22935" y="3058160"/>
            <a:ext cx="10852150" cy="2518410"/>
          </a:xfrm>
        </p:spPr>
        <p:txBody>
          <a:bodyPr>
            <a:noAutofit/>
          </a:bodyPr>
          <a:p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他到这个时候还没有来，不知道什么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缘故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因为下雨的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缘故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，今天我不去跑步了。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0225" y="2335530"/>
            <a:ext cx="4344670" cy="5219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≈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原因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3245" y="4979670"/>
            <a:ext cx="3197225" cy="5219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由于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...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的缘故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0225" y="5762625"/>
            <a:ext cx="62661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·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由于食堂饭菜不好吃的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缘故，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......</a:t>
            </a:r>
            <a:endParaRPr lang="en-US" altLang="zh-CN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9161145" y="4483100"/>
            <a:ext cx="2568575" cy="19284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356870" y="1056005"/>
            <a:ext cx="942276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16.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[道理]dàolǐ名 sense； reason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480695" y="224155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你的话很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有</a:t>
            </a:r>
            <a:r>
              <a:rPr lang="zh-CN" altLang="en-US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道理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，我完全同意。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经过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您的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一番指导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，让我明白了许多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道理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这件事告诉我们一个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道理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：因材施教才能帮助孩子更好地成长。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55600" y="1049655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17.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[发展]fāzhǎn动 to develop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44500" y="2676525"/>
            <a:ext cx="10852150" cy="2823845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我国的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科学</a:t>
            </a:r>
            <a:r>
              <a:rPr lang="zh-CN" altLang="en-US" b="1" u="sng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技术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正在不断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发展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国家正在进行改革，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推动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教育的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发展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随着经济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发展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，人民的生活水平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逐步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得到了提高。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2219960"/>
            <a:ext cx="2929255" cy="1648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27025" y="1014730"/>
            <a:ext cx="1085532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18.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[眼光]yǎnguāng名vision； insight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07365" y="4255135"/>
            <a:ext cx="10852150" cy="282384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2)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这衣服真漂亮，你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挑衣服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真有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眼光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3)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我们应该用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艺术的</a:t>
            </a:r>
            <a:r>
              <a:rPr lang="zh-CN" altLang="en-US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眼光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看待这些画。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60740" y="3674745"/>
            <a:ext cx="3312160" cy="20472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04825" y="3548380"/>
            <a:ext cx="7439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pc="15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1)</a:t>
            </a:r>
            <a:r>
              <a:rPr lang="zh-CN" altLang="en-US" sz="2800" b="1" spc="15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大家的</a:t>
            </a:r>
            <a:r>
              <a:rPr lang="zh-CN" altLang="en-US" sz="2800" b="1" spc="150">
                <a:solidFill>
                  <a:srgbClr val="FF0000"/>
                </a:solidFill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眼光</a:t>
            </a:r>
            <a:r>
              <a:rPr lang="zh-CN" altLang="en-US" sz="2800" b="1" spc="15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都在他的身上。</a:t>
            </a:r>
            <a:endParaRPr lang="zh-CN" altLang="en-US" sz="2800" b="1" spc="150">
              <a:solidFill>
                <a:schemeClr val="tx1">
                  <a:lumMod val="85000"/>
                  <a:lumOff val="15000"/>
                </a:schemeClr>
              </a:solidFill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9915" y="2223770"/>
            <a:ext cx="4679950" cy="11988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）眼睛的注意力</a:t>
            </a:r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）选择的能力</a:t>
            </a:r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）对待事情的态度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观点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40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角度</a:t>
            </a:r>
            <a:endParaRPr lang="zh-CN" altLang="en-US" sz="240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865" y="2440940"/>
            <a:ext cx="1040765" cy="981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5669280" y="2516505"/>
            <a:ext cx="5763260" cy="2692400"/>
            <a:chOff x="8143240" y="2712720"/>
            <a:chExt cx="4048760" cy="1838960"/>
          </a:xfrm>
        </p:grpSpPr>
        <p:grpSp>
          <p:nvGrpSpPr>
            <p:cNvPr id="4" name="组合 3"/>
            <p:cNvGrpSpPr/>
            <p:nvPr/>
          </p:nvGrpSpPr>
          <p:grpSpPr>
            <a:xfrm>
              <a:off x="8143240" y="2712720"/>
              <a:ext cx="4048760" cy="1838960"/>
              <a:chOff x="8143240" y="2743200"/>
              <a:chExt cx="4048760" cy="1574800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8940800" y="2743200"/>
                <a:ext cx="3251200" cy="1574800"/>
              </a:xfrm>
              <a:prstGeom prst="rect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椭圆 2"/>
              <p:cNvSpPr/>
              <p:nvPr/>
            </p:nvSpPr>
            <p:spPr>
              <a:xfrm>
                <a:off x="8143240" y="2743200"/>
                <a:ext cx="1559560" cy="1574800"/>
              </a:xfrm>
              <a:prstGeom prst="ellipse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椭圆 4"/>
            <p:cNvSpPr/>
            <p:nvPr/>
          </p:nvSpPr>
          <p:spPr>
            <a:xfrm>
              <a:off x="8483600" y="2917182"/>
              <a:ext cx="1412240" cy="14122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278245" y="3296285"/>
            <a:ext cx="21736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课文</a:t>
            </a:r>
            <a:endParaRPr lang="zh-CN" alt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" name="图片 8" descr="logo_画板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8250555" y="3388360"/>
            <a:ext cx="34505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塞翁失马</a:t>
            </a:r>
            <a:endParaRPr lang="zh-CN" altLang="en-US" sz="60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37185" y="-15240"/>
            <a:ext cx="4587875" cy="6898005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 descr="zhongguofenggufenggaoduanbieshufangdichanhaibao-32379045_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46639" r="23117"/>
          <a:stretch>
            <a:fillRect/>
          </a:stretch>
        </p:blipFill>
        <p:spPr>
          <a:xfrm>
            <a:off x="648970" y="-15240"/>
            <a:ext cx="3912235" cy="6897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32740" y="1027430"/>
            <a:ext cx="11426190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19.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[看待]kàndài动 to regard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809625" y="310769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我把他当亲兄弟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李老师把学生当孩子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我们应该正确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自己的缺点和错误。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6790" y="2285365"/>
            <a:ext cx="1522095" cy="7372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≈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对待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77825" y="1065530"/>
            <a:ext cx="1172654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20.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[哲学] zhé xué名 philosophy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77825" y="223520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他在大学期间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主修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哲学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我们可以通过一些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哲学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故事了解一些道理。</a:t>
            </a:r>
            <a:endParaRPr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人和世界的关系问题是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哲学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研究的重大问题。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02" name="图片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9188450" y="2235200"/>
            <a:ext cx="2600325" cy="34677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44170" y="1050925"/>
            <a:ext cx="1195006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21.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[两面性]liǎngmiànxìng 名 duality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1155065" y="2204085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人都有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两面性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任何事物都有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两面性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科技的发展具有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两面性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85760" y="2134235"/>
            <a:ext cx="3469640" cy="2413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70205" y="1043305"/>
            <a:ext cx="12244070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22.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[辩证]biànzhèng 动/形 dialectical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46125" y="2472055"/>
            <a:ext cx="10852150" cy="1710055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在生活中，我们应该</a:t>
            </a:r>
            <a:r>
              <a:rPr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运用</a:t>
            </a:r>
            <a:r>
              <a:rPr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辩证</a:t>
            </a:r>
            <a:r>
              <a:rPr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法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思考问题。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事物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具有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两面性，我们应该用</a:t>
            </a:r>
            <a:r>
              <a:rPr lang="zh-CN" altLang="en-US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辩证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的眼光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看待问题。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44" name="图片 43" descr="img-223173248-0006"/>
          <p:cNvPicPr>
            <a:picLocks noChangeAspect="1"/>
          </p:cNvPicPr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2621915" y="1174115"/>
            <a:ext cx="7609205" cy="51727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75" y="5491480"/>
            <a:ext cx="3251154" cy="110329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0" y="0"/>
            <a:ext cx="3803650" cy="2591435"/>
            <a:chOff x="0" y="1260516"/>
            <a:chExt cx="6101784" cy="4157400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24" r="15504" b="26070"/>
            <a:stretch>
              <a:fillRect/>
            </a:stretch>
          </p:blipFill>
          <p:spPr>
            <a:xfrm rot="5400000" flipH="1">
              <a:off x="972192" y="288324"/>
              <a:ext cx="4157400" cy="6101784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8" t="36781" r="28837" b="22519"/>
            <a:stretch>
              <a:fillRect/>
            </a:stretch>
          </p:blipFill>
          <p:spPr>
            <a:xfrm>
              <a:off x="3953098" y="1760184"/>
              <a:ext cx="515691" cy="2791152"/>
            </a:xfrm>
            <a:prstGeom prst="rect">
              <a:avLst/>
            </a:prstGeom>
          </p:spPr>
        </p:pic>
      </p:grpSp>
      <p:pic>
        <p:nvPicPr>
          <p:cNvPr id="8" name="图片 7" descr="logo_画板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/>
        </p:nvSpPr>
        <p:spPr>
          <a:xfrm>
            <a:off x="690245" y="1810385"/>
            <a:ext cx="10852150" cy="935355"/>
          </a:xfrm>
          <a:prstGeom prst="rect">
            <a:avLst/>
          </a:prstGeom>
        </p:spPr>
        <p:txBody>
          <a:bodyPr vert="horz" lIns="90170" tIns="46990" rIns="90170" bIns="4699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r>
              <a:rPr lang="zh-CN" altLang="en-US" sz="4400"/>
              <a:t>语法</a:t>
            </a:r>
            <a:endParaRPr lang="en-US" altLang="zh-CN" sz="4400"/>
          </a:p>
        </p:txBody>
      </p:sp>
      <p:sp>
        <p:nvSpPr>
          <p:cNvPr id="5" name="文本框 4"/>
          <p:cNvSpPr txBox="1"/>
          <p:nvPr/>
        </p:nvSpPr>
        <p:spPr>
          <a:xfrm>
            <a:off x="2196465" y="2585085"/>
            <a:ext cx="966978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向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...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祝贺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不仅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...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，反而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用……（的）眼光看待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376555" y="1032510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书面表达</a:t>
            </a:r>
            <a:r>
              <a:rPr lang="en-US" altLang="zh-CN" sz="36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</a:t>
            </a:r>
            <a:r>
              <a:rPr lang="en-US" altLang="zh-CN" sz="36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：</a:t>
            </a:r>
            <a:r>
              <a:rPr lang="en-US" altLang="zh-CN" sz="36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“</a:t>
            </a:r>
            <a:r>
              <a:rPr lang="en-US" altLang="zh-CN" sz="36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向……（表示）祝贺</a:t>
            </a:r>
            <a:r>
              <a:rPr lang="en-US" altLang="zh-CN" sz="36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”</a:t>
            </a:r>
            <a:endParaRPr lang="en-US" altLang="zh-CN" sz="3600" b="1">
              <a:solidFill>
                <a:srgbClr val="FF000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376555" y="2223135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意思是对某人遇到的好事表示高兴，也可以用“向……道贺”。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大家听说小王获奖了，</a:t>
            </a:r>
            <a:r>
              <a:rPr lang="zh-CN" altLang="en-US" sz="2800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纷纷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向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表示祝贺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老王的儿子考上了大学，同事们都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向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道贺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向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表示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祝贺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的时候要说“恭喜恭喜！”。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3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829165" cy="443230"/>
          </a:xfrm>
        </p:spPr>
        <p:txBody>
          <a:bodyPr lIns="90000" tIns="46800" rIns="90000" bIns="46800" rtlCol="0" anchor="t" anchorCtr="0">
            <a:noAutofit/>
          </a:bodyPr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练一练：用</a:t>
            </a:r>
            <a:r>
              <a:rPr lang="en-US" altLang="zh-CN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“</a:t>
            </a:r>
            <a:r>
              <a:rPr lang="zh-CN" altLang="en-US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向……（表示）祝贺</a:t>
            </a:r>
            <a:r>
              <a:rPr lang="en-US" altLang="zh-CN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”</a:t>
            </a:r>
            <a:r>
              <a:rPr lang="zh-CN" altLang="en-US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改写句子。</a:t>
            </a:r>
            <a:r>
              <a:rPr lang="en-US" altLang="zh-CN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P6</a:t>
            </a:r>
            <a:endParaRPr kumimoji="0" lang="en-US" altLang="zh-CN" sz="3600" b="1" i="0" u="none" strike="noStrike" kern="1200" cap="none" spc="200" normalizeH="0" baseline="0" noProof="1">
              <a:solidFill>
                <a:schemeClr val="bg1"/>
              </a:solidFill>
              <a:uFillTx/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41960" y="1565275"/>
            <a:ext cx="10852150" cy="504444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（1）我给小王打电话说：“小王，听说你要出国留学了，恭喜恭喜！”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（2）老人的邻居对老人说：“马没丢，还带回一匹好马，你真是有福气啊！”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（3）老师说：“这次考试你得了100分，祝贺你啊！”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49885" y="1006475"/>
            <a:ext cx="10763885" cy="1083310"/>
          </a:xfrm>
        </p:spPr>
        <p:txBody>
          <a:bodyPr/>
          <a:p>
            <a:r>
              <a:rPr sz="3600" b="1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书面表达</a:t>
            </a:r>
            <a:r>
              <a:rPr lang="en-US" altLang="zh-CN" sz="3600" b="1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2</a:t>
            </a:r>
            <a:r>
              <a:rPr sz="3600" b="1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：</a:t>
            </a:r>
            <a:r>
              <a:rPr lang="en-US" altLang="zh-CN" sz="3600" b="1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“</a:t>
            </a:r>
            <a:r>
              <a:rPr lang="zh-CN" altLang="en-US" sz="3600" b="1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不仅</a:t>
            </a:r>
            <a:r>
              <a:rPr lang="zh-CN" altLang="en-US" sz="3600" b="1">
                <a:solidFill>
                  <a:srgbClr val="00B0F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不</a:t>
            </a:r>
            <a:r>
              <a:rPr lang="en-US" altLang="zh-CN" sz="3600" b="1">
                <a:solidFill>
                  <a:srgbClr val="00B0F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/</a:t>
            </a:r>
            <a:r>
              <a:rPr sz="3600" b="1">
                <a:solidFill>
                  <a:srgbClr val="00B0F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没</a:t>
            </a:r>
            <a:r>
              <a:rPr lang="zh-CN" altLang="en-US" sz="3600" b="1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……</a:t>
            </a:r>
            <a:r>
              <a:rPr lang="en-US" altLang="zh-CN" sz="3600" b="1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,</a:t>
            </a:r>
            <a:r>
              <a:rPr lang="zh-CN" altLang="en-US" sz="3600" b="1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反而……</a:t>
            </a:r>
            <a:r>
              <a:rPr lang="en-US" altLang="zh-CN" sz="3600" b="1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”</a:t>
            </a:r>
            <a:endParaRPr lang="en-US" altLang="zh-CN" sz="3600" b="1">
              <a:solidFill>
                <a:srgbClr val="C0000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62915" y="1848485"/>
            <a:ext cx="10852150" cy="4814570"/>
          </a:xfrm>
        </p:spPr>
        <p:txBody>
          <a:bodyPr>
            <a:no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“不仅”的后边常常有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没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，“反而”后面常常是与上文相反或出人意料的情况。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我帮了她，她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不仅</a:t>
            </a:r>
            <a:r>
              <a:rPr lang="zh-CN" altLang="en-US" b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感谢，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反而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埋怨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我最近一个月都不吃晚饭，结果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不仅</a:t>
            </a:r>
            <a:r>
              <a:rPr lang="zh-CN" altLang="en-US" b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没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瘦，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反而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胖了三斤。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听了他的话，我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不仅</a:t>
            </a:r>
            <a:r>
              <a:rPr lang="zh-CN" altLang="en-US" b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没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明白，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反而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更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糊涂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3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829165" cy="443230"/>
          </a:xfrm>
        </p:spPr>
        <p:txBody>
          <a:bodyPr lIns="90000" tIns="46800" rIns="90000" bIns="46800" rtlCol="0" anchor="t" anchorCtr="0">
            <a:noAutofit/>
          </a:bodyPr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练一练：用</a:t>
            </a:r>
            <a:r>
              <a:rPr lang="en-US" altLang="zh-CN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“</a:t>
            </a:r>
            <a:r>
              <a:rPr lang="zh-CN" altLang="en-US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不仅……</a:t>
            </a:r>
            <a:r>
              <a:rPr lang="en-US" altLang="zh-CN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,</a:t>
            </a:r>
            <a:r>
              <a:rPr lang="zh-CN" altLang="en-US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反而……</a:t>
            </a:r>
            <a:r>
              <a:rPr lang="en-US" altLang="zh-CN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”</a:t>
            </a:r>
            <a:r>
              <a:rPr lang="zh-CN" altLang="en-US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改写句子。</a:t>
            </a:r>
            <a:r>
              <a:rPr lang="en-US" altLang="zh-CN" sz="3600">
                <a:solidFill>
                  <a:schemeClr val="bg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P7</a:t>
            </a:r>
            <a:endParaRPr kumimoji="0" lang="en-US" altLang="zh-CN" sz="3600" b="1" i="0" u="none" strike="noStrike" kern="1200" cap="none" spc="200" normalizeH="0" baseline="0" noProof="1">
              <a:solidFill>
                <a:schemeClr val="bg1"/>
              </a:solidFill>
              <a:uFillTx/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80695" y="1526540"/>
            <a:ext cx="11574145" cy="386905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（1）商场大减价的时候，这件衣服没有降价，还涨价了。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（2）他当了经理，可是他没有很高兴，看起来还有点儿忧虑。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（3）这个孩子自己不喜欢学习，还在教室里吵闹，影响别人学习。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 b="1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41630" y="1086485"/>
            <a:ext cx="10763885" cy="1083310"/>
          </a:xfrm>
        </p:spPr>
        <p:txBody>
          <a:bodyPr/>
          <a:p>
            <a:r>
              <a:rPr sz="360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书面表达</a:t>
            </a:r>
            <a:r>
              <a:rPr lang="en-US" altLang="zh-CN" sz="360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3</a:t>
            </a:r>
            <a:r>
              <a:rPr sz="360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：</a:t>
            </a:r>
            <a:r>
              <a:rPr lang="en-US" altLang="zh-CN" sz="360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“</a:t>
            </a:r>
            <a:r>
              <a:rPr lang="zh-CN" altLang="en-US" sz="360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用……（的）眼光看待</a:t>
            </a:r>
            <a:r>
              <a:rPr lang="en-US" altLang="zh-CN" sz="360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”</a:t>
            </a:r>
            <a:endParaRPr lang="en-US" altLang="zh-CN" sz="3600">
              <a:solidFill>
                <a:srgbClr val="C0000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01345" y="2043430"/>
            <a:ext cx="10989945" cy="4814570"/>
          </a:xfrm>
        </p:spPr>
        <p:txBody>
          <a:bodyPr>
            <a:no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意思是“用……观点/态度看待（事物或现象）”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我们不能只看眼前，要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用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发展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的眼光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来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处理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这件事。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他总是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用</a:t>
            </a:r>
            <a:r>
              <a:rPr lang="zh-CN" altLang="en-US" b="1" u="sng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老眼光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新事物。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不要总是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用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批评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的眼光看待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孩子。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63255" y="5172710"/>
            <a:ext cx="16846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≈ 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解决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46100" y="1016000"/>
            <a:ext cx="10763885" cy="1083310"/>
          </a:xfrm>
        </p:spPr>
        <p:txBody>
          <a:bodyPr/>
          <a:p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1.  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[群]qún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6100" y="2275840"/>
            <a:ext cx="10852150" cy="481457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人群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鸟群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马群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牛群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...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羊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群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在草原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上吃草。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量词.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草原上，一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群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马正在向我们跑来。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操场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上，一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群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孩子正在开心地玩游戏。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1685" y="1355090"/>
            <a:ext cx="3112770" cy="2074545"/>
          </a:xfrm>
          <a:prstGeom prst="rect">
            <a:avLst/>
          </a:prstGeom>
        </p:spPr>
      </p:pic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9182100" y="1355090"/>
            <a:ext cx="2565400" cy="2074545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7882890" y="3535680"/>
            <a:ext cx="3864610" cy="25679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911225" y="1076325"/>
            <a:ext cx="10763885" cy="1083310"/>
          </a:xfrm>
        </p:spPr>
        <p:txBody>
          <a:bodyPr>
            <a:normAutofit fontScale="90000"/>
          </a:bodyPr>
          <a:p>
            <a:r>
              <a:rPr lang="zh-CN" altLang="en-US" sz="40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练一练：用</a:t>
            </a:r>
            <a:r>
              <a:rPr lang="en-US" altLang="zh-CN" sz="40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40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用……（的）眼光看待</a:t>
            </a:r>
            <a:r>
              <a:rPr lang="en-US" altLang="zh-CN" sz="40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40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和括号中的词语完成句子。</a:t>
            </a:r>
            <a:endParaRPr lang="zh-CN" altLang="en-US" sz="4000" b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32130" y="2377440"/>
            <a:ext cx="11522075" cy="4248150"/>
          </a:xfrm>
        </p:spPr>
        <p:txBody>
          <a:bodyPr>
            <a:noAutofit/>
          </a:bodyPr>
          <a:p>
            <a:pPr marL="0" indent="0" fontAlgn="auto">
              <a:lnSpc>
                <a:spcPct val="120000"/>
              </a:lnSpc>
              <a:buNone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（1）你不要总是________________孩子，那样他会不自信的。（批评）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20000"/>
              </a:lnSpc>
              <a:buNone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（2）_________________________，她是一位美丽善良的女人。（男人）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20000"/>
              </a:lnSpc>
              <a:buNone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（3）不要害怕苦难，要_________________。（积极）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963670" y="2377440"/>
            <a:ext cx="44811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用批评的眼光看待</a:t>
            </a:r>
            <a:endParaRPr lang="zh-CN" altLang="en-US" sz="36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87245" y="3818890"/>
            <a:ext cx="60775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用男人的眼光看待她</a:t>
            </a:r>
            <a:endParaRPr lang="zh-CN" altLang="en-US" sz="36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287645" y="5260340"/>
            <a:ext cx="48329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用积极的眼光看待它</a:t>
            </a:r>
            <a:endParaRPr lang="zh-CN" altLang="en-US" sz="36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264257" y="2296160"/>
            <a:ext cx="5927743" cy="2692400"/>
            <a:chOff x="8143240" y="2712720"/>
            <a:chExt cx="4048760" cy="1838960"/>
          </a:xfrm>
        </p:grpSpPr>
        <p:grpSp>
          <p:nvGrpSpPr>
            <p:cNvPr id="4" name="组合 3"/>
            <p:cNvGrpSpPr/>
            <p:nvPr/>
          </p:nvGrpSpPr>
          <p:grpSpPr>
            <a:xfrm>
              <a:off x="8143240" y="2712720"/>
              <a:ext cx="4048760" cy="1838960"/>
              <a:chOff x="8143240" y="2743200"/>
              <a:chExt cx="4048760" cy="1574800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8940800" y="2743200"/>
                <a:ext cx="3251200" cy="1574800"/>
              </a:xfrm>
              <a:prstGeom prst="rect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椭圆 2"/>
              <p:cNvSpPr/>
              <p:nvPr/>
            </p:nvSpPr>
            <p:spPr>
              <a:xfrm>
                <a:off x="8143240" y="2743200"/>
                <a:ext cx="1559560" cy="1574800"/>
              </a:xfrm>
              <a:prstGeom prst="ellipse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椭圆 4"/>
            <p:cNvSpPr/>
            <p:nvPr/>
          </p:nvSpPr>
          <p:spPr>
            <a:xfrm>
              <a:off x="8483600" y="2917182"/>
              <a:ext cx="1412240" cy="14122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7077332" y="2905574"/>
            <a:ext cx="1561699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贰</a:t>
            </a:r>
            <a:endParaRPr lang="zh-CN" alt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" name="图片 8" descr="logo_画板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9132570" y="2907030"/>
            <a:ext cx="241808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课文</a:t>
            </a:r>
            <a:endParaRPr lang="zh-CN" altLang="en-US" sz="8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31165" y="0"/>
            <a:ext cx="5339715" cy="6898005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7c1ed21b0ef41bd590dcdf5768c2dcc238db3da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660" y="0"/>
            <a:ext cx="3768090" cy="6898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44" name="图片 43" descr="img-223173248-0006"/>
          <p:cNvPicPr>
            <a:picLocks noChangeAspect="1"/>
          </p:cNvPicPr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2621915" y="1174115"/>
            <a:ext cx="7609205" cy="51727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75" y="5491480"/>
            <a:ext cx="3251154" cy="110329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0" y="0"/>
            <a:ext cx="3803650" cy="2591435"/>
            <a:chOff x="0" y="1260516"/>
            <a:chExt cx="6101784" cy="4157400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24" r="15504" b="26070"/>
            <a:stretch>
              <a:fillRect/>
            </a:stretch>
          </p:blipFill>
          <p:spPr>
            <a:xfrm rot="5400000" flipH="1">
              <a:off x="972192" y="288324"/>
              <a:ext cx="4157400" cy="6101784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8" t="36781" r="28837" b="22519"/>
            <a:stretch>
              <a:fillRect/>
            </a:stretch>
          </p:blipFill>
          <p:spPr>
            <a:xfrm>
              <a:off x="3953098" y="1760184"/>
              <a:ext cx="515691" cy="2791152"/>
            </a:xfrm>
            <a:prstGeom prst="rect">
              <a:avLst/>
            </a:prstGeom>
          </p:spPr>
        </p:pic>
      </p:grpSp>
      <p:pic>
        <p:nvPicPr>
          <p:cNvPr id="8" name="图片 7" descr="logo_画板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669882" y="1764886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r>
              <a:rPr lang="zh-CN" altLang="en-US" sz="4400"/>
              <a:t>课文</a:t>
            </a:r>
            <a:endParaRPr lang="en-US" altLang="zh-CN" sz="4400"/>
          </a:p>
        </p:txBody>
      </p:sp>
      <p:sp>
        <p:nvSpPr>
          <p:cNvPr id="6" name="文本框 5"/>
          <p:cNvSpPr txBox="1"/>
          <p:nvPr/>
        </p:nvSpPr>
        <p:spPr>
          <a:xfrm>
            <a:off x="1261110" y="3756025"/>
            <a:ext cx="96697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36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塞翁失马</a:t>
            </a:r>
            <a:endParaRPr lang="zh-CN" altLang="en-US" sz="3600" b="1" u="sng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0"/>
            <a:ext cx="11511915" cy="831215"/>
          </a:xfrm>
        </p:spPr>
        <p:txBody>
          <a:bodyPr>
            <a:normAutofit/>
          </a:bodyPr>
          <a:p>
            <a:r>
              <a:rPr lang="zh-CN" sz="4445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塞翁失马</a:t>
            </a:r>
            <a:endParaRPr lang="zh-CN" sz="4445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内容占位符 5"/>
          <p:cNvSpPr/>
          <p:nvPr>
            <p:ph idx="1"/>
          </p:nvPr>
        </p:nvSpPr>
        <p:spPr>
          <a:xfrm>
            <a:off x="510497" y="1050933"/>
            <a:ext cx="10852237" cy="5388907"/>
          </a:xfrm>
        </p:spPr>
        <p:txBody>
          <a:bodyPr>
            <a:normAutofit lnSpcReduction="20000"/>
          </a:bodyPr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①古时候，在中国的北方，住着一位养马的老人。有一天，他的马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群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中走丢了一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匹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马。邻居们听到这件事，都来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安慰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老人。老人听过邻居的话，笑笑说:“马丢了没关系，说不定还会带来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福气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呢。”果然，过了没几天，丢的马</a:t>
            </a:r>
            <a:r>
              <a:rPr sz="2800" b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不仅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自己回了家，</a:t>
            </a:r>
            <a:r>
              <a:rPr sz="2800" b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而且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还带回了一匹好马。</a:t>
            </a:r>
            <a:endParaRPr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②邻居们听说了这件事，都来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向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老人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祝贺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:“马没有丢，还带回一好马，真是好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福气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呀。”可是老人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不仅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一点儿高兴的样子也没有，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反而</a:t>
            </a:r>
            <a:r>
              <a:rPr sz="2800" b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忧虑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地说:“白白得了一匹好马，不一定是什么福气，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也许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会带来麻烦呢。”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8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3"/>
          <p:cNvSpPr/>
          <p:nvPr>
            <p:ph idx="1"/>
          </p:nvPr>
        </p:nvSpPr>
        <p:spPr>
          <a:xfrm>
            <a:off x="669882" y="1147453"/>
            <a:ext cx="10852237" cy="5388907"/>
          </a:xfrm>
        </p:spPr>
        <p:txBody>
          <a:bodyPr>
            <a:normAutofit lnSpcReduction="20000"/>
          </a:bodyPr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③老人有个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独生子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，非常喜欢骑马。一天，他骑得太快了，从那匹好马上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摔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下来，摔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断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了腿。邻居们都来看望老人的儿子，老人却平静地说“没什么，腿摔断了或许是好事呢。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④不久，敌国发动了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战争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，年轻人都去当兵了。老人的儿子因为腿断了的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缘故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没有去。结果去的人都战死了，只有老人的儿子活了下来。</a:t>
            </a:r>
            <a:endParaRPr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⑤这是中国有名的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哲学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故事，它告诉我们一个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道理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:无论好事还是坏事都有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两面性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，我们看事情不仅要看到事情好的方面，也要看到坏的方面，要用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辩证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的、发展的眼光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看待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事物。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20000"/>
              </a:lnSpc>
              <a:buNone/>
            </a:pPr>
            <a:endParaRPr lang="zh-CN" altLang="en-US" sz="2800" b="1">
              <a:latin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-50800" y="0"/>
            <a:ext cx="11511915" cy="831215"/>
          </a:xfrm>
        </p:spPr>
        <p:txBody>
          <a:bodyPr/>
          <a:p>
            <a:r>
              <a:rPr lang="zh-CN" altLang="en-US" sz="4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练习</a:t>
            </a:r>
            <a:endParaRPr lang="zh-CN" altLang="en-US" sz="40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431165" y="1217930"/>
          <a:ext cx="11029950" cy="2835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99605"/>
                <a:gridCol w="4030345"/>
              </a:tblGrid>
              <a:tr h="4876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44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老人对事情的态度</a:t>
                      </a:r>
                      <a:r>
                        <a:rPr lang="en-US" sz="44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</a:t>
                      </a:r>
                      <a:endParaRPr lang="en-US" altLang="en-US" sz="44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32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走丢了一匹马的时候</a:t>
                      </a:r>
                      <a:endParaRPr lang="en-US" altLang="en-US" sz="2800" b="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zh-CN" altLang="en-US" sz="3200" b="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53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丢的马回来了，还带回了一匹好马的时候</a:t>
                      </a:r>
                      <a:endParaRPr lang="en-US" altLang="en-US" sz="2800" b="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3200" b="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altLang="zh-CN" sz="3200"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en-US" sz="3200" b="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31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儿子骑马断了腿的时候</a:t>
                      </a:r>
                      <a:endParaRPr lang="en-US" altLang="en-US" sz="2800" b="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3200" b="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31165" y="4953000"/>
            <a:ext cx="11520805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塞翁失马</a:t>
            </a:r>
            <a:r>
              <a:rPr lang="zh-CN" altLang="en-US" sz="28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:塞，边塞；翁，老年男人。全句是:塞翁失马，焉</a:t>
            </a:r>
            <a:r>
              <a:rPr lang="en-US" altLang="zh-CN" sz="28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(yān)</a:t>
            </a:r>
            <a:r>
              <a:rPr lang="zh-CN" altLang="en-US" sz="28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知非福。</a:t>
            </a:r>
            <a:endParaRPr lang="zh-CN" altLang="en-US" sz="2800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  <a:p>
            <a:r>
              <a:rPr lang="zh-CN" altLang="en-US" sz="28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意思是边塞的老人丢失了马，怎么知道不是好事呢？</a:t>
            </a:r>
            <a:endParaRPr lang="zh-CN" altLang="en-US" sz="2800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logo_画板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75" y="5491480"/>
            <a:ext cx="3251154" cy="1103298"/>
          </a:xfrm>
          <a:prstGeom prst="rect">
            <a:avLst/>
          </a:prstGeom>
        </p:spPr>
      </p:pic>
      <p:sp>
        <p:nvSpPr>
          <p:cNvPr id="2" name="标题 3"/>
          <p:cNvSpPr>
            <a:spLocks noGrp="1"/>
          </p:cNvSpPr>
          <p:nvPr/>
        </p:nvSpPr>
        <p:spPr>
          <a:xfrm>
            <a:off x="593090" y="1055370"/>
            <a:ext cx="10763885" cy="108331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r>
              <a:rPr lang="zh-CN" altLang="en-US" sz="5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根据课文内容判断正误。</a:t>
            </a:r>
            <a:endParaRPr lang="zh-CN" altLang="en-US" sz="540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93090" y="2138680"/>
            <a:ext cx="10852150" cy="4814570"/>
          </a:xfrm>
        </p:spPr>
        <p:txBody>
          <a:bodyPr>
            <a:noAutofit/>
          </a:bodyPr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（1）马群中走丢了一匹马，老人十分生气。（ 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（2）邻居们觉得老人白白得了一匹好马是福气。（ 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（3）老人的儿子骑马摔断了腿，老人非常着急。（ 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（4）邻居们很关心老人。（ 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（5）老人的儿子去当兵了，但没有战死，活了下来。（ 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055610" y="2136140"/>
            <a:ext cx="594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ea typeface="楷体" panose="02010609060101010101" charset="-122"/>
                <a:cs typeface="楷体" panose="02010609060101010101" charset="-122"/>
                <a:sym typeface="+mn-ea"/>
              </a:rPr>
              <a:t>×</a:t>
            </a:r>
            <a:endParaRPr lang="zh-CN" altLang="en-US" sz="2400">
              <a:solidFill>
                <a:srgbClr val="FF0000"/>
              </a:solidFill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459595" y="4177030"/>
            <a:ext cx="594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ea typeface="楷体" panose="02010609060101010101" charset="-122"/>
                <a:cs typeface="楷体" panose="02010609060101010101" charset="-122"/>
                <a:sym typeface="+mn-ea"/>
              </a:rPr>
              <a:t>×</a:t>
            </a:r>
            <a:endParaRPr lang="zh-CN" altLang="en-US" sz="2400">
              <a:solidFill>
                <a:srgbClr val="FF0000"/>
              </a:solidFill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751570" y="3190875"/>
            <a:ext cx="6102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ea typeface="楷体" panose="02010609060101010101" charset="-122"/>
                <a:cs typeface="楷体" panose="02010609060101010101" charset="-122"/>
                <a:sym typeface="+mn-ea"/>
              </a:rPr>
              <a:t>×</a:t>
            </a:r>
            <a:endParaRPr lang="zh-CN" altLang="en-US" sz="2400">
              <a:solidFill>
                <a:srgbClr val="FF0000"/>
              </a:solidFill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751570" y="2637790"/>
            <a:ext cx="594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√</a:t>
            </a:r>
            <a:endParaRPr lang="zh-CN" altLang="en-US" sz="24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208905" y="3637915"/>
            <a:ext cx="8032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√</a:t>
            </a:r>
            <a:endParaRPr lang="zh-CN" altLang="en-US" sz="24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3" grpId="0"/>
      <p:bldP spid="10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logo_画板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75" y="5491480"/>
            <a:ext cx="3251154" cy="110329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6715" y="1055370"/>
            <a:ext cx="10763885" cy="1083310"/>
          </a:xfrm>
        </p:spPr>
        <p:txBody>
          <a:bodyPr/>
          <a:p>
            <a:r>
              <a:rPr lang="zh-CN" altLang="en-US" sz="5400">
                <a:solidFill>
                  <a:srgbClr val="00206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根据课文内容回答问题。</a:t>
            </a:r>
            <a:r>
              <a:rPr lang="en-US" altLang="zh-CN" sz="5400">
                <a:solidFill>
                  <a:srgbClr val="00206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P5</a:t>
            </a:r>
            <a:endParaRPr lang="en-US" altLang="zh-CN" sz="5400">
              <a:solidFill>
                <a:srgbClr val="00206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86715" y="2138680"/>
            <a:ext cx="10852150" cy="481457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（1）老人一共遇到了几件不幸运的事？都是什么事？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两件。①走丢了一匹马②儿子的腿摔断了</a:t>
            </a:r>
            <a:endParaRPr lang="zh-CN" altLang="en-US" sz="240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（2）不幸运的事给老人带来了什么样的福气？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走丢的那匹马不仅没有丢，还带来了一匹好马。</a:t>
            </a:r>
            <a:endParaRPr lang="zh-CN" altLang="en-US" sz="240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老人儿子的腿因为摔断了的缘故没有去当兵，因此活了下来。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（3）《塞翁失马》的故事告诉了我们什么道理？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无论好事还是坏事都有两面性，我们看事情不仅要看到事情好的方面，也</a:t>
            </a:r>
            <a:r>
              <a:rPr lang="en-US" altLang="zh-CN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要看到坏的方面，要用辩证的、发展的眼光看待事物。</a:t>
            </a:r>
            <a:endParaRPr lang="zh-CN" altLang="en-US" sz="240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185160" y="3092611"/>
            <a:ext cx="9006840" cy="17068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542318" y="1147398"/>
            <a:ext cx="4983480" cy="3035461"/>
          </a:xfrm>
          <a:prstGeom prst="rect">
            <a:avLst/>
          </a:prstGeom>
          <a:solidFill>
            <a:srgbClr val="6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4" y="1315085"/>
            <a:ext cx="6139181" cy="613918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212975" y="2340610"/>
            <a:ext cx="3549015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800" b="1">
                <a:latin typeface="楷体" panose="02010609060101010101" charset="-122"/>
                <a:ea typeface="楷体" panose="02010609060101010101" charset="-122"/>
              </a:rPr>
              <a:t>课文贰</a:t>
            </a:r>
            <a:endParaRPr lang="zh-CN" altLang="en-US" sz="8800" b="1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7" name="图片 6" descr="logo_画板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3970" y="0"/>
            <a:ext cx="3803650" cy="2591435"/>
            <a:chOff x="0" y="1260516"/>
            <a:chExt cx="6101784" cy="4157400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24" r="15504" b="26070"/>
            <a:stretch>
              <a:fillRect/>
            </a:stretch>
          </p:blipFill>
          <p:spPr>
            <a:xfrm rot="5400000" flipH="1">
              <a:off x="972192" y="288324"/>
              <a:ext cx="4157400" cy="6101784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8" t="36781" r="28837" b="22519"/>
            <a:stretch>
              <a:fillRect/>
            </a:stretch>
          </p:blipFill>
          <p:spPr>
            <a:xfrm>
              <a:off x="3953098" y="1760184"/>
              <a:ext cx="515691" cy="2791152"/>
            </a:xfrm>
            <a:prstGeom prst="rect">
              <a:avLst/>
            </a:prstGeom>
          </p:spPr>
        </p:pic>
      </p:grpSp>
      <p:sp>
        <p:nvSpPr>
          <p:cNvPr id="15" name="文本框 14"/>
          <p:cNvSpPr txBox="1"/>
          <p:nvPr/>
        </p:nvSpPr>
        <p:spPr>
          <a:xfrm>
            <a:off x="5541963" y="1669415"/>
            <a:ext cx="5005705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5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老子的道家思想</a:t>
            </a:r>
            <a:endParaRPr lang="zh-CN" altLang="en-US" sz="5400" b="1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44" name="图片 43" descr="img-223173248-0006"/>
          <p:cNvPicPr>
            <a:picLocks noChangeAspect="1"/>
          </p:cNvPicPr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2621915" y="1174115"/>
            <a:ext cx="7609205" cy="51727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75" y="5491480"/>
            <a:ext cx="3251154" cy="110329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0" y="0"/>
            <a:ext cx="3803650" cy="2591435"/>
            <a:chOff x="0" y="1260516"/>
            <a:chExt cx="6101784" cy="4157400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24" r="15504" b="26070"/>
            <a:stretch>
              <a:fillRect/>
            </a:stretch>
          </p:blipFill>
          <p:spPr>
            <a:xfrm rot="5400000" flipH="1">
              <a:off x="972192" y="288324"/>
              <a:ext cx="4157400" cy="6101784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8" t="36781" r="28837" b="22519"/>
            <a:stretch>
              <a:fillRect/>
            </a:stretch>
          </p:blipFill>
          <p:spPr>
            <a:xfrm>
              <a:off x="3953098" y="1760184"/>
              <a:ext cx="515691" cy="2791152"/>
            </a:xfrm>
            <a:prstGeom prst="rect">
              <a:avLst/>
            </a:prstGeom>
          </p:spPr>
        </p:pic>
      </p:grpSp>
      <p:pic>
        <p:nvPicPr>
          <p:cNvPr id="8" name="图片 7" descr="logo_画板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2" name="标题 6145"/>
          <p:cNvSpPr>
            <a:spLocks noGrp="1"/>
          </p:cNvSpPr>
          <p:nvPr/>
        </p:nvSpPr>
        <p:spPr>
          <a:xfrm>
            <a:off x="-27305" y="-215900"/>
            <a:ext cx="11844655" cy="114300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5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微软雅黑" panose="020B0503020204020204" charset="-122"/>
              </a:rPr>
              <a:t>热身 </a:t>
            </a:r>
            <a:r>
              <a:rPr kumimoji="0" lang="en-US" altLang="zh-CN" sz="5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微软雅黑" panose="020B0503020204020204" charset="-122"/>
              </a:rPr>
              <a:t>Warm up</a:t>
            </a:r>
            <a:endParaRPr kumimoji="0" lang="en-US" altLang="zh-CN" sz="5400" b="1" i="0" u="none" strike="noStrike" kern="1200" cap="none" spc="200" normalizeH="0" baseline="0" noProof="1" dirty="0">
              <a:solidFill>
                <a:schemeClr val="bg1"/>
              </a:solidFill>
              <a:uFillTx/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679690" y="2999105"/>
            <a:ext cx="594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楷体" panose="02010609060101010101" charset="-122"/>
                <a:sym typeface="+mn-ea"/>
              </a:rPr>
              <a:t>×</a:t>
            </a:r>
            <a:endParaRPr lang="zh-CN" altLang="en-US" sz="240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395210" y="6042025"/>
            <a:ext cx="594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楷体" panose="02010609060101010101" charset="-122"/>
                <a:sym typeface="+mn-ea"/>
              </a:rPr>
              <a:t>×</a:t>
            </a:r>
            <a:endParaRPr lang="zh-CN" altLang="en-US" sz="240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414260" y="4520565"/>
            <a:ext cx="594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楷体" panose="02010609060101010101" charset="-122"/>
                <a:sym typeface="+mn-ea"/>
              </a:rPr>
              <a:t>×</a:t>
            </a:r>
            <a:endParaRPr lang="zh-CN" altLang="en-US" sz="240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557385" y="3740150"/>
            <a:ext cx="5060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√</a:t>
            </a:r>
            <a:endParaRPr lang="zh-CN" altLang="en-US" sz="24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498840" y="5264785"/>
            <a:ext cx="594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√</a:t>
            </a:r>
            <a:endParaRPr lang="zh-CN" altLang="en-US" sz="24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6" name="内容占位符 2"/>
          <p:cNvSpPr>
            <a:spLocks noGrp="1"/>
          </p:cNvSpPr>
          <p:nvPr/>
        </p:nvSpPr>
        <p:spPr>
          <a:xfrm>
            <a:off x="581660" y="1357630"/>
            <a:ext cx="10852150" cy="4814570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1.你认为人可以改变自然吗？</a:t>
            </a:r>
            <a:endParaRPr lang="zh-CN" altLang="en-US" sz="3200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2.下面哪些现象违反了自然规律？在是的后面打“√”。</a:t>
            </a:r>
            <a:endParaRPr lang="zh-CN" altLang="en-US" sz="3200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①太阳东升西落                           （ ）</a:t>
            </a:r>
            <a:endParaRPr lang="zh-CN" altLang="en-US" sz="3200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②转基因（zhu</a:t>
            </a:r>
            <a:r>
              <a:rPr lang="en-US" altLang="zh-CN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ǎ</a:t>
            </a: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nj</a:t>
            </a:r>
            <a:r>
              <a:rPr lang="en-US" altLang="zh-CN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ī</a:t>
            </a: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y</a:t>
            </a:r>
            <a:r>
              <a:rPr lang="en-US" altLang="zh-CN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ī</a:t>
            </a: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n，transgenosis）食品 （ ）</a:t>
            </a:r>
            <a:endParaRPr lang="zh-CN" altLang="en-US" sz="3200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③冬去春来                               （ ）</a:t>
            </a:r>
            <a:endParaRPr lang="zh-CN" altLang="en-US" sz="3200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④克隆（k</a:t>
            </a:r>
            <a:r>
              <a:rPr lang="en-US" altLang="zh-CN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è</a:t>
            </a: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l</a:t>
            </a:r>
            <a:r>
              <a:rPr lang="en-US" altLang="zh-CN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ó</a:t>
            </a: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ng， clone）羊               （ ）</a:t>
            </a:r>
            <a:endParaRPr lang="zh-CN" altLang="en-US" sz="3200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⑤花开花落                               （ ）</a:t>
            </a:r>
            <a:endParaRPr lang="zh-CN" altLang="en-US" sz="3200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75920" y="1011555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[安慰]ānwèi动 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69925" y="259461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丈夫丢了工作，妻子在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安慰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他，叫他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别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太难过。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她离婚了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，身边的朋友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一直在旁边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安慰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她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97570" y="1278255"/>
            <a:ext cx="3024505" cy="2014855"/>
          </a:xfrm>
          <a:prstGeom prst="rect">
            <a:avLst/>
          </a:prstGeom>
        </p:spPr>
      </p:pic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8424545" y="3535680"/>
            <a:ext cx="3097530" cy="21374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264257" y="2296160"/>
            <a:ext cx="5927743" cy="2692400"/>
            <a:chOff x="8143240" y="2712720"/>
            <a:chExt cx="4048760" cy="1838960"/>
          </a:xfrm>
        </p:grpSpPr>
        <p:grpSp>
          <p:nvGrpSpPr>
            <p:cNvPr id="4" name="组合 3"/>
            <p:cNvGrpSpPr/>
            <p:nvPr/>
          </p:nvGrpSpPr>
          <p:grpSpPr>
            <a:xfrm>
              <a:off x="8143240" y="2712720"/>
              <a:ext cx="4048760" cy="1838960"/>
              <a:chOff x="8143240" y="2743200"/>
              <a:chExt cx="4048760" cy="1574800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8940800" y="2743200"/>
                <a:ext cx="3251200" cy="1574800"/>
              </a:xfrm>
              <a:prstGeom prst="rect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椭圆 2"/>
              <p:cNvSpPr/>
              <p:nvPr/>
            </p:nvSpPr>
            <p:spPr>
              <a:xfrm>
                <a:off x="8143240" y="2743200"/>
                <a:ext cx="1559560" cy="1574800"/>
              </a:xfrm>
              <a:prstGeom prst="ellipse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椭圆 4"/>
            <p:cNvSpPr/>
            <p:nvPr/>
          </p:nvSpPr>
          <p:spPr>
            <a:xfrm>
              <a:off x="8483600" y="2917182"/>
              <a:ext cx="1412240" cy="14122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7077332" y="2905574"/>
            <a:ext cx="1561699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壹</a:t>
            </a:r>
            <a:endParaRPr lang="zh-CN" alt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" name="图片 8" descr="logo_画板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9132570" y="2907030"/>
            <a:ext cx="241808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生词</a:t>
            </a:r>
            <a:endParaRPr lang="zh-CN" altLang="en-US" sz="8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31165" y="0"/>
            <a:ext cx="5339715" cy="6898005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7c1ed21b0ef41bd590dcdf5768c2dcc238db3da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660" y="0"/>
            <a:ext cx="3768090" cy="6898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44" name="图片 43" descr="img-223173248-0006"/>
          <p:cNvPicPr>
            <a:picLocks noChangeAspect="1"/>
          </p:cNvPicPr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2621915" y="1174115"/>
            <a:ext cx="7609205" cy="51727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75" y="5491480"/>
            <a:ext cx="3251154" cy="110329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0" y="0"/>
            <a:ext cx="3803650" cy="2591435"/>
            <a:chOff x="0" y="1260516"/>
            <a:chExt cx="6101784" cy="4157400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24" r="15504" b="26070"/>
            <a:stretch>
              <a:fillRect/>
            </a:stretch>
          </p:blipFill>
          <p:spPr>
            <a:xfrm rot="5400000" flipH="1">
              <a:off x="972192" y="288324"/>
              <a:ext cx="4157400" cy="6101784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8" t="36781" r="28837" b="22519"/>
            <a:stretch>
              <a:fillRect/>
            </a:stretch>
          </p:blipFill>
          <p:spPr>
            <a:xfrm>
              <a:off x="3953098" y="1760184"/>
              <a:ext cx="515691" cy="2791152"/>
            </a:xfrm>
            <a:prstGeom prst="rect">
              <a:avLst/>
            </a:prstGeom>
          </p:spPr>
        </p:pic>
      </p:grpSp>
      <p:pic>
        <p:nvPicPr>
          <p:cNvPr id="8" name="图片 7" descr="logo_画板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/>
        </p:nvSpPr>
        <p:spPr>
          <a:xfrm>
            <a:off x="669925" y="1041400"/>
            <a:ext cx="10852150" cy="935355"/>
          </a:xfrm>
          <a:prstGeom prst="rect">
            <a:avLst/>
          </a:prstGeom>
        </p:spPr>
        <p:txBody>
          <a:bodyPr vert="horz" lIns="90170" tIns="46990" rIns="90170" bIns="4699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r>
              <a:rPr lang="en-US" altLang="zh-CN" sz="4400">
                <a:solidFill>
                  <a:srgbClr val="FF0000"/>
                </a:solidFill>
              </a:rPr>
              <a:t> </a:t>
            </a:r>
            <a:r>
              <a:rPr lang="zh-CN" altLang="en-US" sz="4400"/>
              <a:t>通用词语</a:t>
            </a:r>
            <a:endParaRPr lang="zh-CN" altLang="en-US" sz="4400"/>
          </a:p>
        </p:txBody>
      </p:sp>
      <p:sp>
        <p:nvSpPr>
          <p:cNvPr id="9" name="标题 1"/>
          <p:cNvSpPr>
            <a:spLocks noGrp="1"/>
          </p:cNvSpPr>
          <p:nvPr/>
        </p:nvSpPr>
        <p:spPr>
          <a:xfrm>
            <a:off x="669925" y="4046855"/>
            <a:ext cx="10852150" cy="935355"/>
          </a:xfrm>
          <a:prstGeom prst="rect">
            <a:avLst/>
          </a:prstGeom>
        </p:spPr>
        <p:txBody>
          <a:bodyPr vert="horz" lIns="90170" tIns="46990" rIns="90170" bIns="4699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r>
              <a:rPr lang="zh-CN" altLang="en-US" sz="4400"/>
              <a:t>专业术语</a:t>
            </a:r>
            <a:endParaRPr lang="zh-CN" altLang="en-US" sz="4400"/>
          </a:p>
        </p:txBody>
      </p:sp>
      <p:sp>
        <p:nvSpPr>
          <p:cNvPr id="11" name="文本框 10"/>
          <p:cNvSpPr txBox="1"/>
          <p:nvPr/>
        </p:nvSpPr>
        <p:spPr>
          <a:xfrm>
            <a:off x="2390140" y="1558290"/>
            <a:ext cx="780034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思想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古代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创始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章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著作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概念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主宰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自然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法则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违反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规律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落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消极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等待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顺应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392045" y="4665980"/>
            <a:ext cx="780034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老子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道家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儒家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春秋时期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楚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老聃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Comic Sans MS" panose="030F0702030302020204" charset="0"/>
                <a:ea typeface="楷体" panose="02010609060101010101" charset="-122"/>
                <a:sym typeface="+mn-ea"/>
              </a:rPr>
              <a:t>《道德经》</a:t>
            </a:r>
            <a:r>
              <a:rPr lang="en-US" altLang="zh-CN" sz="3600" b="1">
                <a:latin typeface="Comic Sans MS" panose="030F0702030302020204" charset="0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>
                <a:latin typeface="Comic Sans MS" panose="030F0702030302020204" charset="0"/>
                <a:ea typeface="楷体" panose="02010609060101010101" charset="-122"/>
                <a:sym typeface="+mn-ea"/>
              </a:rPr>
              <a:t>道法自然</a:t>
            </a:r>
            <a:r>
              <a:rPr lang="en-US" altLang="zh-CN" sz="3600" b="1">
                <a:latin typeface="Comic Sans MS" panose="030F0702030302020204" charset="0"/>
                <a:ea typeface="楷体" panose="02010609060101010101" charset="-122"/>
                <a:sym typeface="+mn-ea"/>
              </a:rPr>
              <a:t>   </a:t>
            </a:r>
            <a:r>
              <a:rPr lang="zh-CN" altLang="en-US" sz="3600" b="1">
                <a:latin typeface="Comic Sans MS" panose="030F0702030302020204" charset="0"/>
                <a:ea typeface="楷体" panose="02010609060101010101" charset="-122"/>
                <a:sym typeface="+mn-ea"/>
              </a:rPr>
              <a:t>无为</a:t>
            </a:r>
            <a:endParaRPr lang="zh-CN" altLang="en-US" sz="3600" b="1">
              <a:latin typeface="Comic Sans MS" panose="030F0702030302020204" charset="0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60045" y="1056640"/>
            <a:ext cx="1053274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[思想] sīxiǎng名idea ;ideology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796925" y="2586355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语言是人类表达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思想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的工具。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妈妈的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思想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开放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，愿意接受新的事物。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孔子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提出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了“因材施教”的教育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思想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98025" y="2139950"/>
            <a:ext cx="2327275" cy="2327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42900" y="1075690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[古代] gǔdài名ancient times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299085" y="1993265"/>
            <a:ext cx="10852150" cy="261874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古代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史指1842年以前的中国历史。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孔子是中国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古代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最伟大的思想家和教育家。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唐诗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宋词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在中国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古代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文学史中有非常重要的地位。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097010" y="1993265"/>
            <a:ext cx="2653030" cy="18211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93700" y="4265930"/>
            <a:ext cx="3560445" cy="23317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4145" y="5044440"/>
            <a:ext cx="7894320" cy="1515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03225" y="1027430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3.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[创始]chuàngshǐ动 to found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03225" y="247142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他是这家公司的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创始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中国是联合国的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创始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国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之一。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儒家和道家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创始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于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春秋时期（公元前770－公元前476年）。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377825" y="1065530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4.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[章]zhāng量chapter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11" name="内容占位符 10"/>
          <p:cNvSpPr>
            <a:spLocks noGrp="1"/>
          </p:cNvSpPr>
          <p:nvPr>
            <p:ph idx="1"/>
          </p:nvPr>
        </p:nvSpPr>
        <p:spPr>
          <a:xfrm>
            <a:off x="377825" y="2454275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这本书一共十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章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约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一万字。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这首诗一共二十句，可分为三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章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全书共</a:t>
            </a:r>
            <a:r>
              <a:rPr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分为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六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章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，每章都写得很精彩。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rcRect b="8669"/>
          <a:stretch>
            <a:fillRect/>
          </a:stretch>
        </p:blipFill>
        <p:spPr>
          <a:xfrm>
            <a:off x="8672830" y="2258060"/>
            <a:ext cx="3227070" cy="2087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90525" y="1065530"/>
            <a:ext cx="9814560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5.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[著作] zhùzuò名writing; work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90525" y="2734945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司马迁的《史记》是一部历史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著作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《论语》是最能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反映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孔子思想的一部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著作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他的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学术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著作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发表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就引起了社会的广泛关注。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1"/>
          <a:stretch>
            <a:fillRect/>
          </a:stretch>
        </p:blipFill>
        <p:spPr>
          <a:xfrm>
            <a:off x="8833485" y="2148840"/>
            <a:ext cx="2895600" cy="38614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65125" y="1065530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6.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[概念] gàiniàn名concept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21310" y="228473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数学课上，老师讲了一个新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概念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这些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概念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抽象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，老师讲了很长时间我都没有明白。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“我不爱表达”和“我不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善于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表达”是两种不同的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概念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65125" y="1040130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7.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[主宰] zhǔzǎi动to control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65125" y="2626360"/>
            <a:ext cx="10852150" cy="2563495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父母不能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主宰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我们的未来。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我们的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未来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应该由我们自己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主宰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科技是未来世界的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主宰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54330" y="1038225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8.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[自然]zìrán名nature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14020" y="2292985"/>
            <a:ext cx="10852150" cy="4316095"/>
          </a:xfrm>
        </p:spPr>
        <p:txBody>
          <a:bodyPr>
            <a:noAutofit/>
          </a:bodyPr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他用自己的行动</a:t>
            </a:r>
            <a:r>
              <a:rPr lang="zh-CN" altLang="en-US" sz="2800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教育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我们要热爱大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自然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让我们一起保护自然，感受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自然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界的美。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事实证明，如果不遵守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自然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规律，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人类将会受到惩罚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(chéng fá)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18475" y="2825115"/>
            <a:ext cx="3660140" cy="2445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81000" y="1036320"/>
            <a:ext cx="12313920" cy="1083310"/>
          </a:xfrm>
        </p:spPr>
        <p:txBody>
          <a:bodyPr/>
          <a:p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3.</a:t>
            </a:r>
            <a:r>
              <a:rPr lang="zh-CN" altLang="en-US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[反而]fǎn'ér副 </a:t>
            </a:r>
            <a:endParaRPr lang="zh-CN" altLang="en-US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29285" y="3402965"/>
            <a:ext cx="11165205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雨不但没有停，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反而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越下越大了。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我正在减肥，可是我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不但没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瘦，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反而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更胖了。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你这样做，不仅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解决不了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问题，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反而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会造成更严重的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后果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9425" y="2414270"/>
            <a:ext cx="6550025" cy="7372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不但不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...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，反而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...</a:t>
            </a:r>
            <a:endParaRPr lang="en-US" altLang="zh-CN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6097905" y="1492885"/>
            <a:ext cx="3316605" cy="20408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6365" y="1492250"/>
            <a:ext cx="3002915" cy="20415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245" y="1492250"/>
            <a:ext cx="2743200" cy="211709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4"/>
          <a:srcRect l="46010" r="5573"/>
          <a:stretch>
            <a:fillRect/>
          </a:stretch>
        </p:blipFill>
        <p:spPr>
          <a:xfrm>
            <a:off x="9646285" y="1492250"/>
            <a:ext cx="2545715" cy="28606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116705" y="2600325"/>
            <a:ext cx="2524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更不好的结果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77825" y="1014730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9.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[法则]fǎzé名law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377825" y="2309495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人类的生老病死是自然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法则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的表现。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我们在社会交往中，需要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遵守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一些交流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法则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1"/>
          <p:cNvSpPr>
            <a:spLocks noGrp="1"/>
          </p:cNvSpPr>
          <p:nvPr/>
        </p:nvSpPr>
        <p:spPr>
          <a:xfrm>
            <a:off x="365125" y="1027430"/>
            <a:ext cx="10763885" cy="108331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10.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[规律]guīlǜ名rule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365125" y="2688590"/>
            <a:ext cx="10852150" cy="4814570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我们应该按照客观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规律</a:t>
            </a:r>
            <a:r>
              <a:rPr lang="zh-CN" altLang="en-US" sz="2800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办事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事情发展的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规律</a:t>
            </a:r>
            <a:r>
              <a:rPr lang="zh-CN" altLang="en-US" sz="2800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并不是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一直不变的。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我们要按照气候的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规律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来种水果和蔬菜。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52425" y="10401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11.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[违反]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w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é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ifǎn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动to violate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352425" y="2511425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人类不能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违反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自然规律。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他在教室里抽烟，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违反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了学校的规定。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酒后开车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违反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交通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法规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4495" y="2629535"/>
            <a:ext cx="3748405" cy="2496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70205" y="10274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12.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[落]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 ≈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掉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luò动 to drop；to fall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72110" y="2400935"/>
            <a:ext cx="10852150" cy="237363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这种花开得早，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落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得晚，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花期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很长。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花园里</a:t>
            </a:r>
            <a:r>
              <a:rPr lang="zh-CN" altLang="en-US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落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满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了白白的雪花。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冬去春来，花开花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落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，都是自然规律。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97035" y="2200275"/>
            <a:ext cx="2526665" cy="24568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79730" y="10655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13.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[消极]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xiāojí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形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Passive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299720" y="2432050"/>
            <a:ext cx="11986260" cy="2628265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他的学习态度很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消极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对于眼前的困难，我们不应该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消极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地等待，而应该积极地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克服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她因为工作不顺利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从而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产生了一些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消极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的思想。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04" name="图片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8521700" y="4216400"/>
            <a:ext cx="3175000" cy="21164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68300" y="1035685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14.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[等待]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děngdài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动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to wait for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68300" y="204343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每年都有成千上万的人在上海外滩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等待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新年的钟声。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下一个就到你了，请耐心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等待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来吃饭的人很多，有不少人在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等待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座位。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18740" y="4526280"/>
            <a:ext cx="3053080" cy="18383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350" y="3921760"/>
            <a:ext cx="3575050" cy="2442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82270" y="1002030"/>
            <a:ext cx="10764520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15.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[顺应]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shùnyìng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动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to comply with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530225" y="208534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政府应该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顺应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人民的要求和愿望。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人类只有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顺应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自然规律，才能更好地发展。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我们既要向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发达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国家学习，又要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顺应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中国国情。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77825" y="1017905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16.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[老子]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Lǎozǐ；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77825" y="258445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老子</a:t>
            </a:r>
            <a:r>
              <a:rPr lang="zh-CN" altLang="en-US" sz="2800" b="1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生于约公元前571年，死于约公元前471年。（春秋时期）</a:t>
            </a:r>
            <a:endParaRPr lang="zh-CN" altLang="en-US" sz="2800" b="1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老子</a:t>
            </a:r>
            <a:r>
              <a:rPr lang="zh-CN" altLang="en-US" sz="2800" b="1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，姓李，名耳，字聃（dān）。</a:t>
            </a:r>
            <a:endParaRPr lang="zh-CN" altLang="en-US" sz="2800" b="1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老子</a:t>
            </a:r>
            <a:r>
              <a:rPr lang="zh-CN" altLang="en-US" sz="2800" b="1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是中国古代的思想家、哲学家、文学家和史学家。</a:t>
            </a:r>
            <a:endParaRPr lang="zh-CN" altLang="en-US" sz="2800" b="1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pic>
        <p:nvPicPr>
          <p:cNvPr id="105" name="图片 104"/>
          <p:cNvPicPr/>
          <p:nvPr/>
        </p:nvPicPr>
        <p:blipFill>
          <a:blip r:embed="rId1"/>
          <a:stretch>
            <a:fillRect/>
          </a:stretch>
        </p:blipFill>
        <p:spPr>
          <a:xfrm>
            <a:off x="9149715" y="3832860"/>
            <a:ext cx="2642870" cy="26104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94335" y="1027430"/>
            <a:ext cx="12929870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17.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[道家]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Dàojiā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 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名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taoism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297815" y="245237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道家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的创始人是老子。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道家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以“道”为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核心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，它的哲学思想对整个东亚和东南亚的宗教、思想、文化都产生了较大影响。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77825" y="10528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18.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[儒家]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Rújiā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名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Confucianism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377825" y="228219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儒家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的创始人是孔子。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儒家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中心思想是“仁”，它希望人与人之间应该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注重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和谐的关系。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06" name="图片 105"/>
          <p:cNvPicPr/>
          <p:nvPr/>
        </p:nvPicPr>
        <p:blipFill>
          <a:blip r:embed="rId1"/>
          <a:srcRect l="27169"/>
          <a:stretch>
            <a:fillRect/>
          </a:stretch>
        </p:blipFill>
        <p:spPr>
          <a:xfrm>
            <a:off x="8883650" y="4178300"/>
            <a:ext cx="2825750" cy="21831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787015" y="2595245"/>
            <a:ext cx="6493510" cy="15684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他不但不感谢我，反而</a:t>
            </a:r>
            <a:r>
              <a:rPr lang="en-US" altLang="zh-CN" sz="32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</a:t>
            </a:r>
            <a:r>
              <a:rPr lang="zh-CN" altLang="en-US" sz="32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3200" b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你不但不学习，反而</a:t>
            </a:r>
            <a:r>
              <a:rPr lang="en-US" altLang="zh-CN" sz="32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</a:t>
            </a:r>
            <a:r>
              <a:rPr lang="zh-CN" altLang="en-US" sz="32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3200" b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63220" y="1052830"/>
            <a:ext cx="10763885" cy="1083310"/>
          </a:xfrm>
        </p:spPr>
        <p:txBody>
          <a:bodyPr vert="horz" lIns="91440" tIns="45720" rIns="91440" bIns="45720" rtlCol="0" anchor="ctr" anchorCtr="0">
            <a:normAutofit fontScale="90000"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19.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[春秋时期]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Chūnqiū shíqī；the Spring and Autumn Period（770 BC-476BC）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515620" y="2582545"/>
            <a:ext cx="10852150" cy="282956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从公元前770年至公元前476年这段历史时期，历史上称为“</a:t>
            </a:r>
            <a:r>
              <a:rPr lang="zh-CN" altLang="en-US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春秋时期</a:t>
            </a:r>
            <a:r>
              <a:rPr lang="zh-CN" altLang="en-US" b="1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”。</a:t>
            </a:r>
            <a:endParaRPr lang="zh-CN" altLang="en-US" b="1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春秋时期</a:t>
            </a:r>
            <a:r>
              <a:rPr lang="zh-CN" altLang="en-US" b="1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是中国文化大发展的一个时期，出现了很多哲学思想。</a:t>
            </a:r>
            <a:endParaRPr lang="zh-CN" altLang="en-US" b="1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90525" y="10528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20.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[楚] Chǔ名Chu，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97840" y="2136140"/>
            <a:ext cx="10744835" cy="1713230"/>
          </a:xfrm>
        </p:spPr>
        <p:txBody>
          <a:bodyPr>
            <a:noAutofit/>
          </a:bodyPr>
          <a:p>
            <a:r>
              <a:rPr lang="zh-CN" altLang="en-US" sz="2800" b="1">
                <a:solidFill>
                  <a:srgbClr val="FF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楚国</a:t>
            </a:r>
            <a:r>
              <a:rPr lang="zh-CN" altLang="en-US" sz="2800" b="1"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（前1115年-前223年）是周朝时期建立的一个国家。</a:t>
            </a:r>
            <a:endParaRPr lang="zh-CN" altLang="en-US" sz="2800" b="1"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497840" y="3849370"/>
            <a:ext cx="10763885" cy="108331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21.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[老聃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]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 Lǎodān；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481965" y="5088255"/>
            <a:ext cx="10744835" cy="1713230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老子又称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老聃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5125" y="10528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22.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《道德经》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—— 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老子的哲学著作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0675" y="2548255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《道德经》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是一部哲学著作，是道家哲学思想的表现，它的作者是老子。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《道德经》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分为《道经》和《德经》两篇，全书共八十一章，约五千字。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《道德经》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对中国的哲学、科学、政治、宗教等产生了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深刻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影响。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77825" y="10401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23.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[道法自然]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 ---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遵守自然的法则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377825" y="2123440"/>
            <a:ext cx="10852150" cy="1927860"/>
          </a:xfrm>
        </p:spPr>
        <p:txBody>
          <a:bodyPr>
            <a:noAutofit/>
          </a:bodyPr>
          <a:p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道法自然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，是《道德经》里的哲学思想，意思是人们不能违反世界万物的自然规律。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标题 1"/>
          <p:cNvSpPr>
            <a:spLocks noGrp="1"/>
          </p:cNvSpPr>
          <p:nvPr/>
        </p:nvSpPr>
        <p:spPr>
          <a:xfrm>
            <a:off x="377825" y="3463290"/>
            <a:ext cx="10963275" cy="14668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24.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[无为] wúwéi动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---</a:t>
            </a:r>
            <a:r>
              <a:rPr lang="en-US" altLang="zh-CN" sz="3600" spc="0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不要做改变规律的事情</a:t>
            </a:r>
            <a:endParaRPr lang="en-US" altLang="zh-CN" sz="3600" spc="0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8" name="内容占位符 2"/>
          <p:cNvSpPr>
            <a:spLocks noGrp="1"/>
          </p:cNvSpPr>
          <p:nvPr/>
        </p:nvSpPr>
        <p:spPr>
          <a:xfrm>
            <a:off x="377825" y="4930140"/>
            <a:ext cx="10852150" cy="1927860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无为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，是《道德经》里的哲学思想，意思是人们做一切事情都应该顺应自然，不能违反自然规律。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264257" y="2296160"/>
            <a:ext cx="5927743" cy="2692400"/>
            <a:chOff x="8143240" y="2712720"/>
            <a:chExt cx="4048760" cy="1838960"/>
          </a:xfrm>
        </p:grpSpPr>
        <p:grpSp>
          <p:nvGrpSpPr>
            <p:cNvPr id="4" name="组合 3"/>
            <p:cNvGrpSpPr/>
            <p:nvPr/>
          </p:nvGrpSpPr>
          <p:grpSpPr>
            <a:xfrm>
              <a:off x="8143240" y="2712720"/>
              <a:ext cx="4048760" cy="1838960"/>
              <a:chOff x="8143240" y="2743200"/>
              <a:chExt cx="4048760" cy="1574800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8940800" y="2743200"/>
                <a:ext cx="3251200" cy="1574800"/>
              </a:xfrm>
              <a:prstGeom prst="rect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椭圆 2"/>
              <p:cNvSpPr/>
              <p:nvPr/>
            </p:nvSpPr>
            <p:spPr>
              <a:xfrm>
                <a:off x="8143240" y="2743200"/>
                <a:ext cx="1559560" cy="1574800"/>
              </a:xfrm>
              <a:prstGeom prst="ellipse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椭圆 4"/>
            <p:cNvSpPr/>
            <p:nvPr/>
          </p:nvSpPr>
          <p:spPr>
            <a:xfrm>
              <a:off x="8483600" y="2917182"/>
              <a:ext cx="1412240" cy="14122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7077332" y="2905574"/>
            <a:ext cx="1561699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贰</a:t>
            </a:r>
            <a:endParaRPr lang="zh-CN" alt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" name="图片 8" descr="logo_画板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9132570" y="2907030"/>
            <a:ext cx="241808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语法</a:t>
            </a:r>
            <a:endParaRPr lang="zh-CN" altLang="en-US" sz="8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31165" y="0"/>
            <a:ext cx="5339715" cy="6898005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7c1ed21b0ef41bd590dcdf5768c2dcc238db3da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660" y="0"/>
            <a:ext cx="3768090" cy="6898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44" name="图片 43" descr="img-223173248-0006"/>
          <p:cNvPicPr>
            <a:picLocks noChangeAspect="1"/>
          </p:cNvPicPr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2621915" y="1174115"/>
            <a:ext cx="7609205" cy="51727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75" y="5491480"/>
            <a:ext cx="3251154" cy="110329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0" y="0"/>
            <a:ext cx="3803650" cy="2591435"/>
            <a:chOff x="0" y="1260516"/>
            <a:chExt cx="6101784" cy="4157400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24" r="15504" b="26070"/>
            <a:stretch>
              <a:fillRect/>
            </a:stretch>
          </p:blipFill>
          <p:spPr>
            <a:xfrm rot="5400000" flipH="1">
              <a:off x="972192" y="288324"/>
              <a:ext cx="4157400" cy="6101784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8" t="36781" r="28837" b="22519"/>
            <a:stretch>
              <a:fillRect/>
            </a:stretch>
          </p:blipFill>
          <p:spPr>
            <a:xfrm>
              <a:off x="3953098" y="1760184"/>
              <a:ext cx="515691" cy="2791152"/>
            </a:xfrm>
            <a:prstGeom prst="rect">
              <a:avLst/>
            </a:prstGeom>
          </p:spPr>
        </p:pic>
      </p:grpSp>
      <p:pic>
        <p:nvPicPr>
          <p:cNvPr id="8" name="图片 7" descr="logo_画板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669882" y="1764886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r>
              <a:rPr sz="4400">
                <a:sym typeface="+mn-ea"/>
              </a:rPr>
              <a:t>语法</a:t>
            </a:r>
            <a:endParaRPr lang="en-US" altLang="zh-CN" sz="4400"/>
          </a:p>
        </p:txBody>
      </p:sp>
      <p:sp>
        <p:nvSpPr>
          <p:cNvPr id="6" name="文本框 5"/>
          <p:cNvSpPr txBox="1"/>
          <p:nvPr/>
        </p:nvSpPr>
        <p:spPr>
          <a:xfrm>
            <a:off x="2196465" y="2614930"/>
            <a:ext cx="966978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“姓……，名……，又称……”</a:t>
            </a:r>
            <a:endParaRPr lang="en-US" altLang="zh-CN" sz="3600">
              <a:solidFill>
                <a:srgbClr val="C0000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  </a:t>
            </a:r>
            <a:r>
              <a:rPr 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V+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 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用……（的）眼光看待</a:t>
            </a:r>
            <a:endParaRPr lang="zh-CN" altLang="en-US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49250" y="10528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书面表达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1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：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“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姓……，名……，又称……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”</a:t>
            </a:r>
            <a:endParaRPr lang="en-US" altLang="zh-CN" sz="3600" spc="0">
              <a:solidFill>
                <a:srgbClr val="C0000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93725" y="1882140"/>
            <a:ext cx="10852150" cy="4814570"/>
          </a:xfrm>
        </p:spPr>
        <p:txBody>
          <a:bodyPr>
            <a:no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常用于介绍中国古人的名字，中国古人不仅有姓、名，还常常有字、号等，这一用法可用来介绍古人的姓名和字号，常用的还有“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姓……，名……，字……，号……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”。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·《史记》的作者司马迁，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姓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司马，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迁，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字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子长。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·唐代大诗人李白，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字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太白，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号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青莲居士。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·宋代文学家苏轼，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字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子瞻，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号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东坡居士。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65125" y="10528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书面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表达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：①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“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为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”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：成为</a:t>
            </a:r>
            <a:endParaRPr lang="en-US" altLang="zh-CN" sz="3600" spc="0">
              <a:solidFill>
                <a:srgbClr val="C0000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365125" y="1841500"/>
            <a:ext cx="10852150" cy="4814570"/>
          </a:xfrm>
        </p:spPr>
        <p:txBody>
          <a:bodyPr>
            <a:no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动词，现在多用于书面语。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分为、改为、变为、转为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等。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这部小说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三个部分。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李白被人们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称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“诗圣”。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北京已经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发展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一个国际化大都市了。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07" name="图片 106"/>
          <p:cNvPicPr/>
          <p:nvPr/>
        </p:nvPicPr>
        <p:blipFill>
          <a:blip r:embed="rId1"/>
          <a:stretch>
            <a:fillRect/>
          </a:stretch>
        </p:blipFill>
        <p:spPr>
          <a:xfrm>
            <a:off x="9333230" y="1689100"/>
            <a:ext cx="2389505" cy="4508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52425" y="102743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书面表达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2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：②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“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为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”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：</a:t>
            </a:r>
            <a:r>
              <a:rPr lang="en-US" altLang="zh-CN" sz="3600" spc="0">
                <a:solidFill>
                  <a:schemeClr val="tx1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做</a:t>
            </a:r>
            <a:endParaRPr lang="en-US" altLang="zh-CN" sz="3600" spc="0">
              <a:solidFill>
                <a:schemeClr val="tx1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352425" y="2110740"/>
            <a:ext cx="10852150" cy="4814570"/>
          </a:xfrm>
        </p:spPr>
        <p:txBody>
          <a:bodyPr>
            <a:no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多用于四字语中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敢作敢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大有可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尽力而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事在人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endParaRPr lang="en-US" altLang="zh-CN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360045" y="1043940"/>
            <a:ext cx="10763885" cy="108331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书面表达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3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：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“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不是……，而是…</a:t>
            </a:r>
            <a:r>
              <a:rPr lang="en-US" altLang="zh-CN" sz="3600" spc="0">
                <a:solidFill>
                  <a:srgbClr val="C0000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…”</a:t>
            </a:r>
            <a:endParaRPr lang="en-US" altLang="zh-CN" sz="3600" spc="0">
              <a:solidFill>
                <a:srgbClr val="C0000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466725" y="188214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《史记》的作者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不是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司马光，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而是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司马迁。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父母最关注的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不是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孩子的考试成绩，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而是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孩子有没有学到做人的道理。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当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公务员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并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不是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我的愿望，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而是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我父母的愿望。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336550" y="1027430"/>
            <a:ext cx="10763885" cy="1083310"/>
          </a:xfrm>
        </p:spPr>
        <p:txBody>
          <a:bodyPr vert="horz" lIns="91440" tIns="45720" rIns="91440" bIns="45720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4.</a:t>
            </a:r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[福气]fúqi名 good fortune</a:t>
            </a:r>
            <a:endParaRPr lang="en-US" altLang="zh-CN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+mn-ea"/>
            </a:endParaRPr>
          </a:p>
        </p:txBody>
      </p:sp>
      <p:sp>
        <p:nvSpPr>
          <p:cNvPr id="11" name="内容占位符 10"/>
          <p:cNvSpPr>
            <a:spLocks noGrp="1"/>
          </p:cNvSpPr>
          <p:nvPr>
            <p:ph idx="1"/>
          </p:nvPr>
        </p:nvSpPr>
        <p:spPr>
          <a:xfrm>
            <a:off x="336550" y="308483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你真是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好</a:t>
            </a:r>
            <a:r>
              <a:rPr lang="zh-CN" altLang="en-US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福气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，家里有两个大学生。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他能这么幸运，是因为他</a:t>
            </a:r>
            <a:r>
              <a:rPr lang="zh-CN" altLang="en-US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福气</a:t>
            </a:r>
            <a:r>
              <a:rPr lang="zh-CN" altLang="en-US" b="1" u="sng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李奶奶的子女很孝顺，大家都说她</a:t>
            </a:r>
            <a:r>
              <a:rPr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</a:t>
            </a:r>
            <a:r>
              <a:rPr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福气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46745" y="2858770"/>
            <a:ext cx="3589655" cy="20281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74650" y="1065530"/>
            <a:ext cx="10763885" cy="1083310"/>
          </a:xfrm>
        </p:spPr>
        <p:txBody>
          <a:bodyPr/>
          <a:p>
            <a:r>
              <a:rPr lang="zh-CN" altLang="en-US" sz="4400" b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Comic Sans MS" panose="030F0702030302020204" charset="0"/>
                <a:ea typeface="楷体" panose="02010609060101010101" charset="-122"/>
              </a:rPr>
              <a:t>练一练：用所给词语或格式改写句子。</a:t>
            </a:r>
            <a:endParaRPr lang="zh-CN" altLang="en-US" sz="4400" b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Comic Sans MS" panose="030F0702030302020204" charset="0"/>
              <a:ea typeface="楷体" panose="02010609060101010101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183515" y="2148840"/>
            <a:ext cx="11806555" cy="481457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（1）孔子的名字是孔丘，他的字是仲尼。（姓……，名……，字……）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（2）中国唐代大诗人白居易，他的字是乐天，他的号是香山居士。（姓……，名……，字……，号……）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（3）消极的东西可以转化成积极的东西。（……为……）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90525" y="2148840"/>
            <a:ext cx="10852150" cy="4814570"/>
          </a:xfrm>
        </p:spPr>
        <p:txBody>
          <a:bodyPr>
            <a:noAutofit/>
          </a:bodyPr>
          <a:p>
            <a:pPr marL="0" indent="0">
              <a:buNone/>
            </a:pP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（4）这次去上海，你不要以为是去游山玩水，公司派你去是做市场调查的。（不是……，而是……）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）翻译不是你想的那样把一种语言变为另一种语言就行了，更重要的是要意思准确，语言得体。（不是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</a:t>
            </a: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而是）</a:t>
            </a:r>
            <a:endParaRPr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390525" y="1065530"/>
            <a:ext cx="10763885" cy="1083310"/>
          </a:xfrm>
        </p:spPr>
        <p:txBody>
          <a:bodyPr/>
          <a:p>
            <a:r>
              <a:rPr lang="zh-CN" altLang="en-US" sz="4400" b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</a:rPr>
              <a:t>练一练：用所给词语或格式改写句子。</a:t>
            </a:r>
            <a:endParaRPr lang="zh-CN" altLang="en-US" sz="4400" b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6264257" y="2296160"/>
            <a:ext cx="5927743" cy="2692400"/>
            <a:chOff x="8143240" y="2712720"/>
            <a:chExt cx="4048760" cy="1838960"/>
          </a:xfrm>
        </p:grpSpPr>
        <p:grpSp>
          <p:nvGrpSpPr>
            <p:cNvPr id="4" name="组合 3"/>
            <p:cNvGrpSpPr/>
            <p:nvPr/>
          </p:nvGrpSpPr>
          <p:grpSpPr>
            <a:xfrm>
              <a:off x="8143240" y="2712720"/>
              <a:ext cx="4048760" cy="1838960"/>
              <a:chOff x="8143240" y="2743200"/>
              <a:chExt cx="4048760" cy="1574800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8940800" y="2743200"/>
                <a:ext cx="3251200" cy="1574800"/>
              </a:xfrm>
              <a:prstGeom prst="rect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椭圆 2"/>
              <p:cNvSpPr/>
              <p:nvPr/>
            </p:nvSpPr>
            <p:spPr>
              <a:xfrm>
                <a:off x="8143240" y="2743200"/>
                <a:ext cx="1559560" cy="1574800"/>
              </a:xfrm>
              <a:prstGeom prst="ellipse">
                <a:avLst/>
              </a:prstGeom>
              <a:solidFill>
                <a:srgbClr val="6F1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椭圆 4"/>
            <p:cNvSpPr/>
            <p:nvPr/>
          </p:nvSpPr>
          <p:spPr>
            <a:xfrm>
              <a:off x="8483600" y="2917182"/>
              <a:ext cx="1412240" cy="14122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7077332" y="2905574"/>
            <a:ext cx="1561699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叁</a:t>
            </a:r>
            <a:endParaRPr lang="zh-CN" alt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" name="图片 8" descr="logo_画板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9132570" y="2907030"/>
            <a:ext cx="241808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8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课文</a:t>
            </a:r>
            <a:endParaRPr lang="zh-CN" altLang="en-US" sz="8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31165" y="0"/>
            <a:ext cx="5339715" cy="6898005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7c1ed21b0ef41bd590dcdf5768c2dcc238db3da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660" y="0"/>
            <a:ext cx="3768090" cy="6898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44" name="图片 43" descr="img-223173248-0006"/>
          <p:cNvPicPr>
            <a:picLocks noChangeAspect="1"/>
          </p:cNvPicPr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2621915" y="1174115"/>
            <a:ext cx="7609205" cy="51727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75" y="5491480"/>
            <a:ext cx="3251154" cy="110329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0" y="0"/>
            <a:ext cx="3803650" cy="2591435"/>
            <a:chOff x="0" y="1260516"/>
            <a:chExt cx="6101784" cy="4157400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24" r="15504" b="26070"/>
            <a:stretch>
              <a:fillRect/>
            </a:stretch>
          </p:blipFill>
          <p:spPr>
            <a:xfrm rot="5400000" flipH="1">
              <a:off x="972192" y="288324"/>
              <a:ext cx="4157400" cy="6101784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8" t="36781" r="28837" b="22519"/>
            <a:stretch>
              <a:fillRect/>
            </a:stretch>
          </p:blipFill>
          <p:spPr>
            <a:xfrm>
              <a:off x="3953098" y="1760184"/>
              <a:ext cx="515691" cy="2791152"/>
            </a:xfrm>
            <a:prstGeom prst="rect">
              <a:avLst/>
            </a:prstGeom>
          </p:spPr>
        </p:pic>
      </p:grpSp>
      <p:pic>
        <p:nvPicPr>
          <p:cNvPr id="8" name="图片 7" descr="logo_画板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669882" y="1764886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r>
              <a:rPr lang="zh-CN" altLang="en-US" sz="4400"/>
              <a:t>课文</a:t>
            </a:r>
            <a:endParaRPr lang="en-US" altLang="zh-CN" sz="4400"/>
          </a:p>
        </p:txBody>
      </p:sp>
      <p:sp>
        <p:nvSpPr>
          <p:cNvPr id="6" name="文本框 5"/>
          <p:cNvSpPr txBox="1"/>
          <p:nvPr/>
        </p:nvSpPr>
        <p:spPr>
          <a:xfrm>
            <a:off x="1338580" y="3429635"/>
            <a:ext cx="96697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36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老子的</a:t>
            </a:r>
            <a:r>
              <a:rPr lang="zh-CN" altLang="en-US" sz="36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道家思想</a:t>
            </a:r>
            <a:endParaRPr lang="zh-CN" altLang="en-US" sz="3600" b="1" u="sng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8"/>
          <a:stretch>
            <a:fillRect/>
          </a:stretch>
        </p:blipFill>
        <p:spPr>
          <a:xfrm rot="5400000">
            <a:off x="2673445" y="-2660553"/>
            <a:ext cx="6873252" cy="121638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65760" y="1046480"/>
            <a:ext cx="11499850" cy="5436235"/>
            <a:chOff x="576" y="1728"/>
            <a:chExt cx="18110" cy="8282"/>
          </a:xfrm>
        </p:grpSpPr>
        <p:sp>
          <p:nvSpPr>
            <p:cNvPr id="12" name="矩形 11"/>
            <p:cNvSpPr/>
            <p:nvPr/>
          </p:nvSpPr>
          <p:spPr>
            <a:xfrm>
              <a:off x="609" y="1742"/>
              <a:ext cx="18045" cy="8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76" y="1728"/>
              <a:ext cx="18111" cy="8283"/>
            </a:xfrm>
            <a:prstGeom prst="rect">
              <a:avLst/>
            </a:prstGeom>
            <a:noFill/>
            <a:ln w="19050">
              <a:solidFill>
                <a:srgbClr val="2639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44" name="图片 43" descr="img-223173248-0006"/>
          <p:cNvPicPr>
            <a:picLocks noChangeAspect="1"/>
          </p:cNvPicPr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2621915" y="1174115"/>
            <a:ext cx="7609205" cy="51727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732" y="5763384"/>
            <a:ext cx="8747778" cy="123749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7305" y="0"/>
            <a:ext cx="12217400" cy="7112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75" y="5491480"/>
            <a:ext cx="3251154" cy="110329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0" y="0"/>
            <a:ext cx="3803650" cy="2591435"/>
            <a:chOff x="0" y="1260516"/>
            <a:chExt cx="6101784" cy="4157400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24" r="15504" b="26070"/>
            <a:stretch>
              <a:fillRect/>
            </a:stretch>
          </p:blipFill>
          <p:spPr>
            <a:xfrm rot="5400000" flipH="1">
              <a:off x="972192" y="288324"/>
              <a:ext cx="4157400" cy="6101784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8" t="36781" r="28837" b="22519"/>
            <a:stretch>
              <a:fillRect/>
            </a:stretch>
          </p:blipFill>
          <p:spPr>
            <a:xfrm>
              <a:off x="3953098" y="1760184"/>
              <a:ext cx="515691" cy="2791152"/>
            </a:xfrm>
            <a:prstGeom prst="rect">
              <a:avLst/>
            </a:prstGeom>
          </p:spPr>
        </p:pic>
      </p:grpSp>
      <p:pic>
        <p:nvPicPr>
          <p:cNvPr id="8" name="图片 7" descr="logo_画板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sp>
        <p:nvSpPr>
          <p:cNvPr id="2" name="标题 4"/>
          <p:cNvSpPr>
            <a:spLocks noGrp="1"/>
          </p:cNvSpPr>
          <p:nvPr/>
        </p:nvSpPr>
        <p:spPr>
          <a:xfrm>
            <a:off x="669925" y="984885"/>
            <a:ext cx="10763885" cy="1083310"/>
          </a:xfrm>
          <a:prstGeom prst="rect">
            <a:avLst/>
          </a:prstGeo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r>
              <a:rPr lang="zh-CN" altLang="en-US" sz="54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读前任务</a:t>
            </a:r>
            <a:endParaRPr lang="zh-CN" altLang="en-US" sz="54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3" name="内容占位符 5"/>
          <p:cNvSpPr>
            <a:spLocks noGrp="1"/>
          </p:cNvSpPr>
          <p:nvPr/>
        </p:nvSpPr>
        <p:spPr>
          <a:xfrm>
            <a:off x="669925" y="2649220"/>
            <a:ext cx="10852150" cy="4814570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1.《道德经》全书共多少章？多少字？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en-US" altLang="zh-CN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老子提出了哪些著名的哲学概念？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endParaRPr sz="440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1027430"/>
            <a:ext cx="10763885" cy="1083310"/>
          </a:xfrm>
        </p:spPr>
        <p:txBody>
          <a:bodyPr/>
          <a:p>
            <a:r>
              <a:rPr sz="5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中国的哲学思想</a:t>
            </a:r>
            <a:endParaRPr lang="en-US" altLang="zh-CN" sz="5400">
              <a:solidFill>
                <a:srgbClr val="00206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2033270"/>
            <a:ext cx="12192000" cy="4814570"/>
          </a:xfrm>
        </p:spPr>
        <p:txBody>
          <a:bodyPr>
            <a:no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①哲学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是关于人生、世界的系统的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思想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。儒学、佛学、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道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家都为中国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古代哲学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发展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做出了很大的贡献。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儒家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创始人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是孔子，佛学是从印度传入中国的，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道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家的创始人是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老子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②老子是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春秋时期楚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国人，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姓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李，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名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耳，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又称</a:t>
            </a:r>
            <a:r>
              <a:rPr lang="zh-CN" altLang="en-US" sz="2800" b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老聃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。老子的思想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主张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主要体现在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《道德经》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一书中。《道德经》分为《道经》和《德经》两篇，全书共八十一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章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，约五千字，是中国历史上第一部完整的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哲学著作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1002030"/>
            <a:ext cx="10763885" cy="1083310"/>
          </a:xfrm>
        </p:spPr>
        <p:txBody>
          <a:bodyPr/>
          <a:p>
            <a:r>
              <a:rPr sz="5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中国的哲学思想</a:t>
            </a:r>
            <a:endParaRPr lang="en-US" altLang="zh-CN" sz="5400">
              <a:solidFill>
                <a:srgbClr val="00206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2227580"/>
            <a:ext cx="12192000" cy="4814570"/>
          </a:xfrm>
        </p:spPr>
        <p:txBody>
          <a:bodyPr>
            <a:no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③在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《道德经》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里，老子提出了“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道法自然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”“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无为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”等著名的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哲学概念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。“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道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”是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主宰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一切的自然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法则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，“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道法自然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”告诉人们不能违反世间万物的自然规律。鸟儿在天上飞，鱼儿在水中游，冬去春来，花开花落，都是自然的结果。“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无为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”的意思并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不是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什么都不做，消极地等待事情的结果，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而是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说认作一切事都应该顺应自然，不能违反自然规律。所以老子的哲学被称为“不争”的哲学。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1080135"/>
            <a:ext cx="10763885" cy="1083310"/>
          </a:xfrm>
        </p:spPr>
        <p:txBody>
          <a:bodyPr/>
          <a:p>
            <a:r>
              <a:rPr sz="4400">
                <a:solidFill>
                  <a:srgbClr val="00206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根据课文，回答问题</a:t>
            </a:r>
            <a:endParaRPr sz="4400">
              <a:solidFill>
                <a:srgbClr val="00206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2251710"/>
            <a:ext cx="11401425" cy="4814570"/>
          </a:xfrm>
        </p:spPr>
        <p:txBody>
          <a:bodyPr>
            <a:no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（1）什么为中国古代哲学的发展做出了很大的贡献？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老子和孔子分别是哪两个派别的创始人？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）老子的《道德经》是一部怎样的书？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）老子在《道德经》一书中提出了哪些著名的哲学概念？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endParaRPr lang="zh-CN" altLang="en-US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3" name="内容占位符 3"/>
          <p:cNvSpPr>
            <a:spLocks noGrp="1"/>
          </p:cNvSpPr>
          <p:nvPr>
            <p:ph idx="4294967295"/>
          </p:nvPr>
        </p:nvSpPr>
        <p:spPr>
          <a:xfrm>
            <a:off x="0" y="3248660"/>
            <a:ext cx="11319510" cy="2386965"/>
          </a:xfrm>
        </p:spPr>
        <p:txBody>
          <a:bodyPr lIns="90000" tIns="46800" rIns="90000" bIns="46800" rtlCol="0" anchor="t">
            <a:noAutofit/>
          </a:bodyPr>
          <a:p>
            <a:pPr marL="171450" marR="0" indent="-171450" algn="just" defTabSz="685800" rtl="0" fontAlgn="auto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老人的儿子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因为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腿断了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的缘故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没有去当兵。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  <a:p>
            <a:pPr marL="171450" marR="0" indent="-171450" algn="just" defTabSz="685800" rtl="0" fontAlgn="auto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鉴于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身体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的原因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，老李提前退休了。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  <a:p>
            <a:pPr marL="171450" marR="0" indent="-171450" algn="just" defTabSz="685800" rtl="0" fontAlgn="auto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我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之所以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爱好音乐，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是因为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sym typeface="+mn-ea"/>
              </a:rPr>
              <a:t>我母亲的影响。</a:t>
            </a:r>
            <a:endParaRPr kumimoji="0" lang="zh-CN" altLang="en-US" b="1" i="0" u="none" strike="noStrike" kern="1200" cap="none" spc="15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84994" name="标题 6145"/>
          <p:cNvSpPr>
            <a:spLocks noGrp="1"/>
          </p:cNvSpPr>
          <p:nvPr>
            <p:ph type="title" idx="4294967295"/>
          </p:nvPr>
        </p:nvSpPr>
        <p:spPr>
          <a:xfrm>
            <a:off x="0" y="1189355"/>
            <a:ext cx="11546840" cy="1825625"/>
          </a:xfrm>
        </p:spPr>
        <p:txBody>
          <a:bodyPr wrap="square" lIns="91440" tIns="45720" rIns="91440" bIns="45720" rtlCol="0" anchor="ctr" anchorCtr="0">
            <a:normAutofit fontScale="90000"/>
          </a:bodyPr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000" b="1" i="0" u="none" strike="noStrike" kern="1200" cap="none" spc="0" normalizeH="0" baseline="0" noProof="1">
                <a:solidFill>
                  <a:srgbClr val="7030A0"/>
                </a:solidFill>
                <a:uFillTx/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F</a:t>
            </a:r>
            <a:r>
              <a:rPr kumimoji="0" lang="zh-CN" altLang="en-US" sz="4000" b="1" i="0" u="none" strike="noStrike" kern="1200" cap="none" spc="0" normalizeH="0" baseline="0" noProof="1">
                <a:solidFill>
                  <a:srgbClr val="7030A0"/>
                </a:solidFill>
                <a:uFillTx/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unction：</a:t>
            </a:r>
            <a:r>
              <a:rPr sz="40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起因</a:t>
            </a:r>
            <a:br>
              <a:rPr sz="40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</a:br>
            <a:r>
              <a:rPr sz="40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因为……的缘故/由于/鉴于……（的原因）/正因为/之所以……，是因为……</a:t>
            </a:r>
            <a:br>
              <a:rPr lang="zh-CN" altLang="en-US" sz="40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endParaRPr kumimoji="0" lang="zh-CN" altLang="en-US" sz="4000" b="1" i="0" u="none" strike="noStrike" kern="1200" cap="none" spc="0" normalizeH="0" baseline="0" noProof="1">
              <a:solidFill>
                <a:srgbClr val="7030A0"/>
              </a:solidFill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3" name="内容占位符 3"/>
          <p:cNvSpPr>
            <a:spLocks noGrp="1"/>
          </p:cNvSpPr>
          <p:nvPr>
            <p:ph idx="4294967295"/>
          </p:nvPr>
        </p:nvSpPr>
        <p:spPr>
          <a:xfrm>
            <a:off x="0" y="3318510"/>
            <a:ext cx="12192000" cy="4561205"/>
          </a:xfrm>
        </p:spPr>
        <p:txBody>
          <a:bodyPr lIns="90000" tIns="46800" rIns="90000" bIns="46800" rtlCol="0" anchor="t">
            <a:noAutofit/>
          </a:bodyPr>
          <a:p>
            <a:pPr marL="171450" marR="0" indent="-17145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我们已经读了《塞翁失马》这个哲学故事，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请你谈谈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你的感想吧！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  <a:p>
            <a:pPr marL="171450" marR="0" indent="-17145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大家都有这么喜欢足球，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既然如此，那咱们</a:t>
            </a:r>
            <a:r>
              <a:rPr lang="zh-CN" altLang="en-US" sz="2800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组织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一个足球队吧。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  <a:p>
            <a:pPr marL="171450" marR="0" indent="-17145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我很想了解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中国小学教育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这方面的情况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，你能不能给我们介绍一下？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  <a:p>
            <a:pPr marL="171450" marR="0" indent="-171450" algn="just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2800" b="1" i="0" u="none" strike="noStrike" kern="1200" cap="none" spc="15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  <a:sym typeface="微软雅黑" panose="020B0503020204020204" charset="-122"/>
            </a:endParaRPr>
          </a:p>
        </p:txBody>
      </p:sp>
      <p:sp>
        <p:nvSpPr>
          <p:cNvPr id="84994" name="标题 6145"/>
          <p:cNvSpPr>
            <a:spLocks noGrp="1"/>
          </p:cNvSpPr>
          <p:nvPr>
            <p:ph type="title" idx="4294967295"/>
          </p:nvPr>
        </p:nvSpPr>
        <p:spPr>
          <a:xfrm>
            <a:off x="0" y="1078230"/>
            <a:ext cx="10350500" cy="1835785"/>
          </a:xfrm>
        </p:spPr>
        <p:txBody>
          <a:bodyPr wrap="square" lIns="91440" tIns="45720" rIns="91440" bIns="45720" rtlCol="0" anchor="ctr" anchorCtr="0">
            <a:normAutofit/>
          </a:bodyPr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000" b="1" i="0" u="none" strike="noStrike" kern="1200" cap="none" spc="0" normalizeH="0" baseline="0" noProof="1">
                <a:solidFill>
                  <a:srgbClr val="7030A0"/>
                </a:solidFill>
                <a:uFillTx/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F</a:t>
            </a:r>
            <a:r>
              <a:rPr kumimoji="0" lang="zh-CN" altLang="en-US" sz="4000" b="1" i="0" u="none" strike="noStrike" kern="1200" cap="none" spc="0" normalizeH="0" baseline="0" noProof="1">
                <a:solidFill>
                  <a:srgbClr val="7030A0"/>
                </a:solidFill>
                <a:uFillTx/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  <a:sym typeface="+mn-ea"/>
              </a:rPr>
              <a:t>unction：</a:t>
            </a:r>
            <a:r>
              <a:rPr sz="40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引入话题</a:t>
            </a:r>
            <a:br>
              <a:rPr sz="400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</a:br>
            <a:r>
              <a:rPr sz="311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请你谈谈……/说实话，……/要我说呀，……既然如此，那我们就来讨论一下……/我很想了解这方面的情况，……</a:t>
            </a:r>
            <a:endParaRPr kumimoji="0" lang="zh-CN" altLang="en-US" sz="3110" i="0" u="none" strike="noStrike" kern="1200" cap="none" spc="0" normalizeH="0" baseline="0" noProof="1">
              <a:solidFill>
                <a:srgbClr val="7030A0"/>
              </a:solidFill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338455" y="1061720"/>
            <a:ext cx="11447145" cy="1083310"/>
          </a:xfrm>
        </p:spPr>
        <p:txBody>
          <a:bodyPr/>
          <a:p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6.</a:t>
            </a:r>
            <a:r>
              <a:rPr lang="zh-CN" altLang="en-US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[祝贺]zhùhè动 to congratulate</a:t>
            </a:r>
            <a:endParaRPr lang="zh-CN" altLang="en-US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338455" y="225933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祝贺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你们队得了冠军！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她通过了面试，老板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向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她表示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祝贺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50630" y="1252220"/>
            <a:ext cx="2934970" cy="1957070"/>
          </a:xfrm>
          <a:prstGeom prst="rect">
            <a:avLst/>
          </a:prstGeom>
        </p:spPr>
      </p:pic>
      <p:pic>
        <p:nvPicPr>
          <p:cNvPr id="2" name="图片 1"/>
          <p:cNvPicPr/>
          <p:nvPr/>
        </p:nvPicPr>
        <p:blipFill>
          <a:blip r:embed="rId2"/>
          <a:srcRect b="17944"/>
          <a:stretch>
            <a:fillRect/>
          </a:stretch>
        </p:blipFill>
        <p:spPr>
          <a:xfrm>
            <a:off x="8550275" y="4668520"/>
            <a:ext cx="3084830" cy="16929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8" name="图片 7" descr="ABUIABACGAAgivq72gUoqP7k3gEw6Ac4zwY!800x800"/>
          <p:cNvPicPr>
            <a:picLocks noChangeAspect="1"/>
          </p:cNvPicPr>
          <p:nvPr/>
        </p:nvPicPr>
        <p:blipFill>
          <a:blip r:embed="rId1"/>
          <a:srcRect l="2511" r="7847"/>
          <a:stretch>
            <a:fillRect/>
          </a:stretch>
        </p:blipFill>
        <p:spPr>
          <a:xfrm>
            <a:off x="2846070" y="101600"/>
            <a:ext cx="6411595" cy="6248400"/>
          </a:xfrm>
          <a:prstGeom prst="ellipse">
            <a:avLst/>
          </a:prstGeom>
        </p:spPr>
      </p:pic>
      <p:sp>
        <p:nvSpPr>
          <p:cNvPr id="29" name="椭圆 28"/>
          <p:cNvSpPr/>
          <p:nvPr/>
        </p:nvSpPr>
        <p:spPr>
          <a:xfrm>
            <a:off x="2846705" y="101600"/>
            <a:ext cx="6445250" cy="6248400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44371" y="5563565"/>
            <a:ext cx="8747778" cy="1237491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4699193" y="1019972"/>
            <a:ext cx="1310951" cy="1471875"/>
            <a:chOff x="3261360" y="1554480"/>
            <a:chExt cx="914400" cy="10058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3261360" y="1554480"/>
              <a:ext cx="0" cy="1005840"/>
            </a:xfrm>
            <a:prstGeom prst="line">
              <a:avLst/>
            </a:prstGeom>
            <a:ln w="57150">
              <a:solidFill>
                <a:srgbClr val="6F1A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>
              <a:off x="3261360" y="1554480"/>
              <a:ext cx="914400" cy="0"/>
            </a:xfrm>
            <a:prstGeom prst="line">
              <a:avLst/>
            </a:prstGeom>
            <a:ln w="57150">
              <a:solidFill>
                <a:srgbClr val="6F1A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 rot="10800000">
            <a:off x="5860885" y="4193162"/>
            <a:ext cx="1310951" cy="1471875"/>
            <a:chOff x="3261360" y="1554480"/>
            <a:chExt cx="914400" cy="100584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3261360" y="1554480"/>
              <a:ext cx="0" cy="1005840"/>
            </a:xfrm>
            <a:prstGeom prst="line">
              <a:avLst/>
            </a:prstGeom>
            <a:ln w="57150">
              <a:solidFill>
                <a:srgbClr val="6F1A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3261360" y="1554480"/>
              <a:ext cx="914400" cy="0"/>
            </a:xfrm>
            <a:prstGeom prst="line">
              <a:avLst/>
            </a:prstGeom>
            <a:ln w="57150">
              <a:solidFill>
                <a:srgbClr val="6F1A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椭圆 10"/>
          <p:cNvSpPr/>
          <p:nvPr/>
        </p:nvSpPr>
        <p:spPr>
          <a:xfrm>
            <a:off x="6828163" y="1153957"/>
            <a:ext cx="495238" cy="505482"/>
          </a:xfrm>
          <a:prstGeom prst="ellipse">
            <a:avLst/>
          </a:prstGeom>
          <a:solidFill>
            <a:srgbClr val="6F1A2F"/>
          </a:solidFill>
          <a:ln>
            <a:solidFill>
              <a:srgbClr val="6F1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/>
          </a:p>
        </p:txBody>
      </p:sp>
      <p:pic>
        <p:nvPicPr>
          <p:cNvPr id="20" name="图片 19" descr="图片包含 餐桌, 宝石头饰, 鲜花, 饰头巾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12" r="1740" b="22969"/>
          <a:stretch>
            <a:fillRect/>
          </a:stretch>
        </p:blipFill>
        <p:spPr>
          <a:xfrm>
            <a:off x="7162277" y="2982346"/>
            <a:ext cx="1696557" cy="286419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6845640" y="2006547"/>
            <a:ext cx="459740" cy="15982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dist"/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演讲人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4" name="图片 23" descr="logo_画板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0790" y="-139700"/>
            <a:ext cx="2061210" cy="1159510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85090" y="3807460"/>
            <a:ext cx="674370" cy="2242185"/>
            <a:chOff x="1227" y="6206"/>
            <a:chExt cx="796" cy="2644"/>
          </a:xfrm>
        </p:grpSpPr>
        <p:pic>
          <p:nvPicPr>
            <p:cNvPr id="35" name="图片 34" descr="bing"/>
            <p:cNvPicPr>
              <a:picLocks noChangeAspect="1"/>
            </p:cNvPicPr>
            <p:nvPr/>
          </p:nvPicPr>
          <p:blipFill>
            <a:blip r:embed="rId5">
              <a:alphaModFix amt="42000"/>
            </a:blip>
            <a:stretch>
              <a:fillRect/>
            </a:stretch>
          </p:blipFill>
          <p:spPr>
            <a:xfrm>
              <a:off x="1279" y="6206"/>
              <a:ext cx="676" cy="676"/>
            </a:xfrm>
            <a:prstGeom prst="rect">
              <a:avLst/>
            </a:prstGeom>
          </p:spPr>
        </p:pic>
        <p:pic>
          <p:nvPicPr>
            <p:cNvPr id="36" name="图片 35" descr="cai"/>
            <p:cNvPicPr>
              <a:picLocks noChangeAspect="1"/>
            </p:cNvPicPr>
            <p:nvPr/>
          </p:nvPicPr>
          <p:blipFill>
            <a:blip r:embed="rId6">
              <a:alphaModFix amt="42000"/>
            </a:blip>
            <a:stretch>
              <a:fillRect/>
            </a:stretch>
          </p:blipFill>
          <p:spPr>
            <a:xfrm>
              <a:off x="1241" y="8068"/>
              <a:ext cx="782" cy="782"/>
            </a:xfrm>
            <a:prstGeom prst="rect">
              <a:avLst/>
            </a:prstGeom>
          </p:spPr>
        </p:pic>
        <p:pic>
          <p:nvPicPr>
            <p:cNvPr id="37" name="图片 36" descr="de"/>
            <p:cNvPicPr>
              <a:picLocks noChangeAspect="1"/>
            </p:cNvPicPr>
            <p:nvPr/>
          </p:nvPicPr>
          <p:blipFill>
            <a:blip r:embed="rId7">
              <a:alphaModFix amt="41000"/>
            </a:blip>
            <a:stretch>
              <a:fillRect/>
            </a:stretch>
          </p:blipFill>
          <p:spPr>
            <a:xfrm>
              <a:off x="1324" y="7476"/>
              <a:ext cx="606" cy="606"/>
            </a:xfrm>
            <a:prstGeom prst="rect">
              <a:avLst/>
            </a:prstGeom>
          </p:spPr>
        </p:pic>
        <p:pic>
          <p:nvPicPr>
            <p:cNvPr id="38" name="图片 37" descr="yu"/>
            <p:cNvPicPr>
              <a:picLocks noChangeAspect="1"/>
            </p:cNvPicPr>
            <p:nvPr/>
          </p:nvPicPr>
          <p:blipFill>
            <a:blip r:embed="rId8">
              <a:alphaModFix amt="41000"/>
            </a:blip>
            <a:stretch>
              <a:fillRect/>
            </a:stretch>
          </p:blipFill>
          <p:spPr>
            <a:xfrm>
              <a:off x="1227" y="6790"/>
              <a:ext cx="751" cy="751"/>
            </a:xfrm>
            <a:prstGeom prst="rect">
              <a:avLst/>
            </a:prstGeom>
          </p:spPr>
        </p:pic>
      </p:grpSp>
      <p:grpSp>
        <p:nvGrpSpPr>
          <p:cNvPr id="39" name="组合 38"/>
          <p:cNvGrpSpPr/>
          <p:nvPr/>
        </p:nvGrpSpPr>
        <p:grpSpPr>
          <a:xfrm>
            <a:off x="602615" y="2185035"/>
            <a:ext cx="652780" cy="2242820"/>
            <a:chOff x="1224" y="2649"/>
            <a:chExt cx="802" cy="2752"/>
          </a:xfrm>
        </p:grpSpPr>
        <p:pic>
          <p:nvPicPr>
            <p:cNvPr id="40" name="图片 39" descr="hui"/>
            <p:cNvPicPr>
              <a:picLocks noChangeAspect="1"/>
            </p:cNvPicPr>
            <p:nvPr/>
          </p:nvPicPr>
          <p:blipFill>
            <a:blip r:embed="rId9">
              <a:alphaModFix amt="42000"/>
            </a:blip>
            <a:stretch>
              <a:fillRect/>
            </a:stretch>
          </p:blipFill>
          <p:spPr>
            <a:xfrm>
              <a:off x="1224" y="2649"/>
              <a:ext cx="802" cy="802"/>
            </a:xfrm>
            <a:prstGeom prst="rect">
              <a:avLst/>
            </a:prstGeom>
          </p:spPr>
        </p:pic>
        <p:pic>
          <p:nvPicPr>
            <p:cNvPr id="41" name="图片 40" descr="tong"/>
            <p:cNvPicPr>
              <a:picLocks noChangeAspect="1"/>
            </p:cNvPicPr>
            <p:nvPr/>
          </p:nvPicPr>
          <p:blipFill>
            <a:blip r:embed="rId10">
              <a:alphaModFix amt="42000"/>
            </a:blip>
            <a:stretch>
              <a:fillRect/>
            </a:stretch>
          </p:blipFill>
          <p:spPr>
            <a:xfrm>
              <a:off x="1302" y="3383"/>
              <a:ext cx="677" cy="677"/>
            </a:xfrm>
            <a:prstGeom prst="rect">
              <a:avLst/>
            </a:prstGeom>
          </p:spPr>
        </p:pic>
        <p:pic>
          <p:nvPicPr>
            <p:cNvPr id="42" name="图片 41" descr="wai"/>
            <p:cNvPicPr>
              <a:picLocks noChangeAspect="1"/>
            </p:cNvPicPr>
            <p:nvPr/>
          </p:nvPicPr>
          <p:blipFill>
            <a:blip r:embed="rId11">
              <a:alphaModFix amt="41000"/>
            </a:blip>
            <a:stretch>
              <a:fillRect/>
            </a:stretch>
          </p:blipFill>
          <p:spPr>
            <a:xfrm>
              <a:off x="1262" y="4664"/>
              <a:ext cx="737" cy="737"/>
            </a:xfrm>
            <a:prstGeom prst="rect">
              <a:avLst/>
            </a:prstGeom>
          </p:spPr>
        </p:pic>
        <p:pic>
          <p:nvPicPr>
            <p:cNvPr id="43" name="图片 42" descr="zhong"/>
            <p:cNvPicPr>
              <a:picLocks noChangeAspect="1"/>
            </p:cNvPicPr>
            <p:nvPr/>
          </p:nvPicPr>
          <p:blipFill>
            <a:blip r:embed="rId12">
              <a:alphaModFix amt="42000"/>
            </a:blip>
            <a:stretch>
              <a:fillRect/>
            </a:stretch>
          </p:blipFill>
          <p:spPr>
            <a:xfrm>
              <a:off x="1272" y="3962"/>
              <a:ext cx="737" cy="737"/>
            </a:xfrm>
            <a:prstGeom prst="rect">
              <a:avLst/>
            </a:prstGeom>
          </p:spPr>
        </p:pic>
      </p:grpSp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7" b="72004"/>
          <a:stretch>
            <a:fillRect/>
          </a:stretch>
        </p:blipFill>
        <p:spPr>
          <a:xfrm flipH="1">
            <a:off x="0" y="-16800"/>
            <a:ext cx="4125581" cy="3078479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147310" y="1276985"/>
            <a:ext cx="1413510" cy="42868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8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感谢聆听</a:t>
            </a:r>
            <a:endParaRPr lang="zh-CN" altLang="en-US" sz="80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69570" y="1060450"/>
            <a:ext cx="10763885" cy="1083310"/>
          </a:xfrm>
        </p:spPr>
        <p:txBody>
          <a:bodyPr/>
          <a:p>
            <a:r>
              <a:rPr lang="en-US" altLang="zh-CN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8.</a:t>
            </a:r>
            <a:r>
              <a:rPr lang="zh-CN" altLang="en-US" sz="3600" b="1">
                <a:solidFill>
                  <a:srgbClr val="7030A0"/>
                </a:solidFill>
                <a:latin typeface="Comic Sans MS" panose="030F0702030302020204" charset="0"/>
                <a:ea typeface="楷体" panose="02010609060101010101" charset="-122"/>
                <a:cs typeface="Comic Sans MS" panose="030F0702030302020204" charset="0"/>
              </a:rPr>
              <a:t>[忧虑]yōulǜ动 to worry</a:t>
            </a:r>
            <a:endParaRPr lang="zh-CN" altLang="en-US" sz="3600" b="1">
              <a:solidFill>
                <a:srgbClr val="7030A0"/>
              </a:solidFill>
              <a:latin typeface="Comic Sans MS" panose="030F0702030302020204" charset="0"/>
              <a:ea typeface="楷体" panose="02010609060101010101" charset="-122"/>
              <a:cs typeface="Comic Sans MS" panose="030F0702030302020204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07365" y="3694430"/>
            <a:ext cx="10852150" cy="4814570"/>
          </a:xfrm>
        </p:spPr>
        <p:txBody>
          <a:bodyPr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他对</a:t>
            </a:r>
            <a:r>
              <a:rPr lang="zh-CN" altLang="en-US" b="1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工作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充满了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忧虑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这个月的钱花完了，这让他非常忧虑。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大家不必忧虑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YKK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考试，问题都会解决。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2025" y="1130935"/>
            <a:ext cx="3344545" cy="24066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9460" y="2566035"/>
            <a:ext cx="2296795" cy="7372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≈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担心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8" name="图片 7" descr="没钱了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260" y="3745230"/>
            <a:ext cx="2857500" cy="2686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19155.67716535433,&quot;width&quot;:10824.018897637796}"/>
</p:tagLst>
</file>

<file path=ppt/tags/tag10.xml><?xml version="1.0" encoding="utf-8"?>
<p:tagLst xmlns:p="http://schemas.openxmlformats.org/presentationml/2006/main">
  <p:tag name="KSO_WM_UNIT_PLACING_PICTURE_USER_VIEWPORT" val="{&quot;height&quot;:1826,&quot;width&quot;:3246}"/>
</p:tagLst>
</file>

<file path=ppt/tags/tag11.xml><?xml version="1.0" encoding="utf-8"?>
<p:tagLst xmlns:p="http://schemas.openxmlformats.org/presentationml/2006/main">
  <p:tag name="KSO_WM_UNIT_PLACING_PICTURE_USER_VIEWPORT" val="{&quot;height&quot;:2868,&quot;width&quot;:4178}"/>
</p:tagLst>
</file>

<file path=ppt/tags/tag12.xml><?xml version="1.0" encoding="utf-8"?>
<p:tagLst xmlns:p="http://schemas.openxmlformats.org/presentationml/2006/main">
  <p:tag name="KSO_WM_UNIT_PLACING_PICTURE_USER_VIEWPORT" val="{&quot;height&quot;:2190,&quot;width&quot;:3345}"/>
</p:tagLst>
</file>

<file path=ppt/tags/tag13.xml><?xml version="1.0" encoding="utf-8"?>
<p:tagLst xmlns:p="http://schemas.openxmlformats.org/presentationml/2006/main">
  <p:tag name="KSO_WM_UNIT_PLACING_PICTURE_USER_VIEWPORT" val="{&quot;height&quot;:19155.67716535433,&quot;width&quot;:10824.018897637796}"/>
</p:tagLst>
</file>

<file path=ppt/tags/tag14.xml><?xml version="1.0" encoding="utf-8"?>
<p:tagLst xmlns:p="http://schemas.openxmlformats.org/presentationml/2006/main">
  <p:tag name="KSO_WM_UNIT_PLACING_PICTURE_USER_VIEWPORT" val="{&quot;height&quot;:1826,&quot;width&quot;:3246}"/>
</p:tagLst>
</file>

<file path=ppt/tags/tag15.xml><?xml version="1.0" encoding="utf-8"?>
<p:tagLst xmlns:p="http://schemas.openxmlformats.org/presentationml/2006/main">
  <p:tag name="KSO_WM_UNIT_PLACING_PICTURE_USER_VIEWPORT" val="{&quot;height&quot;:19155.67716535433,&quot;width&quot;:10824.018897637796}"/>
</p:tagLst>
</file>

<file path=ppt/tags/tag16.xml><?xml version="1.0" encoding="utf-8"?>
<p:tagLst xmlns:p="http://schemas.openxmlformats.org/presentationml/2006/main">
  <p:tag name="KSO_WM_UNIT_PLACING_PICTURE_USER_VIEWPORT" val="{&quot;height&quot;:1826,&quot;width&quot;:3246}"/>
</p:tagLst>
</file>

<file path=ppt/tags/tag2.xml><?xml version="1.0" encoding="utf-8"?>
<p:tagLst xmlns:p="http://schemas.openxmlformats.org/presentationml/2006/main">
  <p:tag name="KSO_WM_UNIT_PLACING_PICTURE_USER_VIEWPORT" val="{&quot;height&quot;:1826,&quot;width&quot;:3246}"/>
</p:tagLst>
</file>

<file path=ppt/tags/tag3.xml><?xml version="1.0" encoding="utf-8"?>
<p:tagLst xmlns:p="http://schemas.openxmlformats.org/presentationml/2006/main">
  <p:tag name="KSO_WM_UNIT_PLACING_PICTURE_USER_VIEWPORT" val="{&quot;height&quot;:19155.67716535433,&quot;width&quot;:10824.018897637796}"/>
</p:tagLst>
</file>

<file path=ppt/tags/tag4.xml><?xml version="1.0" encoding="utf-8"?>
<p:tagLst xmlns:p="http://schemas.openxmlformats.org/presentationml/2006/main">
  <p:tag name="KSO_WM_UNIT_PLACING_PICTURE_USER_VIEWPORT" val="{&quot;height&quot;:1826,&quot;width&quot;:3246}"/>
</p:tagLst>
</file>

<file path=ppt/tags/tag5.xml><?xml version="1.0" encoding="utf-8"?>
<p:tagLst xmlns:p="http://schemas.openxmlformats.org/presentationml/2006/main">
  <p:tag name="KSO_WM_UNIT_PLACING_PICTURE_USER_VIEWPORT" val="{&quot;height&quot;:8000,&quot;width&quot;:19200}"/>
</p:tagLst>
</file>

<file path=ppt/tags/tag6.xml><?xml version="1.0" encoding="utf-8"?>
<p:tagLst xmlns:p="http://schemas.openxmlformats.org/presentationml/2006/main">
  <p:tag name="KSO_WM_UNIT_PLACING_PICTURE_USER_VIEWPORT" val="{&quot;height&quot;:19155.67716535433,&quot;width&quot;:10824.018897637796}"/>
</p:tagLst>
</file>

<file path=ppt/tags/tag7.xml><?xml version="1.0" encoding="utf-8"?>
<p:tagLst xmlns:p="http://schemas.openxmlformats.org/presentationml/2006/main">
  <p:tag name="KSO_WM_UNIT_PLACING_PICTURE_USER_VIEWPORT" val="{&quot;height&quot;:1826,&quot;width&quot;:3246}"/>
</p:tagLst>
</file>

<file path=ppt/tags/tag8.xml><?xml version="1.0" encoding="utf-8"?>
<p:tagLst xmlns:p="http://schemas.openxmlformats.org/presentationml/2006/main">
  <p:tag name="KSO_WM_UNIT_TABLE_BEAUTIFY" val="smartTable{3f2fba63-6e23-4a06-92d5-8fbdd1076503}"/>
  <p:tag name="TABLE_ENDDRAG_ORIGIN_RECT" val="868*208"/>
  <p:tag name="TABLE_ENDDRAG_RECT" val="35*156*868*208"/>
</p:tagLst>
</file>

<file path=ppt/tags/tag9.xml><?xml version="1.0" encoding="utf-8"?>
<p:tagLst xmlns:p="http://schemas.openxmlformats.org/presentationml/2006/main">
  <p:tag name="KSO_WM_UNIT_PLACING_PICTURE_USER_VIEWPORT" val="{&quot;height&quot;:19155.67716535433,&quot;width&quot;:10824.018897637796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6796</Words>
  <Application>WPS 演示</Application>
  <PresentationFormat>宽屏</PresentationFormat>
  <Paragraphs>581</Paragraphs>
  <Slides>80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80</vt:i4>
      </vt:variant>
    </vt:vector>
  </HeadingPairs>
  <TitlesOfParts>
    <vt:vector size="97" baseType="lpstr">
      <vt:lpstr>Arial</vt:lpstr>
      <vt:lpstr>宋体</vt:lpstr>
      <vt:lpstr>Wingdings</vt:lpstr>
      <vt:lpstr>楷体</vt:lpstr>
      <vt:lpstr>inpin heiti</vt:lpstr>
      <vt:lpstr>Poppins Light</vt:lpstr>
      <vt:lpstr>Segoe Print</vt:lpstr>
      <vt:lpstr>等线</vt:lpstr>
      <vt:lpstr>Comic Sans MS</vt:lpstr>
      <vt:lpstr>Calibri</vt:lpstr>
      <vt:lpstr>微软雅黑</vt:lpstr>
      <vt:lpstr>Arial Unicode MS</vt:lpstr>
      <vt:lpstr>隶书</vt:lpstr>
      <vt:lpstr>华文楷体</vt:lpstr>
      <vt:lpstr>inpin heiti</vt:lpstr>
      <vt:lpstr>华文琥珀</vt:lpstr>
      <vt:lpstr>Office 主题</vt:lpstr>
      <vt:lpstr>PowerPoint 演示文稿</vt:lpstr>
      <vt:lpstr>PowerPoint 演示文稿</vt:lpstr>
      <vt:lpstr>1.  [群]qún</vt:lpstr>
      <vt:lpstr>2.[安慰]ānwèi动 </vt:lpstr>
      <vt:lpstr>3.[反而]fǎn'ér副 </vt:lpstr>
      <vt:lpstr>PowerPoint 演示文稿</vt:lpstr>
      <vt:lpstr>4.[福气]fúqi名 good fortune</vt:lpstr>
      <vt:lpstr>6.[祝贺]zhùhè动 to congratulate</vt:lpstr>
      <vt:lpstr>8.[忧虑]yōulǜ动 to worry</vt:lpstr>
      <vt:lpstr>9.[独生子]dúshēngzǐ名 the only son</vt:lpstr>
      <vt:lpstr>10.[摔] shuāi动 to fall；to tumble</vt:lpstr>
      <vt:lpstr>11.[断] duàn动 to break</vt:lpstr>
      <vt:lpstr>12.[或许]huòxǔ副 maybe；perhaps</vt:lpstr>
      <vt:lpstr>13.[战争]zhànzhēng名 warfare</vt:lpstr>
      <vt:lpstr>14.[当兵]dāng bīng 短to join the army</vt:lpstr>
      <vt:lpstr>15.[缘故]yuángù名 reason</vt:lpstr>
      <vt:lpstr>16.[道理]dàolǐ名 sense； reason</vt:lpstr>
      <vt:lpstr>17.[发展]fāzhǎn动 to develop</vt:lpstr>
      <vt:lpstr>18.[眼光]yǎnguāng名vision； insight</vt:lpstr>
      <vt:lpstr>19.[看待]kàndài动 to regard； to treat</vt:lpstr>
      <vt:lpstr>20.[哲学] zhé xué名 philosophy</vt:lpstr>
      <vt:lpstr>21.[两面性]liǎngmiànxìng 名 duality</vt:lpstr>
      <vt:lpstr>22.[辩证]biànzhèng 动/形 dialectical</vt:lpstr>
      <vt:lpstr>PowerPoint 演示文稿</vt:lpstr>
      <vt:lpstr>书面表达1：“向……（表示）祝贺”</vt:lpstr>
      <vt:lpstr>练一练：用“向……（表示）祝贺”改写句子。P6</vt:lpstr>
      <vt:lpstr>书面表达2：“不仅不/没……,反而……”</vt:lpstr>
      <vt:lpstr>练一练：用“不仅……,反而……”改写句子。P7</vt:lpstr>
      <vt:lpstr>书面表达3：“用……（的）眼光看待”</vt:lpstr>
      <vt:lpstr>练一练：用“用……（的）眼光看待”和括号中的词语完成句子。</vt:lpstr>
      <vt:lpstr>PowerPoint 演示文稿</vt:lpstr>
      <vt:lpstr>PowerPoint 演示文稿</vt:lpstr>
      <vt:lpstr>塞翁失马</vt:lpstr>
      <vt:lpstr>PowerPoint 演示文稿</vt:lpstr>
      <vt:lpstr>练习</vt:lpstr>
      <vt:lpstr>PowerPoint 演示文稿</vt:lpstr>
      <vt:lpstr>根据课文内容回答问题。P5</vt:lpstr>
      <vt:lpstr>PowerPoint 演示文稿</vt:lpstr>
      <vt:lpstr>PowerPoint 演示文稿</vt:lpstr>
      <vt:lpstr>PowerPoint 演示文稿</vt:lpstr>
      <vt:lpstr>PowerPoint 演示文稿</vt:lpstr>
      <vt:lpstr>1.[思想] sīxiǎng名idea ;ideology</vt:lpstr>
      <vt:lpstr>2.[古代] gǔdài名ancient times</vt:lpstr>
      <vt:lpstr>3.[创始]chuàngshǐ动 to found</vt:lpstr>
      <vt:lpstr>4.[章]zhāng量chapter</vt:lpstr>
      <vt:lpstr>5.[著作] zhùzuò名writing; work</vt:lpstr>
      <vt:lpstr>6.[概念] gàiniàn名concept</vt:lpstr>
      <vt:lpstr>7.[主宰] zhǔzǎi动to control</vt:lpstr>
      <vt:lpstr>8.[自然]zìrán名nature</vt:lpstr>
      <vt:lpstr>9.[法则]fǎzé名law</vt:lpstr>
      <vt:lpstr>PowerPoint 演示文稿</vt:lpstr>
      <vt:lpstr>11.[违反]wéifǎn动to violate</vt:lpstr>
      <vt:lpstr>12.[落] ≈ 掉 luò动 to drop；to fall</vt:lpstr>
      <vt:lpstr>13.[消极]xiāojí 形 Passive</vt:lpstr>
      <vt:lpstr>14.[等待]děngdài动 to wait for</vt:lpstr>
      <vt:lpstr>15.[顺应]shùnyìng动 to comply with</vt:lpstr>
      <vt:lpstr>16.[老子]Lǎozǐ；</vt:lpstr>
      <vt:lpstr>17.[道家] Dàojiā  名 taoism</vt:lpstr>
      <vt:lpstr>18.[儒家] Rújiā 名 Confucianism</vt:lpstr>
      <vt:lpstr>19.[春秋时期] Chūnqiū shíqī；the Spring and Autumn Period（770 BC-476BC）</vt:lpstr>
      <vt:lpstr>20.[楚] Chǔ名Chu，</vt:lpstr>
      <vt:lpstr>22.《道德经》—— 老子的哲学著作</vt:lpstr>
      <vt:lpstr>23.[道法自然] ---遵守自然的法则</vt:lpstr>
      <vt:lpstr>PowerPoint 演示文稿</vt:lpstr>
      <vt:lpstr>PowerPoint 演示文稿</vt:lpstr>
      <vt:lpstr>书面表达1：“姓……，名……，又称……”</vt:lpstr>
      <vt:lpstr>书面表达2：①“为”：成为</vt:lpstr>
      <vt:lpstr>书面表达2：②“为”：做</vt:lpstr>
      <vt:lpstr>书面表达3：“不是……，而是……”</vt:lpstr>
      <vt:lpstr>练一练：用所给词语或格式改写句子。</vt:lpstr>
      <vt:lpstr>练一练：用所给词语或格式改写句子。</vt:lpstr>
      <vt:lpstr>PowerPoint 演示文稿</vt:lpstr>
      <vt:lpstr>PowerPoint 演示文稿</vt:lpstr>
      <vt:lpstr>PowerPoint 演示文稿</vt:lpstr>
      <vt:lpstr>中国的哲学思想</vt:lpstr>
      <vt:lpstr>中国的哲学思想</vt:lpstr>
      <vt:lpstr>根据课文，回答问题</vt:lpstr>
      <vt:lpstr>Function：起因 因为……的缘故/由于/鉴于……（的原因）/正因为/之所以……，是因为…… </vt:lpstr>
      <vt:lpstr>Function：引入话题 请你谈谈……/说实话，……/要我说呀，……既然如此，那我们就来讨论一下……/我很想了解这方面的情况，……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Xwp</cp:lastModifiedBy>
  <cp:revision>506</cp:revision>
  <dcterms:created xsi:type="dcterms:W3CDTF">2022-02-17T02:02:00Z</dcterms:created>
  <dcterms:modified xsi:type="dcterms:W3CDTF">2026-03-31T14:55:47Z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4A3A917BC4C14D20AFBCF5ED6CB8260F</vt:lpwstr>
  </property>
  <property fmtid="{D5CDD505-2E9C-101B-9397-08002B2CF9AE}" pid="3" name="KSOProductBuildVer">
    <vt:lpwstr>2052-12.1.0.25225</vt:lpwstr>
  </property>
</Properties>
</file>