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3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4.xml" ContentType="application/vnd.openxmlformats-officedocument.presentationml.notesSlide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5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6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notesSlides/notesSlide7.xml" ContentType="application/vnd.openxmlformats-officedocument.presentationml.notesSlide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notesSlides/notesSlide8.xml" ContentType="application/vnd.openxmlformats-officedocument.presentationml.notesSlid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notesSlides/notesSlide9.xml" ContentType="application/vnd.openxmlformats-officedocument.presentationml.notesSlide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notesSlides/notesSlide10.xml" ContentType="application/vnd.openxmlformats-officedocument.presentationml.notesSlide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11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2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13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14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15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16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notesSlides/notesSlide17.xml" ContentType="application/vnd.openxmlformats-officedocument.presentationml.notesSlide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notesSlides/notesSlide18.xml" ContentType="application/vnd.openxmlformats-officedocument.presentationml.notesSlide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19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notesSlides/notesSlide20.xml" ContentType="application/vnd.openxmlformats-officedocument.presentationml.notesSlide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21.xml" ContentType="application/vnd.openxmlformats-officedocument.presentationml.notesSlide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38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notesSlides/notesSlide41.xml" ContentType="application/vnd.openxmlformats-officedocument.presentationml.notesSlide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notesSlides/notesSlide42.xml" ContentType="application/vnd.openxmlformats-officedocument.presentationml.notesSlide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notesSlides/notesSlide43.xml" ContentType="application/vnd.openxmlformats-officedocument.presentationml.notesSlide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44.xml" ContentType="application/vnd.openxmlformats-officedocument.presentationml.notesSlide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notesSlides/notesSlide45.xml" ContentType="application/vnd.openxmlformats-officedocument.presentationml.notesSlide+xml"/>
  <Override PartName="/ppt/tags/tag3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86"/>
  </p:notesMasterIdLst>
  <p:sldIdLst>
    <p:sldId id="262" r:id="rId3"/>
    <p:sldId id="1827" r:id="rId4"/>
    <p:sldId id="1828" r:id="rId5"/>
    <p:sldId id="1829" r:id="rId6"/>
    <p:sldId id="1830" r:id="rId7"/>
    <p:sldId id="1831" r:id="rId8"/>
    <p:sldId id="1821" r:id="rId9"/>
    <p:sldId id="1822" r:id="rId10"/>
    <p:sldId id="1823" r:id="rId11"/>
    <p:sldId id="1832" r:id="rId12"/>
    <p:sldId id="1825" r:id="rId13"/>
    <p:sldId id="1826" r:id="rId14"/>
    <p:sldId id="1745" r:id="rId15"/>
    <p:sldId id="688" r:id="rId16"/>
    <p:sldId id="689" r:id="rId17"/>
    <p:sldId id="690" r:id="rId18"/>
    <p:sldId id="692" r:id="rId19"/>
    <p:sldId id="691" r:id="rId20"/>
    <p:sldId id="1833" r:id="rId21"/>
    <p:sldId id="1834" r:id="rId22"/>
    <p:sldId id="1835" r:id="rId23"/>
    <p:sldId id="1836" r:id="rId24"/>
    <p:sldId id="693" r:id="rId25"/>
    <p:sldId id="694" r:id="rId26"/>
    <p:sldId id="695" r:id="rId27"/>
    <p:sldId id="696" r:id="rId28"/>
    <p:sldId id="697" r:id="rId29"/>
    <p:sldId id="698" r:id="rId30"/>
    <p:sldId id="699" r:id="rId31"/>
    <p:sldId id="700" r:id="rId32"/>
    <p:sldId id="666" r:id="rId33"/>
    <p:sldId id="701" r:id="rId34"/>
    <p:sldId id="702" r:id="rId35"/>
    <p:sldId id="679" r:id="rId36"/>
    <p:sldId id="703" r:id="rId37"/>
    <p:sldId id="704" r:id="rId38"/>
    <p:sldId id="680" r:id="rId39"/>
    <p:sldId id="705" r:id="rId40"/>
    <p:sldId id="706" r:id="rId41"/>
    <p:sldId id="707" r:id="rId42"/>
    <p:sldId id="709" r:id="rId43"/>
    <p:sldId id="710" r:id="rId44"/>
    <p:sldId id="711" r:id="rId45"/>
    <p:sldId id="289" r:id="rId46"/>
    <p:sldId id="684" r:id="rId47"/>
    <p:sldId id="601" r:id="rId48"/>
    <p:sldId id="682" r:id="rId49"/>
    <p:sldId id="712" r:id="rId50"/>
    <p:sldId id="713" r:id="rId51"/>
    <p:sldId id="708" r:id="rId52"/>
    <p:sldId id="714" r:id="rId53"/>
    <p:sldId id="715" r:id="rId54"/>
    <p:sldId id="1772" r:id="rId55"/>
    <p:sldId id="1773" r:id="rId56"/>
    <p:sldId id="1664" r:id="rId57"/>
    <p:sldId id="1665" r:id="rId58"/>
    <p:sldId id="1776" r:id="rId59"/>
    <p:sldId id="1777" r:id="rId60"/>
    <p:sldId id="1778" r:id="rId61"/>
    <p:sldId id="1779" r:id="rId62"/>
    <p:sldId id="1780" r:id="rId63"/>
    <p:sldId id="1785" r:id="rId64"/>
    <p:sldId id="1786" r:id="rId65"/>
    <p:sldId id="1787" r:id="rId66"/>
    <p:sldId id="1788" r:id="rId67"/>
    <p:sldId id="1789" r:id="rId68"/>
    <p:sldId id="379" r:id="rId69"/>
    <p:sldId id="1798" r:id="rId70"/>
    <p:sldId id="716" r:id="rId71"/>
    <p:sldId id="717" r:id="rId72"/>
    <p:sldId id="1801" r:id="rId73"/>
    <p:sldId id="719" r:id="rId74"/>
    <p:sldId id="722" r:id="rId75"/>
    <p:sldId id="723" r:id="rId76"/>
    <p:sldId id="724" r:id="rId77"/>
    <p:sldId id="725" r:id="rId78"/>
    <p:sldId id="726" r:id="rId79"/>
    <p:sldId id="727" r:id="rId80"/>
    <p:sldId id="728" r:id="rId81"/>
    <p:sldId id="729" r:id="rId82"/>
    <p:sldId id="730" r:id="rId83"/>
    <p:sldId id="731" r:id="rId84"/>
    <p:sldId id="318" r:id="rId85"/>
  </p:sldIdLst>
  <p:sldSz cx="12192000" cy="6858000"/>
  <p:notesSz cx="6858000" cy="9144000"/>
  <p:custDataLst>
    <p:tags r:id="rId8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6">
          <p15:clr>
            <a:srgbClr val="A4A3A4"/>
          </p15:clr>
        </p15:guide>
        <p15:guide id="2" pos="41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BB313E"/>
    <a:srgbClr val="E94032"/>
    <a:srgbClr val="BBE0E3"/>
    <a:srgbClr val="C00000"/>
    <a:srgbClr val="AB2C22"/>
    <a:srgbClr val="D9D9D9"/>
    <a:srgbClr val="AA1414"/>
    <a:srgbClr val="FF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6" y="300"/>
      </p:cViewPr>
      <p:guideLst>
        <p:guide orient="horz" pos="2436"/>
        <p:guide pos="411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heme" Target="theme/theme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gs" Target="tags/tag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2022/9/13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E13EB15-ACAB-4AFA-B2B0-3ED2B89CFF2A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62308" y="-623706"/>
            <a:ext cx="2181643" cy="20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05498"/>
      </p:ext>
    </p:extLst>
  </p:cSld>
  <p:clrMapOvr>
    <a:masterClrMapping/>
  </p:clrMapOvr>
  <p:transition spd="med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2022/9/13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tags" Target="../tags/tag6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7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20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0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5" Type="http://schemas.openxmlformats.org/officeDocument/2006/relationships/image" Target="../media/image46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5" Type="http://schemas.openxmlformats.org/officeDocument/2006/relationships/image" Target="../media/image47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9.png"/><Relationship Id="rId3" Type="http://schemas.openxmlformats.org/officeDocument/2006/relationships/tags" Target="../tags/tag212.xml"/><Relationship Id="rId7" Type="http://schemas.openxmlformats.org/officeDocument/2006/relationships/audio" Target="../media/media1.WAV"/><Relationship Id="rId12" Type="http://schemas.openxmlformats.org/officeDocument/2006/relationships/image" Target="../media/image48.png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6" Type="http://schemas.microsoft.com/office/2007/relationships/media" Target="../media/media1.WAV"/><Relationship Id="rId11" Type="http://schemas.openxmlformats.org/officeDocument/2006/relationships/image" Target="../media/image39.png"/><Relationship Id="rId5" Type="http://schemas.openxmlformats.org/officeDocument/2006/relationships/tags" Target="../tags/tag214.xml"/><Relationship Id="rId10" Type="http://schemas.openxmlformats.org/officeDocument/2006/relationships/image" Target="../media/image9.png"/><Relationship Id="rId4" Type="http://schemas.openxmlformats.org/officeDocument/2006/relationships/tags" Target="../tags/tag213.xml"/><Relationship Id="rId9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9.png"/><Relationship Id="rId3" Type="http://schemas.openxmlformats.org/officeDocument/2006/relationships/tags" Target="../tags/tag217.xml"/><Relationship Id="rId7" Type="http://schemas.openxmlformats.org/officeDocument/2006/relationships/audio" Target="../media/media1.WAV"/><Relationship Id="rId12" Type="http://schemas.openxmlformats.org/officeDocument/2006/relationships/image" Target="../media/image48.png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microsoft.com/office/2007/relationships/media" Target="../media/media1.WAV"/><Relationship Id="rId11" Type="http://schemas.openxmlformats.org/officeDocument/2006/relationships/image" Target="../media/image39.png"/><Relationship Id="rId5" Type="http://schemas.openxmlformats.org/officeDocument/2006/relationships/tags" Target="../tags/tag219.xml"/><Relationship Id="rId10" Type="http://schemas.openxmlformats.org/officeDocument/2006/relationships/image" Target="../media/image9.png"/><Relationship Id="rId4" Type="http://schemas.openxmlformats.org/officeDocument/2006/relationships/tags" Target="../tags/tag218.xml"/><Relationship Id="rId9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22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24.xml"/><Relationship Id="rId10" Type="http://schemas.openxmlformats.org/officeDocument/2006/relationships/image" Target="../media/image48.png"/><Relationship Id="rId4" Type="http://schemas.openxmlformats.org/officeDocument/2006/relationships/tags" Target="../tags/tag223.xml"/><Relationship Id="rId9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27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29.xml"/><Relationship Id="rId10" Type="http://schemas.openxmlformats.org/officeDocument/2006/relationships/image" Target="../media/image48.png"/><Relationship Id="rId4" Type="http://schemas.openxmlformats.org/officeDocument/2006/relationships/tags" Target="../tags/tag228.xml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7" Type="http://schemas.openxmlformats.org/officeDocument/2006/relationships/image" Target="../media/image49.png"/><Relationship Id="rId2" Type="http://schemas.microsoft.com/office/2007/relationships/media" Target="../media/media2.WAV"/><Relationship Id="rId1" Type="http://schemas.openxmlformats.org/officeDocument/2006/relationships/tags" Target="../tags/tag230.xml"/><Relationship Id="rId6" Type="http://schemas.openxmlformats.org/officeDocument/2006/relationships/image" Target="../media/image50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4.xml"/><Relationship Id="rId1" Type="http://schemas.openxmlformats.org/officeDocument/2006/relationships/tags" Target="../tags/tag233.xml"/><Relationship Id="rId6" Type="http://schemas.openxmlformats.org/officeDocument/2006/relationships/image" Target="../media/image9.png"/><Relationship Id="rId5" Type="http://schemas.openxmlformats.org/officeDocument/2006/relationships/image" Target="../media/image52.jpe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image" Target="../media/image53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5" Type="http://schemas.openxmlformats.org/officeDocument/2006/relationships/image" Target="../media/image54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5" Type="http://schemas.openxmlformats.org/officeDocument/2006/relationships/image" Target="../media/image55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6" Type="http://schemas.openxmlformats.org/officeDocument/2006/relationships/image" Target="../media/image56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47.xml"/><Relationship Id="rId7" Type="http://schemas.openxmlformats.org/officeDocument/2006/relationships/image" Target="../media/image48.png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4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6" Type="http://schemas.openxmlformats.org/officeDocument/2006/relationships/image" Target="../media/image57.png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9.jpeg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6" Type="http://schemas.openxmlformats.org/officeDocument/2006/relationships/image" Target="../media/image58.png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6" Type="http://schemas.openxmlformats.org/officeDocument/2006/relationships/image" Target="../media/image60.jpe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5.xml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image" Target="../media/image62.jpe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image" Target="../media/image63.jpe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6" Type="http://schemas.openxmlformats.org/officeDocument/2006/relationships/image" Target="../media/image60.jpe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2.xml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image" Target="../media/image65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7.xml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8.xml"/><Relationship Id="rId5" Type="http://schemas.openxmlformats.org/officeDocument/2006/relationships/image" Target="../media/image67.png"/><Relationship Id="rId4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271.xml"/><Relationship Id="rId7" Type="http://schemas.openxmlformats.org/officeDocument/2006/relationships/image" Target="../media/image68.png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9.png"/><Relationship Id="rId5" Type="http://schemas.openxmlformats.org/officeDocument/2006/relationships/image" Target="../media/image48.png"/><Relationship Id="rId10" Type="http://schemas.openxmlformats.org/officeDocument/2006/relationships/image" Target="../media/image71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74.xml"/><Relationship Id="rId7" Type="http://schemas.openxmlformats.org/officeDocument/2006/relationships/image" Target="../media/image48.png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278.xml"/><Relationship Id="rId7" Type="http://schemas.openxmlformats.org/officeDocument/2006/relationships/image" Target="../media/image9.png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image" Target="../media/image48.png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image" Target="../media/image9.png"/><Relationship Id="rId5" Type="http://schemas.openxmlformats.org/officeDocument/2006/relationships/image" Target="../media/image52.jpeg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84.xml"/><Relationship Id="rId7" Type="http://schemas.openxmlformats.org/officeDocument/2006/relationships/image" Target="../media/image48.png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8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microsoft.com/office/2007/relationships/media" Target="../media/media3.WAV"/><Relationship Id="rId7" Type="http://schemas.openxmlformats.org/officeDocument/2006/relationships/image" Target="../media/image72.png"/><Relationship Id="rId2" Type="http://schemas.openxmlformats.org/officeDocument/2006/relationships/tags" Target="../tags/tag287.xml"/><Relationship Id="rId1" Type="http://schemas.openxmlformats.org/officeDocument/2006/relationships/tags" Target="../tags/tag286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3.WAV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microsoft.com/office/2007/relationships/media" Target="../media/media4.WAV"/><Relationship Id="rId7" Type="http://schemas.openxmlformats.org/officeDocument/2006/relationships/image" Target="../media/image73.png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4.WAV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9.png"/><Relationship Id="rId3" Type="http://schemas.openxmlformats.org/officeDocument/2006/relationships/tags" Target="../tags/tag292.xml"/><Relationship Id="rId7" Type="http://schemas.openxmlformats.org/officeDocument/2006/relationships/audio" Target="../media/media5.WAV"/><Relationship Id="rId12" Type="http://schemas.openxmlformats.org/officeDocument/2006/relationships/image" Target="../media/image48.png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6" Type="http://schemas.microsoft.com/office/2007/relationships/media" Target="../media/media5.WAV"/><Relationship Id="rId11" Type="http://schemas.openxmlformats.org/officeDocument/2006/relationships/image" Target="../media/image39.png"/><Relationship Id="rId5" Type="http://schemas.openxmlformats.org/officeDocument/2006/relationships/tags" Target="../tags/tag294.xml"/><Relationship Id="rId10" Type="http://schemas.openxmlformats.org/officeDocument/2006/relationships/image" Target="../media/image9.png"/><Relationship Id="rId4" Type="http://schemas.openxmlformats.org/officeDocument/2006/relationships/tags" Target="../tags/tag293.xml"/><Relationship Id="rId9" Type="http://schemas.openxmlformats.org/officeDocument/2006/relationships/notesSlide" Target="../notesSlides/notesSlide1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9.png"/><Relationship Id="rId3" Type="http://schemas.openxmlformats.org/officeDocument/2006/relationships/tags" Target="../tags/tag297.xml"/><Relationship Id="rId7" Type="http://schemas.openxmlformats.org/officeDocument/2006/relationships/audio" Target="../media/media5.WAV"/><Relationship Id="rId12" Type="http://schemas.openxmlformats.org/officeDocument/2006/relationships/image" Target="../media/image48.png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microsoft.com/office/2007/relationships/media" Target="../media/media5.WAV"/><Relationship Id="rId11" Type="http://schemas.openxmlformats.org/officeDocument/2006/relationships/image" Target="../media/image39.png"/><Relationship Id="rId5" Type="http://schemas.openxmlformats.org/officeDocument/2006/relationships/tags" Target="../tags/tag299.xml"/><Relationship Id="rId10" Type="http://schemas.openxmlformats.org/officeDocument/2006/relationships/image" Target="../media/image9.png"/><Relationship Id="rId4" Type="http://schemas.openxmlformats.org/officeDocument/2006/relationships/tags" Target="../tags/tag298.xml"/><Relationship Id="rId9" Type="http://schemas.openxmlformats.org/officeDocument/2006/relationships/notesSlide" Target="../notesSlides/notesSlide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02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01.xml"/><Relationship Id="rId1" Type="http://schemas.openxmlformats.org/officeDocument/2006/relationships/tags" Target="../tags/tag300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4.xml"/><Relationship Id="rId10" Type="http://schemas.openxmlformats.org/officeDocument/2006/relationships/image" Target="../media/image48.png"/><Relationship Id="rId4" Type="http://schemas.openxmlformats.org/officeDocument/2006/relationships/tags" Target="../tags/tag303.xml"/><Relationship Id="rId9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07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9.xml"/><Relationship Id="rId10" Type="http://schemas.openxmlformats.org/officeDocument/2006/relationships/image" Target="../media/image48.png"/><Relationship Id="rId4" Type="http://schemas.openxmlformats.org/officeDocument/2006/relationships/tags" Target="../tags/tag308.xml"/><Relationship Id="rId9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image" Target="../media/image9.png"/><Relationship Id="rId5" Type="http://schemas.openxmlformats.org/officeDocument/2006/relationships/image" Target="../media/image52.jpeg"/><Relationship Id="rId4" Type="http://schemas.openxmlformats.org/officeDocument/2006/relationships/image" Target="../media/image3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314.xml"/><Relationship Id="rId7" Type="http://schemas.openxmlformats.org/officeDocument/2006/relationships/image" Target="../media/image78.png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image" Target="../media/image77.pn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tags" Target="../tags/tag317.xml"/><Relationship Id="rId7" Type="http://schemas.openxmlformats.org/officeDocument/2006/relationships/image" Target="../media/image9.png"/><Relationship Id="rId2" Type="http://schemas.openxmlformats.org/officeDocument/2006/relationships/tags" Target="../tags/tag316.xml"/><Relationship Id="rId1" Type="http://schemas.openxmlformats.org/officeDocument/2006/relationships/tags" Target="../tags/tag315.xml"/><Relationship Id="rId6" Type="http://schemas.openxmlformats.org/officeDocument/2006/relationships/image" Target="../media/image48.png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tags" Target="../tags/tag320.xml"/><Relationship Id="rId7" Type="http://schemas.openxmlformats.org/officeDocument/2006/relationships/image" Target="../media/image9.png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image" Target="../media/image48.png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9.png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6" Type="http://schemas.openxmlformats.org/officeDocument/2006/relationships/image" Target="../media/image92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1.xml"/><Relationship Id="rId3" Type="http://schemas.openxmlformats.org/officeDocument/2006/relationships/tags" Target="../tags/tag325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49.png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6" Type="http://schemas.openxmlformats.org/officeDocument/2006/relationships/audio" Target="../media/audio2.wav"/><Relationship Id="rId11" Type="http://schemas.openxmlformats.org/officeDocument/2006/relationships/image" Target="../media/image48.png"/><Relationship Id="rId5" Type="http://schemas.openxmlformats.org/officeDocument/2006/relationships/tags" Target="../tags/tag327.xml"/><Relationship Id="rId10" Type="http://schemas.openxmlformats.org/officeDocument/2006/relationships/image" Target="../media/image39.png"/><Relationship Id="rId4" Type="http://schemas.openxmlformats.org/officeDocument/2006/relationships/tags" Target="../tags/tag326.xml"/><Relationship Id="rId9" Type="http://schemas.openxmlformats.org/officeDocument/2006/relationships/image" Target="../media/image9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30.xml"/><Relationship Id="rId7" Type="http://schemas.openxmlformats.org/officeDocument/2006/relationships/notesSlide" Target="../notesSlides/notesSlide42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32.xml"/><Relationship Id="rId10" Type="http://schemas.openxmlformats.org/officeDocument/2006/relationships/image" Target="../media/image48.png"/><Relationship Id="rId4" Type="http://schemas.openxmlformats.org/officeDocument/2006/relationships/tags" Target="../tags/tag331.xml"/><Relationship Id="rId9" Type="http://schemas.openxmlformats.org/officeDocument/2006/relationships/image" Target="../media/image3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5" Type="http://schemas.openxmlformats.org/officeDocument/2006/relationships/image" Target="../media/image93.png"/><Relationship Id="rId4" Type="http://schemas.openxmlformats.org/officeDocument/2006/relationships/image" Target="../media/image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49.png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6" Type="http://schemas.openxmlformats.org/officeDocument/2006/relationships/image" Target="../media/image94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6" Type="http://schemas.openxmlformats.org/officeDocument/2006/relationships/image" Target="../media/image49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49.png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openxmlformats.org/officeDocument/2006/relationships/image" Target="../media/image95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tags" Target="../tags/tag342.xml"/><Relationship Id="rId1" Type="http://schemas.openxmlformats.org/officeDocument/2006/relationships/tags" Target="../tags/tag341.xml"/><Relationship Id="rId6" Type="http://schemas.openxmlformats.org/officeDocument/2006/relationships/image" Target="../media/image49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png"/><Relationship Id="rId4" Type="http://schemas.openxmlformats.org/officeDocument/2006/relationships/image" Target="../media/image21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45.xml"/><Relationship Id="rId7" Type="http://schemas.openxmlformats.org/officeDocument/2006/relationships/image" Target="../media/image48.png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46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49.xml"/><Relationship Id="rId7" Type="http://schemas.openxmlformats.org/officeDocument/2006/relationships/image" Target="../media/image48.png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6" Type="http://schemas.openxmlformats.org/officeDocument/2006/relationships/notesSlide" Target="../notesSlides/notesSlide4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0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53.xml"/><Relationship Id="rId7" Type="http://schemas.openxmlformats.org/officeDocument/2006/relationships/image" Target="../media/image48.png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6" Type="http://schemas.openxmlformats.org/officeDocument/2006/relationships/notesSlide" Target="../notesSlides/notesSlide4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55.xml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0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593524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KaiTi" panose="02010609060101010101" charset="-122"/>
                <a:ea typeface="KaiTi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" name="Rectangle 3"/>
          <p:cNvSpPr txBox="1"/>
          <p:nvPr/>
        </p:nvSpPr>
        <p:spPr>
          <a:xfrm>
            <a:off x="1422400" y="1736725"/>
            <a:ext cx="5600700" cy="412178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buFont typeface="Wingdings" panose="05000000000000000000" pitchFamily="2" charset="2"/>
              <a:buNone/>
            </a:pPr>
            <a:endParaRPr lang="en-US" altLang="zh-CN" sz="1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一共十一块五。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你十二块，谢谢。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不客气，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您五毛。</a:t>
            </a: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buFont typeface="Wingdings" panose="05000000000000000000" pitchFamily="2" charset="2"/>
              <a:buNone/>
            </a:pPr>
            <a:endParaRPr lang="en-US" altLang="zh-CN" sz="9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3100" y="2810510"/>
            <a:ext cx="3792855" cy="19735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9744393" y="2242820"/>
            <a:ext cx="1203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零钱</a:t>
            </a:r>
          </a:p>
        </p:txBody>
      </p:sp>
      <p:sp>
        <p:nvSpPr>
          <p:cNvPr id="16" name="五边形 15"/>
          <p:cNvSpPr/>
          <p:nvPr/>
        </p:nvSpPr>
        <p:spPr>
          <a:xfrm>
            <a:off x="601980" y="500380"/>
            <a:ext cx="701294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0240" y="500380"/>
            <a:ext cx="68834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给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 找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14325" y="141605"/>
            <a:ext cx="3037840" cy="2454910"/>
            <a:chOff x="495" y="223"/>
            <a:chExt cx="4784" cy="3866"/>
          </a:xfrm>
        </p:grpSpPr>
        <p:pic>
          <p:nvPicPr>
            <p:cNvPr id="2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495" y="223"/>
              <a:ext cx="4785" cy="269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576" y="3267"/>
              <a:ext cx="266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¥14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230" y="217170"/>
            <a:ext cx="3340100" cy="16592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280" y="239395"/>
            <a:ext cx="3502025" cy="16154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94940" y="2184400"/>
            <a:ext cx="851535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售货员：一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____________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钱。</a:t>
            </a:r>
          </a:p>
          <a:p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学生：对不起，我没有零钱，</a:t>
            </a:r>
            <a:r>
              <a:rPr lang="zh-CN" altLang="en-US" sz="32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给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你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_____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。</a:t>
            </a:r>
          </a:p>
          <a:p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找您</a:t>
            </a:r>
            <a:r>
              <a:rPr lang="en-US" altLang="zh-CN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______</a:t>
            </a:r>
            <a:r>
              <a:rPr lang="zh-CN" altLang="en-US" sz="3200" b="1" dirty="0">
                <a:latin typeface="KaiTi" panose="02010609060101010101" pitchFamily="49" charset="-122"/>
                <a:ea typeface="KaiTi" panose="02010609060101010101" pitchFamily="49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68589" y="6090920"/>
            <a:ext cx="1694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KaiTi" panose="02010609060101010101" charset="-122"/>
                <a:ea typeface="KaiTi" panose="02010609060101010101" charset="-122"/>
              </a:rPr>
              <a:t>¥399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1070" y="4149090"/>
            <a:ext cx="3637915" cy="1806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7360" y="4149090"/>
            <a:ext cx="3637915" cy="1806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670" y="4149090"/>
            <a:ext cx="3637915" cy="18065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4085" y="4149090"/>
            <a:ext cx="3637915" cy="1806575"/>
          </a:xfrm>
          <a:prstGeom prst="rect">
            <a:avLst/>
          </a:prstGeom>
        </p:spPr>
      </p:pic>
      <p:pic>
        <p:nvPicPr>
          <p:cNvPr id="16" name="内容占位符 3">
            <a:extLst>
              <a:ext uri="{FF2B5EF4-FFF2-40B4-BE49-F238E27FC236}">
                <a16:creationId xmlns:a16="http://schemas.microsoft.com/office/drawing/2014/main" id="{588B14CC-E934-4333-87F6-A06986DD09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0" y="3667759"/>
            <a:ext cx="2287906" cy="22879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441450" y="618490"/>
            <a:ext cx="1962150" cy="2990215"/>
            <a:chOff x="8820" y="5811"/>
            <a:chExt cx="3090" cy="4709"/>
          </a:xfrm>
        </p:grpSpPr>
        <p:sp>
          <p:nvSpPr>
            <p:cNvPr id="12" name="文本框 11"/>
            <p:cNvSpPr txBox="1"/>
            <p:nvPr/>
          </p:nvSpPr>
          <p:spPr>
            <a:xfrm>
              <a:off x="8976" y="9698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¥0.2</a:t>
              </a:r>
            </a:p>
          </p:txBody>
        </p:sp>
        <p:pic>
          <p:nvPicPr>
            <p:cNvPr id="22539" name="图片 8" descr="CDJJ1VASC`Z6}3@%}]`KOWU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0" y="5811"/>
              <a:ext cx="3090" cy="376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300" y="509905"/>
            <a:ext cx="5600065" cy="26079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84655" y="4094480"/>
            <a:ext cx="851535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售货员：一</a:t>
            </a:r>
            <a:r>
              <a:rPr lang="en-US" altLang="zh-CN" sz="3200" b="1" dirty="0">
                <a:latin typeface="KaiTi" panose="02010609060101010101" charset="-122"/>
                <a:ea typeface="KaiTi" panose="02010609060101010101" charset="-122"/>
              </a:rPr>
              <a:t>____________</a:t>
            </a:r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钱。</a:t>
            </a:r>
          </a:p>
          <a:p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学生：对不起，我没有零钱，</a:t>
            </a:r>
            <a:r>
              <a:rPr lang="zh-CN" altLang="en-US" sz="3200" b="1" dirty="0">
                <a:solidFill>
                  <a:srgbClr val="C00000"/>
                </a:solidFill>
                <a:latin typeface="KaiTi" panose="02010609060101010101" charset="-122"/>
                <a:ea typeface="KaiTi" panose="02010609060101010101" charset="-122"/>
              </a:rPr>
              <a:t>给</a:t>
            </a:r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你</a:t>
            </a:r>
            <a:r>
              <a:rPr lang="en-US" altLang="zh-CN" sz="3200" b="1" dirty="0">
                <a:latin typeface="KaiTi" panose="02010609060101010101" charset="-122"/>
                <a:ea typeface="KaiTi" panose="02010609060101010101" charset="-122"/>
              </a:rPr>
              <a:t>_____</a:t>
            </a:r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。</a:t>
            </a:r>
          </a:p>
          <a:p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KaiTi" panose="02010609060101010101" charset="-122"/>
                <a:ea typeface="KaiTi" panose="02010609060101010101" charset="-122"/>
              </a:rPr>
              <a:t>找您</a:t>
            </a:r>
            <a:r>
              <a:rPr lang="en-US" altLang="zh-CN" sz="3200" b="1" dirty="0">
                <a:latin typeface="KaiTi" panose="02010609060101010101" charset="-122"/>
                <a:ea typeface="KaiTi" panose="02010609060101010101" charset="-122"/>
              </a:rPr>
              <a:t>______</a:t>
            </a:r>
            <a:r>
              <a:rPr lang="zh-CN" altLang="en-US" sz="3200" b="1" dirty="0">
                <a:latin typeface="KaiTi" panose="02010609060101010101" charset="-122"/>
                <a:ea typeface="KaiTi" panose="02010609060101010101" charset="-122"/>
              </a:rPr>
              <a:t>。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7015" y="941070"/>
            <a:ext cx="11557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4033" name="标题 1"/>
          <p:cNvSpPr txBox="1"/>
          <p:nvPr/>
        </p:nvSpPr>
        <p:spPr>
          <a:xfrm>
            <a:off x="768350" y="1079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90000"/>
              </a:lnSpc>
            </a:pPr>
            <a:r>
              <a:rPr lang="zh-CN" altLang="en-US" sz="40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语言点</a:t>
            </a:r>
            <a:r>
              <a:rPr lang="en-US" altLang="zh-CN" sz="40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4</a:t>
            </a:r>
            <a:r>
              <a:rPr lang="zh-CN" altLang="en-US" sz="40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：</a:t>
            </a:r>
            <a:r>
              <a:rPr lang="zh-CN" altLang="en-US" sz="4000" b="1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STKaiti" panose="02010600040101010101" pitchFamily="2" charset="-122"/>
                <a:ea typeface="STKaiti" panose="02010600040101010101" pitchFamily="2" charset="-122"/>
                <a:sym typeface="+mn-ea"/>
              </a:rPr>
              <a:t>很</a:t>
            </a:r>
            <a:r>
              <a:rPr lang="en-US" altLang="zh-CN" sz="4000" b="1" noProof="0" dirty="0">
                <a:ln>
                  <a:noFill/>
                </a:ln>
                <a:effectLst/>
                <a:uLnTx/>
                <a:uFillTx/>
                <a:latin typeface="STKaiti" panose="02010600040101010101" pitchFamily="2" charset="-122"/>
                <a:ea typeface="STKaiti" panose="02010600040101010101" pitchFamily="2" charset="-122"/>
                <a:sym typeface="+mn-ea"/>
              </a:rPr>
              <a:t>+</a:t>
            </a:r>
            <a:r>
              <a:rPr lang="en-US" altLang="zh-CN" sz="4000" b="1" noProof="0" dirty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STKaiti" panose="02010600040101010101" pitchFamily="2" charset="-122"/>
                <a:ea typeface="STKaiti" panose="02010600040101010101" pitchFamily="2" charset="-122"/>
                <a:sym typeface="+mn-ea"/>
              </a:rPr>
              <a:t>A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2675" y="1330325"/>
            <a:ext cx="6096000" cy="1027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这杯牛奶</a:t>
            </a:r>
            <a:r>
              <a:rPr lang="zh-CN" altLang="en-US" sz="4800" b="1" dirty="0">
                <a:solidFill>
                  <a:srgbClr val="666699"/>
                </a:solidFill>
                <a:latin typeface="KaiTi" panose="02010609060101010101" charset="-122"/>
                <a:ea typeface="KaiTi" panose="02010609060101010101" charset="-122"/>
              </a:rPr>
              <a:t>很</a:t>
            </a:r>
            <a:r>
              <a:rPr lang="zh-CN" altLang="en-US" sz="4800" b="1" dirty="0">
                <a:solidFill>
                  <a:srgbClr val="FF40FF"/>
                </a:solidFill>
                <a:latin typeface="KaiTi" panose="02010609060101010101" charset="-122"/>
                <a:ea typeface="KaiTi" panose="02010609060101010101" charset="-122"/>
              </a:rPr>
              <a:t>好喝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10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2675" y="2111375"/>
            <a:ext cx="6096000" cy="1027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我们的老师</a:t>
            </a:r>
            <a:r>
              <a:rPr lang="zh-CN" altLang="en-US" sz="4800" b="1" dirty="0">
                <a:solidFill>
                  <a:srgbClr val="666699"/>
                </a:solidFill>
                <a:latin typeface="KaiTi" panose="02010609060101010101" charset="-122"/>
                <a:ea typeface="KaiTi" panose="02010609060101010101" charset="-122"/>
              </a:rPr>
              <a:t>很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好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10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2675" y="3065463"/>
            <a:ext cx="6096000" cy="2135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这杯咖啡</a:t>
            </a:r>
            <a:r>
              <a:rPr lang="zh-CN" altLang="en-US" sz="4800" b="1" dirty="0">
                <a:solidFill>
                  <a:srgbClr val="666699"/>
                </a:solidFill>
                <a:latin typeface="KaiTi" panose="02010609060101010101" charset="-122"/>
                <a:ea typeface="KaiTi" panose="02010609060101010101" charset="-122"/>
              </a:rPr>
              <a:t>很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贵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=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这杯咖啡</a:t>
            </a:r>
            <a:r>
              <a:rPr lang="zh-CN" altLang="en-US" sz="4800" b="1" dirty="0">
                <a:solidFill>
                  <a:srgbClr val="666699"/>
                </a:solidFill>
                <a:latin typeface="KaiTi" panose="02010609060101010101" charset="-122"/>
                <a:ea typeface="KaiTi" panose="02010609060101010101" charset="-122"/>
              </a:rPr>
              <a:t>不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便宜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10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13" name="文本框 3">
            <a:extLst>
              <a:ext uri="{FF2B5EF4-FFF2-40B4-BE49-F238E27FC236}">
                <a16:creationId xmlns:a16="http://schemas.microsoft.com/office/drawing/2014/main" id="{762BB85B-2C11-45D8-A4BB-B208CB2087EE}"/>
              </a:ext>
            </a:extLst>
          </p:cNvPr>
          <p:cNvSpPr txBox="1"/>
          <p:nvPr/>
        </p:nvSpPr>
        <p:spPr>
          <a:xfrm>
            <a:off x="7167880" y="1212850"/>
            <a:ext cx="4224338" cy="5016500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好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好喝       难喝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好看       难看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好听       难听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好玩       不好玩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帅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漂亮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高兴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贵         便宜</a:t>
            </a:r>
          </a:p>
          <a:p>
            <a:r>
              <a:rPr lang="zh-CN" altLang="en-US" sz="3200" dirty="0">
                <a:latin typeface="KaiTi" panose="02010609060101010101" charset="-122"/>
                <a:ea typeface="KaiTi" panose="02010609060101010101" charset="-122"/>
              </a:rPr>
              <a:t>多          少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8169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716915" y="417830"/>
            <a:ext cx="86607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课文热身（</a:t>
            </a:r>
            <a:r>
              <a:rPr lang="en-US"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3-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36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370330"/>
            <a:ext cx="9210040" cy="508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606040" y="588041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1870" y="590835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19950" y="586644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83738" y="5894388"/>
            <a:ext cx="63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8142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06730"/>
            <a:ext cx="61245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课文练习（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43</a:t>
            </a:r>
            <a:r>
              <a:rPr lang="zh-CN" altLang="en-US" sz="4000" b="1" spc="30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5575" y="1224915"/>
            <a:ext cx="9471660" cy="467233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7" name="矩形 16"/>
          <p:cNvSpPr/>
          <p:nvPr/>
        </p:nvSpPr>
        <p:spPr>
          <a:xfrm>
            <a:off x="9774555" y="517620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9905683" y="280130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9" name="矩形 18"/>
          <p:cNvSpPr/>
          <p:nvPr/>
        </p:nvSpPr>
        <p:spPr>
          <a:xfrm>
            <a:off x="9905683" y="341598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0" name="矩形 19"/>
          <p:cNvSpPr/>
          <p:nvPr/>
        </p:nvSpPr>
        <p:spPr>
          <a:xfrm>
            <a:off x="9905683" y="4006850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1" name="矩形 20"/>
          <p:cNvSpPr/>
          <p:nvPr/>
        </p:nvSpPr>
        <p:spPr>
          <a:xfrm>
            <a:off x="9746615" y="458946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4490" y="406400"/>
            <a:ext cx="25069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0364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4" name="03-05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5425" y="431893"/>
            <a:ext cx="576263" cy="576263"/>
          </a:xfrm>
          <a:prstGeom prst="rect">
            <a:avLst/>
          </a:prstGeom>
        </p:spPr>
      </p:pic>
      <p:sp>
        <p:nvSpPr>
          <p:cNvPr id="69634" name="内容占位符 2"/>
          <p:cNvSpPr>
            <a:spLocks noGrp="1"/>
          </p:cNvSpPr>
          <p:nvPr>
            <p:ph idx="1"/>
          </p:nvPr>
        </p:nvSpPr>
        <p:spPr>
          <a:xfrm>
            <a:off x="1387793" y="1295718"/>
            <a:ext cx="10542587" cy="5246687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早上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您要买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早上好！我买一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个面包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两盒牛奶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。牛奶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一盒？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牛奶十七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钱一盒，这牛奶很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太贵了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水几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块钱一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5069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0364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7" name="03-05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5425" y="431893"/>
            <a:ext cx="576263" cy="576263"/>
          </a:xfrm>
          <a:prstGeom prst="rect">
            <a:avLst/>
          </a:prstGeom>
        </p:spPr>
      </p:pic>
      <p:sp>
        <p:nvSpPr>
          <p:cNvPr id="71682" name="矩形 1"/>
          <p:cNvSpPr/>
          <p:nvPr/>
        </p:nvSpPr>
        <p:spPr>
          <a:xfrm>
            <a:off x="1417638" y="1104900"/>
            <a:ext cx="10482262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水三块钱一瓶。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我要买一个面包、两瓶水，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一共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多少钱？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一个面包两块五，两瓶水六块，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一共十一块五。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给你十二块，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谢谢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不客气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找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您五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毛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2726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3876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0658" name="内容占位符 2"/>
          <p:cNvSpPr txBox="1"/>
          <p:nvPr/>
        </p:nvSpPr>
        <p:spPr>
          <a:xfrm>
            <a:off x="1809433" y="1489393"/>
            <a:ext cx="10612437" cy="58578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售货员：早上好！您要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！我买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，再买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牛奶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售货员：牛奶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，这牛奶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玛丽亚：太贵了！水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4490" y="406400"/>
            <a:ext cx="22186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/>
          <p:cNvSpPr txBox="1"/>
          <p:nvPr>
            <p:custDataLst>
              <p:tags r:id="rId5"/>
            </p:custDataLst>
          </p:nvPr>
        </p:nvSpPr>
        <p:spPr>
          <a:xfrm>
            <a:off x="364490" y="496570"/>
            <a:ext cx="22186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4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4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2706" name="矩形 1"/>
          <p:cNvSpPr/>
          <p:nvPr/>
        </p:nvSpPr>
        <p:spPr>
          <a:xfrm>
            <a:off x="1677353" y="1536383"/>
            <a:ext cx="9339262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售货员：水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玛丽亚：我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、两瓶水，一共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售货员：一个面包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，一共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玛丽亚：给你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，谢谢。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11772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5" y="19211"/>
            <a:ext cx="981529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38175" y="1214120"/>
            <a:ext cx="10599420" cy="4831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两  三  五  六    十一  十二  十七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您  水  钱  牛奶  面包  早上  售货员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要  买  给  找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个  盒  瓶  块  毛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几  多少  一共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贵  好喝</a:t>
            </a:r>
            <a:endParaRPr lang="en-US" altLang="zh-CN" sz="4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再  太</a:t>
            </a:r>
            <a:r>
              <a:rPr lang="en-US" altLang="zh-CN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了  谢谢  不客气</a:t>
            </a: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158263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562297" y="366712"/>
            <a:ext cx="7706814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3-7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6380" y="1355090"/>
            <a:ext cx="9307830" cy="440753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椭圆 11"/>
          <p:cNvSpPr/>
          <p:nvPr/>
        </p:nvSpPr>
        <p:spPr>
          <a:xfrm>
            <a:off x="4667885" y="2898775"/>
            <a:ext cx="614680" cy="58420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15180" y="3534093"/>
            <a:ext cx="430213" cy="48260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41625" y="4001770"/>
            <a:ext cx="671830" cy="64008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530475" y="4611370"/>
            <a:ext cx="654050" cy="624840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06140" y="5191125"/>
            <a:ext cx="690245" cy="657225"/>
          </a:xfrm>
          <a:prstGeom prst="ellipse">
            <a:avLst/>
          </a:prstGeom>
          <a:solidFill>
            <a:schemeClr val="l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21" name="03-07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747827" y="1386797"/>
            <a:ext cx="568324" cy="5683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2" grpId="0" bldLvl="0" animBg="1"/>
      <p:bldP spid="17" grpId="0" bldLvl="0" animBg="1"/>
      <p:bldP spid="18" grpId="0" bldLvl="0" animBg="1"/>
      <p:bldP spid="19" grpId="0" bldLvl="0" animBg="1"/>
      <p:bldP spid="2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142333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653415" y="350520"/>
            <a:ext cx="8298996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 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3-8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sp>
        <p:nvSpPr>
          <p:cNvPr id="74754" name="内容占位符 2"/>
          <p:cNvSpPr>
            <a:spLocks noGrp="1"/>
          </p:cNvSpPr>
          <p:nvPr>
            <p:ph idx="1"/>
          </p:nvPr>
        </p:nvSpPr>
        <p:spPr>
          <a:xfrm>
            <a:off x="1587818" y="1368425"/>
            <a:ext cx="11479212" cy="4791075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晚上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好！请问，您要买（      ）？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你好！我要买一杯咖啡。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您买什么咖啡（   ）？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卡布奇诺（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Cappuccino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）。（       ）一杯？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大杯（   ）块，小杯（   ）块。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我买一个小杯。（   ）你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块，我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没有零钱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服务员：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找您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75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块。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450138" y="1466850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784850" y="2823528"/>
            <a:ext cx="977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239125" y="3505200"/>
            <a:ext cx="19145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多少钱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324350" y="4189413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150100" y="4173538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184900" y="4886325"/>
            <a:ext cx="1254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280181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496570" y="366712"/>
            <a:ext cx="8063864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 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3-8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73737" name="文本框 9"/>
          <p:cNvSpPr txBox="1"/>
          <p:nvPr/>
        </p:nvSpPr>
        <p:spPr>
          <a:xfrm>
            <a:off x="9767253" y="1458278"/>
            <a:ext cx="1114425" cy="3968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0500" y="1270635"/>
            <a:ext cx="9391015" cy="445833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9" name="文本框 8"/>
          <p:cNvSpPr txBox="1"/>
          <p:nvPr/>
        </p:nvSpPr>
        <p:spPr>
          <a:xfrm>
            <a:off x="4942523" y="2788920"/>
            <a:ext cx="1416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咖啡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44733" y="3513138"/>
            <a:ext cx="14160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39473" y="4219575"/>
            <a:ext cx="1416050" cy="709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42523" y="4966653"/>
            <a:ext cx="14160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零钱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6" b="11477"/>
          <a:stretch>
            <a:fillRect/>
          </a:stretch>
        </p:blipFill>
        <p:spPr>
          <a:xfrm>
            <a:off x="1078230" y="1066800"/>
            <a:ext cx="10032365" cy="5068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7190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我们家有七口人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69595" y="501650"/>
            <a:ext cx="43707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768985" y="571500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1" y="3758565"/>
            <a:ext cx="72243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-115728" y="3311525"/>
            <a:ext cx="8431213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注音：第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18434" name="TextBox 13"/>
          <p:cNvSpPr txBox="1"/>
          <p:nvPr/>
        </p:nvSpPr>
        <p:spPr>
          <a:xfrm>
            <a:off x="935038" y="1141413"/>
            <a:ext cx="9193212" cy="2584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_____________   _____________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_____________   _____________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 l="2060"/>
          <a:stretch>
            <a:fillRect/>
          </a:stretch>
        </p:blipFill>
        <p:spPr bwMode="auto">
          <a:xfrm>
            <a:off x="990600" y="4758690"/>
            <a:ext cx="9055735" cy="156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69595" y="501650"/>
            <a:ext cx="61963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5702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预习作业检查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 l="2081" r="2081"/>
          <a:stretch>
            <a:fillRect/>
          </a:stretch>
        </p:blipFill>
        <p:spPr bwMode="auto">
          <a:xfrm>
            <a:off x="1512570" y="1792605"/>
            <a:ext cx="9347835" cy="336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文本框 13"/>
          <p:cNvSpPr txBox="1"/>
          <p:nvPr/>
        </p:nvSpPr>
        <p:spPr>
          <a:xfrm>
            <a:off x="1449070" y="1937385"/>
            <a:ext cx="444500" cy="4699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dirty="0"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28758" y="2818130"/>
            <a:ext cx="13938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幸福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620760" y="2832735"/>
            <a:ext cx="11938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照片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85565" y="3493135"/>
            <a:ext cx="17335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研究生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620760" y="3483610"/>
            <a:ext cx="11938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家庭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20503" y="4141153"/>
            <a:ext cx="13938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专业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620760" y="4143375"/>
            <a:ext cx="11938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7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69595" y="501650"/>
            <a:ext cx="61963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704215" y="5829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预习作业检查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27" name="内容占位符 2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" t="16340"/>
          <a:stretch>
            <a:fillRect/>
          </a:stretch>
        </p:blipFill>
        <p:spPr>
          <a:xfrm>
            <a:off x="1694180" y="1242060"/>
            <a:ext cx="8789670" cy="5086985"/>
          </a:xfrm>
          <a:ln w="53975">
            <a:noFill/>
          </a:ln>
          <a:effectLst/>
        </p:spPr>
      </p:pic>
      <p:sp>
        <p:nvSpPr>
          <p:cNvPr id="28" name="文本框 27"/>
          <p:cNvSpPr txBox="1"/>
          <p:nvPr/>
        </p:nvSpPr>
        <p:spPr>
          <a:xfrm>
            <a:off x="3421063" y="1646238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778125" y="3038475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爸爸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177213" y="1646238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奶奶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013825" y="3017838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爷爷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076450" y="4546600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哥哥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243388" y="5726430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750300" y="3681413"/>
            <a:ext cx="1193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弟弟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3165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231140" y="-45085"/>
            <a:ext cx="882396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朗读句子：第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50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6"/>
          <a:srcRect l="5026" t="5687" b="3596"/>
          <a:stretch>
            <a:fillRect/>
          </a:stretch>
        </p:blipFill>
        <p:spPr>
          <a:xfrm>
            <a:off x="1699260" y="1511935"/>
            <a:ext cx="7616190" cy="4888865"/>
          </a:xfrm>
          <a:effectLst/>
        </p:spPr>
      </p:pic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33858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2998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134620" y="26987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生词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2532" name="矩形 1"/>
          <p:cNvSpPr/>
          <p:nvPr/>
        </p:nvSpPr>
        <p:spPr>
          <a:xfrm>
            <a:off x="773747" y="1275273"/>
            <a:ext cx="10180955" cy="456471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爸爸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妈妈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哥哥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姐姐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弟弟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妹妹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家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家人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家庭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有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口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幸福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专业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研究生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对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还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照片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北京大学  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汉语言文学  高美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985" y="-6350"/>
            <a:ext cx="1219898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11430" y="-6350"/>
            <a:ext cx="1415415" cy="68135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/>
        </p:nvSpPr>
        <p:spPr>
          <a:xfrm>
            <a:off x="106680" y="-149860"/>
            <a:ext cx="142875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照片</a:t>
            </a:r>
            <a:endParaRPr kumimoji="0" lang="en-US" altLang="zh-CN" sz="44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4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4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3553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35" y="1430655"/>
            <a:ext cx="5073015" cy="3321050"/>
          </a:xfrm>
          <a:prstGeom prst="rect">
            <a:avLst/>
          </a:prstGeom>
          <a:noFill/>
          <a:ln w="9525">
            <a:noFill/>
          </a:ln>
          <a:effectLst/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6094413" y="1632585"/>
            <a:ext cx="5103812" cy="2970213"/>
          </a:xfrm>
        </p:spPr>
        <p:txBody>
          <a:bodyPr vert="horz" wrap="square" lIns="91440" tIns="45720" rIns="91440" bIns="45720" anchor="t" anchorCtr="0">
            <a:normAutofit/>
          </a:bodyPr>
          <a:lstStyle/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：这是你的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照片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：对，这是我的照片。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：他们是谁？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：他们都是我的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家人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468438" y="4811713"/>
            <a:ext cx="232664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</a:t>
            </a: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张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照片</a:t>
            </a:r>
          </a:p>
        </p:txBody>
      </p:sp>
      <p:sp>
        <p:nvSpPr>
          <p:cNvPr id="15" name="矩形 14"/>
          <p:cNvSpPr/>
          <p:nvPr/>
        </p:nvSpPr>
        <p:spPr>
          <a:xfrm>
            <a:off x="6855619" y="4846638"/>
            <a:ext cx="3581400" cy="8299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我的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家人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4" grpId="0"/>
      <p:bldP spid="5" grpId="0" uiExpand="1" build="p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015" y="51435"/>
            <a:ext cx="2029460" cy="15125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b="9772"/>
          <a:stretch>
            <a:fillRect/>
          </a:stretch>
        </p:blipFill>
        <p:spPr>
          <a:xfrm>
            <a:off x="755015" y="1647190"/>
            <a:ext cx="2044700" cy="1488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15" y="3224530"/>
            <a:ext cx="2045335" cy="1315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855" y="4705350"/>
            <a:ext cx="904875" cy="2152650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5824220" y="320040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牙膏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5824220" y="1985645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面包</a:t>
            </a:r>
          </a:p>
        </p:txBody>
      </p:sp>
      <p:sp>
        <p:nvSpPr>
          <p:cNvPr id="17" name="Text Box 16"/>
          <p:cNvSpPr txBox="1"/>
          <p:nvPr/>
        </p:nvSpPr>
        <p:spPr>
          <a:xfrm>
            <a:off x="5824220" y="3832860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牛奶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6005195" y="5515610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书</a:t>
            </a:r>
          </a:p>
        </p:txBody>
      </p:sp>
      <p:sp>
        <p:nvSpPr>
          <p:cNvPr id="19" name="Text Box 18"/>
          <p:cNvSpPr txBox="1"/>
          <p:nvPr/>
        </p:nvSpPr>
        <p:spPr>
          <a:xfrm>
            <a:off x="9279255" y="2850515"/>
            <a:ext cx="2232660" cy="829945"/>
          </a:xfrm>
          <a:prstGeom prst="rect">
            <a:avLst/>
          </a:prstGeom>
          <a:noFill/>
          <a:ln>
            <a:solidFill>
              <a:srgbClr val="355DA5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KaiTi" panose="02010609060101010101" charset="-122"/>
                <a:ea typeface="KaiTi" panose="02010609060101010101" charset="-122"/>
              </a:rPr>
              <a:t>连一连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985" y="-6350"/>
            <a:ext cx="1219898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11430" y="-6350"/>
            <a:ext cx="1415415" cy="68135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58540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/>
        </p:nvSpPr>
        <p:spPr>
          <a:xfrm>
            <a:off x="48895" y="-9525"/>
            <a:ext cx="1428750" cy="6470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家庭</a:t>
            </a:r>
            <a:endParaRPr kumimoji="0" lang="en-US" altLang="zh-CN" sz="40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0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490" y="1468120"/>
            <a:ext cx="4370070" cy="2990215"/>
          </a:xfrm>
          <a:prstGeom prst="rect">
            <a:avLst/>
          </a:prstGeom>
          <a:ln w="127000" cap="rnd">
            <a:noFill/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6875" y="1462405"/>
            <a:ext cx="4244340" cy="2995930"/>
          </a:xfrm>
          <a:prstGeom prst="rect">
            <a:avLst/>
          </a:prstGeom>
          <a:ln w="127000" cap="rnd">
            <a:noFill/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矩形 6"/>
          <p:cNvSpPr/>
          <p:nvPr/>
        </p:nvSpPr>
        <p:spPr>
          <a:xfrm>
            <a:off x="937895" y="4927600"/>
            <a:ext cx="6103938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这是一个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中国家庭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6640513" y="4926013"/>
            <a:ext cx="6103937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这是一个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外国家庭</a:t>
            </a:r>
            <a:r>
              <a:rPr lang="zh-CN" altLang="en-US" sz="40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8642985" y="4273550"/>
            <a:ext cx="2054225" cy="7372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wàiɡuó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4" grpId="0"/>
      <p:bldP spid="7" grpId="0"/>
      <p:bldP spid="8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5724525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55956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：有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/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没有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+……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81420" y="1879600"/>
            <a:ext cx="49784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一个姐姐。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145" y="2021205"/>
            <a:ext cx="416052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线形标注 1 11"/>
          <p:cNvSpPr/>
          <p:nvPr/>
        </p:nvSpPr>
        <p:spPr>
          <a:xfrm>
            <a:off x="4384675" y="1314450"/>
            <a:ext cx="1085850" cy="585788"/>
          </a:xfrm>
          <a:prstGeom prst="borderCallout1">
            <a:avLst>
              <a:gd name="adj1" fmla="val 18750"/>
              <a:gd name="adj2" fmla="val -8333"/>
              <a:gd name="adj3" fmla="val 251343"/>
              <a:gd name="adj4" fmla="val -60509"/>
            </a:avLst>
          </a:prstGeom>
          <a:solidFill>
            <a:schemeClr val="bg1"/>
          </a:solidFill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r>
              <a:rPr lang="zh-CN" altLang="en-US" sz="32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小志</a:t>
            </a:r>
          </a:p>
        </p:txBody>
      </p:sp>
      <p:sp>
        <p:nvSpPr>
          <p:cNvPr id="24" name="矩形 23"/>
          <p:cNvSpPr/>
          <p:nvPr/>
        </p:nvSpPr>
        <p:spPr>
          <a:xfrm>
            <a:off x="6281420" y="3159125"/>
            <a:ext cx="566261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弟弟。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48628" y="5372100"/>
            <a:ext cx="7707312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这个家庭有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爸爸、妈妈、姐姐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281420" y="1431925"/>
            <a:ext cx="49784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姐姐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27" name="矩形 26"/>
          <p:cNvSpPr/>
          <p:nvPr/>
        </p:nvSpPr>
        <p:spPr>
          <a:xfrm>
            <a:off x="6281420" y="2668588"/>
            <a:ext cx="49784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弟弟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28" name="矩形 27"/>
          <p:cNvSpPr/>
          <p:nvPr/>
        </p:nvSpPr>
        <p:spPr>
          <a:xfrm>
            <a:off x="6281420" y="4452938"/>
            <a:ext cx="6097588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牛奶，他姐姐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281420" y="3984625"/>
            <a:ext cx="61468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小志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？他姐姐呢？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9344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26625" name="标题 1"/>
          <p:cNvSpPr txBox="1"/>
          <p:nvPr/>
        </p:nvSpPr>
        <p:spPr>
          <a:xfrm>
            <a:off x="521335" y="367665"/>
            <a:ext cx="9287510" cy="7842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语言点练习（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没有：第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 l="4193" t="17920" r="5345" b="4320"/>
          <a:stretch>
            <a:fillRect/>
          </a:stretch>
        </p:blipFill>
        <p:spPr bwMode="auto">
          <a:xfrm>
            <a:off x="1749425" y="1350010"/>
            <a:ext cx="8903970" cy="516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45313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3242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她家有五口人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内容占位符 2"/>
          <p:cNvSpPr>
            <a:spLocks noGrp="1"/>
          </p:cNvSpPr>
          <p:nvPr/>
        </p:nvSpPr>
        <p:spPr>
          <a:xfrm>
            <a:off x="5564505" y="1530985"/>
            <a:ext cx="7210425" cy="48783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：他们是谁？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：他们是小美的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家人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她家有几口人？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她家有五口人。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：都有谁？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：有爸爸、妈妈、爷爷、奶奶</a:t>
            </a:r>
          </a:p>
          <a:p>
            <a:pPr marL="0" indent="0"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小美。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14" y="2104844"/>
            <a:ext cx="3823823" cy="2477074"/>
          </a:xfrm>
          <a:prstGeom prst="rect">
            <a:avLst/>
          </a:prstGeom>
          <a:ln w="25400" cap="sq">
            <a:solidFill>
              <a:schemeClr val="accent1"/>
            </a:solidFill>
            <a:prstDash val="solid"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0" name="线形标注 1 6"/>
          <p:cNvSpPr/>
          <p:nvPr/>
        </p:nvSpPr>
        <p:spPr>
          <a:xfrm>
            <a:off x="3277870" y="4845368"/>
            <a:ext cx="1085850" cy="585787"/>
          </a:xfrm>
          <a:prstGeom prst="borderCallout1">
            <a:avLst>
              <a:gd name="adj1" fmla="val 18750"/>
              <a:gd name="adj2" fmla="val -8333"/>
              <a:gd name="adj3" fmla="val -108032"/>
              <a:gd name="adj4" fmla="val -53287"/>
            </a:avLst>
          </a:prstGeom>
          <a:solidFill>
            <a:schemeClr val="bg1"/>
          </a:solidFill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r>
              <a:rPr lang="zh-CN" altLang="en-US" sz="32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小美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86715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5299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大家庭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小家庭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6" name="内容占位符 2"/>
          <p:cNvSpPr>
            <a:spLocks noGrp="1"/>
          </p:cNvSpPr>
          <p:nvPr/>
        </p:nvSpPr>
        <p:spPr>
          <a:xfrm>
            <a:off x="5558074" y="2127604"/>
            <a:ext cx="5915684" cy="2971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我家有三口人，是个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小家庭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。我朋友家有七口人，是个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大家庭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7" name="Picture 2" descr="F:\学在中国.基础教程1—王斯璐\内文插图\学在中国·基础教程1\VCG2139894fd1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8242" y="2072087"/>
            <a:ext cx="4624682" cy="308283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434848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408178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的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+N</a:t>
            </a:r>
            <a:endParaRPr lang="zh-CN"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1355" y="2085975"/>
            <a:ext cx="416052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线形标注 1 11"/>
          <p:cNvSpPr/>
          <p:nvPr/>
        </p:nvSpPr>
        <p:spPr>
          <a:xfrm>
            <a:off x="4540885" y="1379220"/>
            <a:ext cx="1085850" cy="585788"/>
          </a:xfrm>
          <a:prstGeom prst="borderCallout1">
            <a:avLst>
              <a:gd name="adj1" fmla="val 18750"/>
              <a:gd name="adj2" fmla="val -8333"/>
              <a:gd name="adj3" fmla="val 251343"/>
              <a:gd name="adj4" fmla="val -60509"/>
            </a:avLst>
          </a:prstGeom>
          <a:solidFill>
            <a:schemeClr val="bg1"/>
          </a:solidFill>
          <a:ln w="381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r>
              <a:rPr lang="zh-CN" altLang="en-US" sz="32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小志</a:t>
            </a:r>
          </a:p>
        </p:txBody>
      </p:sp>
      <p:sp>
        <p:nvSpPr>
          <p:cNvPr id="10" name="矩形 9"/>
          <p:cNvSpPr/>
          <p:nvPr/>
        </p:nvSpPr>
        <p:spPr>
          <a:xfrm>
            <a:off x="5995035" y="2306320"/>
            <a:ext cx="497998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小志的家庭</a:t>
            </a:r>
            <a:r>
              <a:rPr lang="zh-CN" altLang="en-US" sz="32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幸福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995035" y="4225608"/>
            <a:ext cx="590391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小志有一杯</a:t>
            </a:r>
            <a:r>
              <a:rPr lang="zh-CN" altLang="en-US" sz="32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牛奶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995035" y="2909570"/>
            <a:ext cx="497998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小志有一个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幸福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家庭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995035" y="3536633"/>
            <a:ext cx="497998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小志的牛奶</a:t>
            </a:r>
            <a:r>
              <a:rPr lang="zh-CN" altLang="en-US" sz="32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003098" y="1237615"/>
            <a:ext cx="2201863" cy="8299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幸福</a:t>
            </a:r>
          </a:p>
        </p:txBody>
      </p:sp>
      <p:sp>
        <p:nvSpPr>
          <p:cNvPr id="17" name="矩形 16"/>
          <p:cNvSpPr/>
          <p:nvPr/>
        </p:nvSpPr>
        <p:spPr>
          <a:xfrm>
            <a:off x="5995035" y="4892358"/>
            <a:ext cx="566261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小志有一个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姐姐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8" name="矩形 17"/>
          <p:cNvSpPr/>
          <p:nvPr/>
        </p:nvSpPr>
        <p:spPr>
          <a:xfrm>
            <a:off x="5995035" y="5562283"/>
            <a:ext cx="566261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小志有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7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399415"/>
            <a:ext cx="61779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26625" name="标题 1"/>
          <p:cNvSpPr txBox="1"/>
          <p:nvPr/>
        </p:nvSpPr>
        <p:spPr>
          <a:xfrm>
            <a:off x="556895" y="354965"/>
            <a:ext cx="6208395" cy="7842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语言点练习（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461770" y="1216660"/>
            <a:ext cx="9161780" cy="498919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5" name="文本框 4"/>
          <p:cNvSpPr txBox="1"/>
          <p:nvPr/>
        </p:nvSpPr>
        <p:spPr>
          <a:xfrm>
            <a:off x="2217420" y="2450148"/>
            <a:ext cx="3619500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kumimoji="1" lang="zh-CN" altLang="en-US" sz="32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一个</a:t>
            </a:r>
            <a:r>
              <a:rPr kumimoji="1" lang="zh-CN" altLang="en-US" sz="3200" b="1" kern="120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</a:t>
            </a: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哥哥。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17420" y="3936683"/>
            <a:ext cx="43307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的朋友。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217420" y="5395595"/>
            <a:ext cx="4330700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</a:t>
            </a:r>
            <a:r>
              <a:rPr kumimoji="1" lang="zh-CN" altLang="en-US" sz="32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我的</a:t>
            </a:r>
            <a:r>
              <a:rPr kumimoji="1" lang="zh-CN" altLang="en-US" sz="3200" b="1" kern="120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</a:t>
            </a:r>
            <a:r>
              <a:rPr kumimoji="1" lang="zh-CN" altLang="en-US" sz="32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朋友。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89636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8576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3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：还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+V</a:t>
            </a:r>
            <a:endParaRPr lang="zh-CN" altLang="zh-CN" sz="40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6300" y="2459673"/>
            <a:ext cx="5486400" cy="19380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艾米丽家有七口人，她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一个哥哥。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/>
          <a:srcRect l="7778" t="16489" r="12459" b="19223"/>
          <a:stretch>
            <a:fillRect/>
          </a:stretch>
        </p:blipFill>
        <p:spPr>
          <a:xfrm>
            <a:off x="6641465" y="1995170"/>
            <a:ext cx="4645660" cy="31610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0835" y="292735"/>
            <a:ext cx="3935730" cy="647700"/>
          </a:xfrm>
          <a:prstGeom prst="rect">
            <a:avLst/>
          </a:prstGeom>
          <a:solidFill>
            <a:srgbClr val="BB313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2"/>
            </p:custDataLst>
          </p:nvPr>
        </p:nvSpPr>
        <p:spPr>
          <a:xfrm>
            <a:off x="459740" y="351790"/>
            <a:ext cx="38061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语言点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3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：还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+V</a:t>
            </a:r>
            <a:endParaRPr lang="zh-CN" altLang="zh-CN" sz="4000" b="1" spc="150" noProof="0" dirty="0">
              <a:ln w="3175">
                <a:noFill/>
                <a:prstDash val="dash"/>
              </a:ln>
              <a:solidFill>
                <a:schemeClr val="bg2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5855" y="1642110"/>
            <a:ext cx="10224135" cy="3701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571500" indent="-5715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一个姐姐、一个哥哥，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两个妹妹。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要买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一个面包，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要买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一杯咖啡。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要听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中国音乐，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要听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法国音乐。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英语、法语，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4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charRg st="54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65303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73731" name="标题 1"/>
          <p:cNvSpPr txBox="1"/>
          <p:nvPr/>
        </p:nvSpPr>
        <p:spPr>
          <a:xfrm>
            <a:off x="704215" y="350520"/>
            <a:ext cx="6094095" cy="700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语言点练习（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/>
          <a:srcRect l="1897" r="1897"/>
          <a:stretch>
            <a:fillRect/>
          </a:stretch>
        </p:blipFill>
        <p:spPr>
          <a:xfrm>
            <a:off x="1576705" y="2184400"/>
            <a:ext cx="9222105" cy="2481580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9"/>
          <p:cNvSpPr txBox="1"/>
          <p:nvPr/>
        </p:nvSpPr>
        <p:spPr>
          <a:xfrm>
            <a:off x="5824220" y="320040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裤子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5824220" y="1985645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椅子</a:t>
            </a:r>
          </a:p>
        </p:txBody>
      </p:sp>
      <p:sp>
        <p:nvSpPr>
          <p:cNvPr id="17" name="Text Box 16"/>
          <p:cNvSpPr txBox="1"/>
          <p:nvPr/>
        </p:nvSpPr>
        <p:spPr>
          <a:xfrm>
            <a:off x="5824220" y="3832860"/>
            <a:ext cx="129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手表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5929630" y="5566410"/>
            <a:ext cx="17354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KaiTi" panose="02010609060101010101" charset="-122"/>
                <a:ea typeface="KaiTi" panose="02010609060101010101" charset="-122"/>
              </a:rPr>
              <a:t>售货员</a:t>
            </a:r>
          </a:p>
        </p:txBody>
      </p:sp>
      <p:sp>
        <p:nvSpPr>
          <p:cNvPr id="19" name="Text Box 18"/>
          <p:cNvSpPr txBox="1"/>
          <p:nvPr/>
        </p:nvSpPr>
        <p:spPr>
          <a:xfrm>
            <a:off x="9279255" y="2850515"/>
            <a:ext cx="2232660" cy="829945"/>
          </a:xfrm>
          <a:prstGeom prst="rect">
            <a:avLst/>
          </a:prstGeom>
          <a:noFill/>
          <a:ln>
            <a:solidFill>
              <a:srgbClr val="355DA5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KaiTi" panose="02010609060101010101" charset="-122"/>
                <a:ea typeface="KaiTi" panose="02010609060101010101" charset="-122"/>
              </a:rPr>
              <a:t>连一连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8730" y="0"/>
            <a:ext cx="2351405" cy="1628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0F4F9">
                  <a:alpha val="100000"/>
                </a:srgbClr>
              </a:clrFrom>
              <a:clrTo>
                <a:srgbClr val="F0F4F9">
                  <a:alpha val="100000"/>
                  <a:alpha val="0"/>
                </a:srgbClr>
              </a:clrTo>
            </a:clrChange>
          </a:blip>
          <a:srcRect t="8827"/>
          <a:stretch>
            <a:fillRect/>
          </a:stretch>
        </p:blipFill>
        <p:spPr>
          <a:xfrm>
            <a:off x="1714500" y="1628775"/>
            <a:ext cx="1640205" cy="17183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2920" y="2962275"/>
            <a:ext cx="1343025" cy="2019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0665" y="4981575"/>
            <a:ext cx="1514475" cy="1876425"/>
          </a:xfrm>
          <a:prstGeom prst="rect">
            <a:avLst/>
          </a:prstGeom>
        </p:spPr>
      </p:pic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4817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9205" y="3390265"/>
            <a:ext cx="4235450" cy="288036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箭头连接符 4"/>
          <p:cNvCxnSpPr/>
          <p:nvPr/>
        </p:nvCxnSpPr>
        <p:spPr>
          <a:xfrm flipH="1">
            <a:off x="9121458" y="4305935"/>
            <a:ext cx="1452563" cy="76993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14400" y="2116773"/>
            <a:ext cx="10968038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他是艾米丽的哥哥。是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北京大学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研究生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914400" y="1288098"/>
            <a:ext cx="80899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他是谁？</a:t>
            </a:r>
          </a:p>
        </p:txBody>
      </p:sp>
      <p:sp>
        <p:nvSpPr>
          <p:cNvPr id="34822" name="WordArt 17"/>
          <p:cNvSpPr>
            <a:spLocks noTextEdit="1"/>
          </p:cNvSpPr>
          <p:nvPr/>
        </p:nvSpPr>
        <p:spPr>
          <a:xfrm rot="602741">
            <a:off x="10507980" y="3680460"/>
            <a:ext cx="525463" cy="109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10" name="矩形 9"/>
          <p:cNvSpPr/>
          <p:nvPr/>
        </p:nvSpPr>
        <p:spPr>
          <a:xfrm>
            <a:off x="914400" y="2996248"/>
            <a:ext cx="80899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是吗？什么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6" name="矩形 15"/>
          <p:cNvSpPr/>
          <p:nvPr/>
        </p:nvSpPr>
        <p:spPr>
          <a:xfrm>
            <a:off x="914400" y="3950335"/>
            <a:ext cx="9307513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汉语言文学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0" grpId="0"/>
      <p:bldP spid="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28CD72E-95CA-4CAC-A09D-DEAF9DA19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0273" y="5712823"/>
            <a:ext cx="2232683" cy="72281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9EA1079-A457-428A-92D6-D7EA642A9CF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55" r="1"/>
          <a:stretch/>
        </p:blipFill>
        <p:spPr>
          <a:xfrm>
            <a:off x="2026761" y="206011"/>
            <a:ext cx="2232683" cy="550681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9CC3A53-976A-4663-B9D1-B1BAC6823B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5539" y="304640"/>
            <a:ext cx="3244329" cy="538121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C70E68C-FC1A-4BC5-A202-9BE5A2BC69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9444" y="5712822"/>
            <a:ext cx="3292806" cy="72281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376045" y="901065"/>
            <a:ext cx="11988800" cy="54578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indent="-51435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AutoNum type="arabicPeriod"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复习：</a:t>
            </a:r>
            <a:endParaRPr kumimoji="0" lang="en-US" altLang="zh-CN" sz="2800" b="1" i="0" u="none" strike="noStrike" kern="1200" cap="none" spc="0" normalizeH="0" baseline="0" noProof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14350" indent="-514350" eaLnBrk="1" hangingPunct="1">
              <a:lnSpc>
                <a:spcPct val="110000"/>
              </a:lnSpc>
              <a:buNone/>
            </a:pPr>
            <a:r>
              <a:rPr lang="zh-CN" altLang="en-US" b="1" noProof="1">
                <a:latin typeface="楷体" panose="02010609060101010101" charset="-122"/>
                <a:ea typeface="楷体" panose="02010609060101010101" charset="-122"/>
              </a:rPr>
              <a:t>①用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生词和语言点写句子：</a:t>
            </a:r>
          </a:p>
          <a:p>
            <a:pPr marL="514350" marR="0" indent="-51435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 照片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家庭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/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没有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+……/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的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N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/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还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</a:t>
            </a:r>
          </a:p>
          <a:p>
            <a:pPr marL="514350" indent="-514350" eaLnBrk="1" hangingPunct="1">
              <a:lnSpc>
                <a:spcPct val="110000"/>
              </a:lnSpc>
              <a:buNone/>
            </a:pPr>
            <a:r>
              <a:rPr lang="zh-CN" altLang="en-US" b="1" noProof="1">
                <a:latin typeface="楷体" panose="02010609060101010101" charset="-122"/>
                <a:ea typeface="楷体" panose="02010609060101010101" charset="-122"/>
              </a:rPr>
              <a:t>②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写一段话，介绍自己的专业和学校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预习：</a:t>
            </a:r>
          </a:p>
          <a:p>
            <a:pPr marL="514350" marR="0" indent="-514350" algn="l" defTabSz="914400" rtl="0" eaLnBrk="1" fontAlgn="base" latinLnBrk="0" hangingPunct="1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①第四课第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部分的生词抄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10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遍。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aphicFrame>
        <p:nvGraphicFramePr>
          <p:cNvPr id="2" name="表格 1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274424390"/>
              </p:ext>
            </p:extLst>
          </p:nvPr>
        </p:nvGraphicFramePr>
        <p:xfrm>
          <a:off x="317717" y="367634"/>
          <a:ext cx="11220089" cy="6122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7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2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本</a:t>
                      </a:r>
                      <a:endParaRPr lang="en-US" altLang="en-US" sz="2400" b="1" dirty="0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 err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词典、书、杂志、课本</a:t>
                      </a:r>
                      <a:endParaRPr lang="en-US" altLang="en-US" sz="2400" b="1" dirty="0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个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学生、朋友、同学、室友、书包、面包、垃圾桶、塑料袋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瓶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 err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水、啤酒</a:t>
                      </a:r>
                      <a:endParaRPr lang="en-US" altLang="en-US" sz="2400" b="1" dirty="0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杯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水、牛奶、咖啡、茶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听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啤酒、可乐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支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 err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牙膏、笔</a:t>
                      </a:r>
                      <a:endParaRPr lang="en-US" altLang="en-US" sz="2400" b="1" dirty="0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辆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自行车、公共汽车、公交车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张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桌子、火车票、银行卡、纸、电影票、床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把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椅子、雨伞、钥匙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碗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面条、米饭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盒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粉笔、巧克力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条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毛巾、裤子、河、领带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块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巧克力、手表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73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棵</a:t>
                      </a:r>
                      <a:endParaRPr lang="en-US" altLang="en-US" sz="2400" b="1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>
                          <a:latin typeface="楷体" panose="02010609060101010101" charset="-122"/>
                          <a:ea typeface="楷体" panose="02010609060101010101" charset="-122"/>
                          <a:cs typeface="宋体" panose="02010600030101010101" pitchFamily="2" charset="-122"/>
                        </a:rPr>
                        <a:t>树</a:t>
                      </a:r>
                      <a:endParaRPr lang="en-US" altLang="en-US" sz="2400" b="1" dirty="0">
                        <a:latin typeface="楷体" panose="02010609060101010101" charset="-122"/>
                        <a:ea typeface="楷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36195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6" b="11477"/>
          <a:stretch>
            <a:fillRect/>
          </a:stretch>
        </p:blipFill>
        <p:spPr>
          <a:xfrm>
            <a:off x="1078230" y="1066800"/>
            <a:ext cx="10032365" cy="5068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7190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我们家有七口人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490537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48850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134620" y="26987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请介绍你和你的家庭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6387" name="AutoShape 4"/>
          <p:cNvSpPr/>
          <p:nvPr/>
        </p:nvSpPr>
        <p:spPr>
          <a:xfrm>
            <a:off x="591185" y="1543050"/>
            <a:ext cx="9046210" cy="5109845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4400" b="1" dirty="0">
                <a:latin typeface="楷体" panose="02010609060101010101" charset="-122"/>
                <a:ea typeface="楷体" panose="02010609060101010101" charset="-122"/>
              </a:rPr>
              <a:t>你们好！我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，是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人。</a:t>
            </a:r>
          </a:p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    我说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语、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语还有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语。</a:t>
            </a:r>
          </a:p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    我家里有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口人：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、</a:t>
            </a:r>
          </a:p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    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和我。</a:t>
            </a:r>
          </a:p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    很高兴认识你们，谢谢！</a:t>
            </a:r>
          </a:p>
          <a:p>
            <a:pPr algn="l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1175" y="664210"/>
            <a:ext cx="876109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441325" y="735965"/>
            <a:ext cx="84943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课文热身（预习作业检查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51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5842" name="文本框 9"/>
          <p:cNvSpPr txBox="1"/>
          <p:nvPr/>
        </p:nvSpPr>
        <p:spPr>
          <a:xfrm>
            <a:off x="9529763" y="1346200"/>
            <a:ext cx="1033462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3" b="2777"/>
          <a:stretch>
            <a:fillRect/>
          </a:stretch>
        </p:blipFill>
        <p:spPr bwMode="auto">
          <a:xfrm>
            <a:off x="1604645" y="1725930"/>
            <a:ext cx="8096250" cy="458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4189730" y="403447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20" name="矩形 19"/>
          <p:cNvSpPr/>
          <p:nvPr/>
        </p:nvSpPr>
        <p:spPr>
          <a:xfrm>
            <a:off x="8532495" y="4009708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21" name="矩形 20"/>
          <p:cNvSpPr/>
          <p:nvPr/>
        </p:nvSpPr>
        <p:spPr>
          <a:xfrm>
            <a:off x="8740140" y="568547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2" name="矩形 21"/>
          <p:cNvSpPr/>
          <p:nvPr/>
        </p:nvSpPr>
        <p:spPr>
          <a:xfrm>
            <a:off x="4358005" y="5675630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35849" name="文本框 2"/>
          <p:cNvSpPr txBox="1"/>
          <p:nvPr/>
        </p:nvSpPr>
        <p:spPr>
          <a:xfrm>
            <a:off x="9272588" y="1325563"/>
            <a:ext cx="1033462" cy="4000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000" dirty="0"/>
          </a:p>
        </p:txBody>
      </p:sp>
      <p:pic>
        <p:nvPicPr>
          <p:cNvPr id="23" name="04-03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695770" y="735801"/>
            <a:ext cx="576729" cy="57672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264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5" grpId="0"/>
      <p:bldP spid="20" grpId="0"/>
      <p:bldP spid="21" grpId="0"/>
      <p:bldP spid="2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11175" y="664210"/>
            <a:ext cx="817435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762635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4630" y="1755140"/>
            <a:ext cx="9273540" cy="458152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6868" name="文本框 5"/>
          <p:cNvSpPr txBox="1"/>
          <p:nvPr/>
        </p:nvSpPr>
        <p:spPr>
          <a:xfrm>
            <a:off x="9678670" y="1501775"/>
            <a:ext cx="1079500" cy="4318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sp>
        <p:nvSpPr>
          <p:cNvPr id="5" name="矩形 4"/>
          <p:cNvSpPr/>
          <p:nvPr/>
        </p:nvSpPr>
        <p:spPr>
          <a:xfrm>
            <a:off x="9774238" y="334867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9" name="矩形 8"/>
          <p:cNvSpPr/>
          <p:nvPr/>
        </p:nvSpPr>
        <p:spPr>
          <a:xfrm>
            <a:off x="9774238" y="3926523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9793288" y="4528185"/>
            <a:ext cx="555625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9650413" y="508222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9666288" y="5698173"/>
            <a:ext cx="6604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pic>
        <p:nvPicPr>
          <p:cNvPr id="18" name="04-04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733254" y="614801"/>
            <a:ext cx="801689" cy="80168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098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5" grpId="0"/>
      <p:bldP spid="9" grpId="0"/>
      <p:bldP spid="10" grpId="0"/>
      <p:bldP spid="12" grpId="0"/>
      <p:bldP spid="1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38914" name="内容占位符 2"/>
          <p:cNvSpPr>
            <a:spLocks noGrp="1"/>
          </p:cNvSpPr>
          <p:nvPr>
            <p:ph idx="1"/>
          </p:nvPr>
        </p:nvSpPr>
        <p:spPr>
          <a:xfrm>
            <a:off x="1034415" y="1324610"/>
            <a:ext cx="10769600" cy="572770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艾米丽，这是你和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家人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照片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是，这是我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爸爸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姐姐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弟弟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妹妹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和我。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幸福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大家庭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人？六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人，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40962" name="矩形 1"/>
          <p:cNvSpPr/>
          <p:nvPr/>
        </p:nvSpPr>
        <p:spPr>
          <a:xfrm>
            <a:off x="1852613" y="1508443"/>
            <a:ext cx="9612312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不对，我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人，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我还有一个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哥哥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他是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北京大学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研究生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是吗？什么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专业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汉语言文学专业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9218" descr="20071013154059622_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8120"/>
            <a:ext cx="3407410" cy="2904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140" y="34925"/>
            <a:ext cx="3439795" cy="34397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905" y="3740150"/>
            <a:ext cx="3718560" cy="2346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9390" y="0"/>
            <a:ext cx="3102610" cy="3102610"/>
          </a:xfrm>
          <a:prstGeom prst="rect">
            <a:avLst/>
          </a:prstGeom>
        </p:spPr>
      </p:pic>
      <p:pic>
        <p:nvPicPr>
          <p:cNvPr id="4" name="内容占位符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6790" y="3474720"/>
            <a:ext cx="3097530" cy="30975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" y="3608070"/>
            <a:ext cx="2831465" cy="28314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rcRect l="1998"/>
          <a:stretch>
            <a:fillRect/>
          </a:stretch>
        </p:blipFill>
        <p:spPr>
          <a:xfrm>
            <a:off x="3597910" y="362585"/>
            <a:ext cx="2990850" cy="257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384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13931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>
          <a:xfrm>
            <a:off x="1888808" y="1426845"/>
            <a:ext cx="8089900" cy="464820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美：艾米丽，这是</a:t>
            </a:r>
            <a:r>
              <a:rPr lang="en-US" altLang="zh-CN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2E75B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艾米丽：是，这是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和我。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美：你有</a:t>
            </a:r>
            <a:r>
              <a:rPr lang="en-US" altLang="zh-CN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。你家</a:t>
            </a:r>
            <a:r>
              <a:rPr lang="en-US" altLang="zh-CN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2E75B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        六口人，</a:t>
            </a:r>
            <a:r>
              <a:rPr lang="en-US" altLang="zh-CN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1986" name="矩形 1"/>
          <p:cNvSpPr/>
          <p:nvPr/>
        </p:nvSpPr>
        <p:spPr>
          <a:xfrm>
            <a:off x="1887538" y="1721485"/>
            <a:ext cx="8980487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，我家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，我还有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他是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高  美：是吗？</a:t>
            </a:r>
            <a:r>
              <a:rPr lang="en-US" altLang="zh-CN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2E75B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4384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13931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6" b="11477"/>
          <a:stretch>
            <a:fillRect/>
          </a:stretch>
        </p:blipFill>
        <p:spPr>
          <a:xfrm>
            <a:off x="1078230" y="1066800"/>
            <a:ext cx="10032365" cy="5068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75255" y="3530600"/>
            <a:ext cx="77190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我们家有七口人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1746" name="内容占位符 2"/>
          <p:cNvSpPr>
            <a:spLocks noGrp="1"/>
          </p:cNvSpPr>
          <p:nvPr>
            <p:ph idx="1"/>
          </p:nvPr>
        </p:nvSpPr>
        <p:spPr>
          <a:xfrm>
            <a:off x="853440" y="964565"/>
            <a:ext cx="10852150" cy="5389563"/>
          </a:xfrm>
        </p:spPr>
        <p:txBody>
          <a:bodyPr vert="horz" wrap="square" lIns="90000" tIns="46800" rIns="90000" bIns="46800" anchor="t" anchorCtr="0"/>
          <a:lstStyle/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dirty="0">
              <a:solidFill>
                <a:srgbClr val="262626"/>
              </a:solidFill>
              <a:ea typeface="Microsoft YaHei" panose="020B0503020204020204" charset="-122"/>
              <a:sym typeface="Microsoft YaHei" panose="020B0503020204020204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dirty="0">
              <a:solidFill>
                <a:srgbClr val="262626"/>
              </a:solidFill>
              <a:ea typeface="Microsoft YaHei" panose="020B0503020204020204" charset="-122"/>
              <a:sym typeface="Microsoft YaHei" panose="020B0503020204020204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3600" dirty="0">
              <a:solidFill>
                <a:srgbClr val="262626"/>
              </a:solidFill>
              <a:latin typeface="KaiTi" panose="02010609060101010101" charset="-122"/>
              <a:ea typeface="KaiTi" panose="02010609060101010101" charset="-122"/>
              <a:sym typeface="Microsoft YaHei" panose="020B0503020204020204" charset="-122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1021398" y="1400493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预习作业检查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1——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注音：第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58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9" name="内容占位符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04" b="9254"/>
          <a:stretch>
            <a:fillRect/>
          </a:stretch>
        </p:blipFill>
        <p:spPr>
          <a:xfrm>
            <a:off x="1053148" y="2726055"/>
            <a:ext cx="10483850" cy="17859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1746" name="内容占位符 2"/>
          <p:cNvSpPr>
            <a:spLocks noGrp="1"/>
          </p:cNvSpPr>
          <p:nvPr>
            <p:ph idx="1"/>
          </p:nvPr>
        </p:nvSpPr>
        <p:spPr>
          <a:xfrm>
            <a:off x="853440" y="964565"/>
            <a:ext cx="10852150" cy="5389563"/>
          </a:xfrm>
        </p:spPr>
        <p:txBody>
          <a:bodyPr vert="horz" wrap="square" lIns="90000" tIns="46800" rIns="90000" bIns="46800" anchor="t" anchorCtr="0"/>
          <a:lstStyle/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dirty="0">
              <a:solidFill>
                <a:srgbClr val="262626"/>
              </a:solidFill>
              <a:ea typeface="Microsoft YaHei" panose="020B0503020204020204" charset="-122"/>
              <a:sym typeface="Microsoft YaHei" panose="020B0503020204020204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</a:pPr>
            <a:endParaRPr lang="zh-CN" altLang="en-US" dirty="0">
              <a:solidFill>
                <a:srgbClr val="262626"/>
              </a:solidFill>
              <a:ea typeface="Microsoft YaHei" panose="020B0503020204020204" charset="-122"/>
              <a:sym typeface="Microsoft YaHei" panose="020B0503020204020204" charset="-122"/>
            </a:endParaRPr>
          </a:p>
          <a:p>
            <a:pPr marL="228600" indent="-228600" eaLnBrk="1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None/>
            </a:pPr>
            <a:endParaRPr lang="zh-CN" altLang="en-US" sz="3600" dirty="0">
              <a:solidFill>
                <a:srgbClr val="262626"/>
              </a:solidFill>
              <a:latin typeface="KaiTi" panose="02010609060101010101" charset="-122"/>
              <a:ea typeface="KaiTi" panose="02010609060101010101" charset="-122"/>
              <a:sym typeface="Microsoft YaHei" panose="020B0503020204020204" charset="-122"/>
            </a:endParaRPr>
          </a:p>
        </p:txBody>
      </p:sp>
      <p:pic>
        <p:nvPicPr>
          <p:cNvPr id="5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2533650"/>
            <a:ext cx="11195050" cy="276701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2716213" y="3482975"/>
            <a:ext cx="1155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16213" y="4214813"/>
            <a:ext cx="11557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89688" y="3482975"/>
            <a:ext cx="1155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89688" y="4208463"/>
            <a:ext cx="11557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姐姐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888538" y="3482975"/>
            <a:ext cx="1155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孩子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888538" y="4181475"/>
            <a:ext cx="11557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大小</a:t>
            </a:r>
          </a:p>
        </p:txBody>
      </p:sp>
      <p:sp>
        <p:nvSpPr>
          <p:cNvPr id="19459" name="标题 1"/>
          <p:cNvSpPr txBox="1"/>
          <p:nvPr/>
        </p:nvSpPr>
        <p:spPr>
          <a:xfrm>
            <a:off x="755015" y="1208088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预习作业检查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56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3" t="49544" r="39551" b="7078"/>
          <a:stretch>
            <a:fillRect/>
          </a:stretch>
        </p:blipFill>
        <p:spPr>
          <a:xfrm>
            <a:off x="1179830" y="2768600"/>
            <a:ext cx="9994900" cy="219646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预习作业检查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3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50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标题 1"/>
          <p:cNvSpPr txBox="1"/>
          <p:nvPr/>
        </p:nvSpPr>
        <p:spPr bwMode="auto">
          <a:xfrm>
            <a:off x="438785" y="26670"/>
            <a:ext cx="108712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j-cs"/>
              </a:rPr>
              <a:t>生 词</a:t>
            </a:r>
          </a:p>
        </p:txBody>
      </p:sp>
      <p:sp>
        <p:nvSpPr>
          <p:cNvPr id="21508" name="矩形 1"/>
          <p:cNvSpPr/>
          <p:nvPr/>
        </p:nvSpPr>
        <p:spPr>
          <a:xfrm>
            <a:off x="1655082" y="1784984"/>
            <a:ext cx="8576945" cy="31177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孩子  </a:t>
            </a:r>
            <a:r>
              <a:rPr lang="en-US" altLang="zh-CN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   </a:t>
            </a: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少</a:t>
            </a:r>
            <a:r>
              <a:rPr lang="en-US" altLang="zh-CN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   </a:t>
            </a: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  知道</a:t>
            </a:r>
            <a:endParaRPr lang="en-US" altLang="zh-CN" sz="5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只有  </a:t>
            </a:r>
            <a:r>
              <a:rPr lang="en-US" altLang="zh-CN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一般  </a:t>
            </a:r>
            <a:r>
              <a:rPr lang="en-US" altLang="zh-CN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   </a:t>
            </a:r>
            <a:r>
              <a:rPr lang="zh-CN" altLang="en-US" sz="54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啊 </a:t>
            </a:r>
            <a:endParaRPr lang="en-US" altLang="zh-CN" sz="54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218" name="Rectangle 3"/>
          <p:cNvSpPr>
            <a:spLocks noGrp="1"/>
          </p:cNvSpPr>
          <p:nvPr>
            <p:ph idx="1"/>
          </p:nvPr>
        </p:nvSpPr>
        <p:spPr>
          <a:xfrm>
            <a:off x="1658938" y="1793875"/>
            <a:ext cx="2338387" cy="3506788"/>
          </a:xfrm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150000"/>
              </a:lnSpc>
            </a:pPr>
            <a:r>
              <a:rPr lang="zh-CN" altLang="en-US" sz="4600" b="1" dirty="0">
                <a:latin typeface="KaiTi" panose="02010609060101010101" charset="-122"/>
                <a:ea typeface="KaiTi" panose="02010609060101010101" charset="-122"/>
              </a:rPr>
              <a:t>爸爸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600" b="1" dirty="0">
                <a:latin typeface="KaiTi" panose="02010609060101010101" charset="-122"/>
                <a:ea typeface="KaiTi" panose="02010609060101010101" charset="-122"/>
              </a:rPr>
              <a:t>妈妈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孩子</a:t>
            </a:r>
          </a:p>
        </p:txBody>
      </p:sp>
      <p:pic>
        <p:nvPicPr>
          <p:cNvPr id="6" name="Picture 2" descr="F:\学在中国.基础教程1—王斯璐\内文插图\学在中国·基础教程1\VCG2139894fd19.jpg"/>
          <p:cNvPicPr>
            <a:picLocks noChangeAspect="1" noChangeArrowheads="1"/>
          </p:cNvPicPr>
          <p:nvPr/>
        </p:nvPicPr>
        <p:blipFill>
          <a:blip r:embed="rId3"/>
          <a:srcRect r="5834"/>
          <a:stretch>
            <a:fillRect/>
          </a:stretch>
        </p:blipFill>
        <p:spPr bwMode="auto">
          <a:xfrm>
            <a:off x="6304395" y="1927606"/>
            <a:ext cx="4354896" cy="30828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254000" dist="1651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左大括号 8"/>
          <p:cNvSpPr/>
          <p:nvPr/>
        </p:nvSpPr>
        <p:spPr>
          <a:xfrm rot="10800000">
            <a:off x="3170238" y="2339975"/>
            <a:ext cx="1054100" cy="1341438"/>
          </a:xfrm>
          <a:prstGeom prst="leftBrac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71975" y="2428875"/>
            <a:ext cx="1366838" cy="9874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大人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414210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只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+V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34503" y="4930458"/>
            <a:ext cx="87217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我的钱太少了，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48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2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块钱。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04900" y="1390650"/>
            <a:ext cx="4067175" cy="2857500"/>
          </a:xfrm>
          <a:prstGeom prst="rect">
            <a:avLst/>
          </a:prstGeom>
        </p:spPr>
      </p:pic>
      <p:pic>
        <p:nvPicPr>
          <p:cNvPr id="4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497955" y="433705"/>
            <a:ext cx="4257675" cy="2095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497955" y="2682240"/>
            <a:ext cx="4257675" cy="20955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14073" y="5166995"/>
            <a:ext cx="6084887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48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听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中国音乐。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465" y="2108835"/>
            <a:ext cx="2931795" cy="2639695"/>
          </a:xfrm>
          <a:prstGeom prst="rect">
            <a:avLst/>
          </a:prstGeom>
        </p:spPr>
      </p:pic>
      <p:sp>
        <p:nvSpPr>
          <p:cNvPr id="4" name="矩形 2"/>
          <p:cNvSpPr/>
          <p:nvPr/>
        </p:nvSpPr>
        <p:spPr>
          <a:xfrm>
            <a:off x="776605" y="2285365"/>
            <a:ext cx="1630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KaiTi" panose="02010609060101010101" charset="-122"/>
                <a:ea typeface="KaiTi" panose="02010609060101010101" charset="-122"/>
              </a:rPr>
              <a:t>中国音乐</a:t>
            </a:r>
          </a:p>
        </p:txBody>
      </p:sp>
      <p:sp>
        <p:nvSpPr>
          <p:cNvPr id="6" name="矩形 5"/>
          <p:cNvSpPr/>
          <p:nvPr/>
        </p:nvSpPr>
        <p:spPr>
          <a:xfrm>
            <a:off x="1289685" y="1593215"/>
            <a:ext cx="1630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KaiTi" panose="02010609060101010101" charset="-122"/>
                <a:ea typeface="KaiTi" panose="02010609060101010101" charset="-122"/>
              </a:rPr>
              <a:t>美国音乐</a:t>
            </a:r>
          </a:p>
        </p:txBody>
      </p:sp>
      <p:sp>
        <p:nvSpPr>
          <p:cNvPr id="10" name="矩形 9"/>
          <p:cNvSpPr/>
          <p:nvPr/>
        </p:nvSpPr>
        <p:spPr>
          <a:xfrm>
            <a:off x="2755900" y="1071245"/>
            <a:ext cx="16433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KaiTi" panose="02010609060101010101" charset="-122"/>
                <a:ea typeface="KaiTi" panose="02010609060101010101" charset="-122"/>
              </a:rPr>
              <a:t>英国音乐</a:t>
            </a:r>
          </a:p>
        </p:txBody>
      </p:sp>
      <p:sp>
        <p:nvSpPr>
          <p:cNvPr id="11" name="矩形 10"/>
          <p:cNvSpPr/>
          <p:nvPr/>
        </p:nvSpPr>
        <p:spPr>
          <a:xfrm>
            <a:off x="3933190" y="1763395"/>
            <a:ext cx="16433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KaiTi" panose="02010609060101010101" charset="-122"/>
                <a:ea typeface="KaiTi" panose="02010609060101010101" charset="-122"/>
              </a:rPr>
              <a:t>日本音乐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680" y="2115185"/>
            <a:ext cx="2931795" cy="263969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345930" y="2014855"/>
            <a:ext cx="1630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KaiTi" panose="02010609060101010101" charset="-122"/>
                <a:ea typeface="KaiTi" panose="02010609060101010101" charset="-122"/>
              </a:rPr>
              <a:t>中国音乐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414210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只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+V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4" grpId="1"/>
      <p:bldP spid="6" grpId="0"/>
      <p:bldP spid="6" grpId="1"/>
      <p:bldP spid="10" grpId="0"/>
      <p:bldP spid="10" grpId="1"/>
      <p:bldP spid="11" grpId="0"/>
      <p:bldP spid="11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130" y="476250"/>
            <a:ext cx="3413125" cy="20485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650" y="476250"/>
            <a:ext cx="4010025" cy="20656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30" y="3291205"/>
            <a:ext cx="3298825" cy="25501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9285" y="196850"/>
            <a:ext cx="2172970" cy="23279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6830" y="3291205"/>
            <a:ext cx="2613025" cy="27038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6730" y="3296977"/>
            <a:ext cx="1998980" cy="27432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F2132C38-FFCA-4BE9-BC90-EBB680F411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825" y="3291205"/>
            <a:ext cx="2973977" cy="2748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21008" y="4801235"/>
            <a:ext cx="6084887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48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买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一个笔记本。</a:t>
            </a:r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165" y="880110"/>
            <a:ext cx="3700145" cy="37001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335" y="1247775"/>
            <a:ext cx="3946525" cy="2624455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414210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只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+V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23173" y="2222183"/>
            <a:ext cx="71453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你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48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一个朋友吗？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414210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anose="02010600030101010101" charset="-122"/>
                <a:ea typeface="DengXian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只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+V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  <a:sym typeface="+mn-ea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5215" y="3789045"/>
            <a:ext cx="3451860" cy="248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4680" y="3789045"/>
            <a:ext cx="3723640" cy="2380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0255" y="1755775"/>
            <a:ext cx="579755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这个家庭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48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一个孩子。</a:t>
            </a:r>
          </a:p>
        </p:txBody>
      </p:sp>
      <p:sp>
        <p:nvSpPr>
          <p:cNvPr id="6" name="矩形 5"/>
          <p:cNvSpPr/>
          <p:nvPr/>
        </p:nvSpPr>
        <p:spPr>
          <a:xfrm>
            <a:off x="1429469" y="3352800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买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68018" y="3352800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说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67527" y="3352800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看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93154" y="3352800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写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9469" y="4711337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吃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68018" y="4711337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听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67527" y="4711337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给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93154" y="4711337"/>
            <a:ext cx="1483556" cy="769441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只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+mn-cs"/>
              </a:rPr>
              <a:t>喝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b="6571"/>
          <a:stretch>
            <a:fillRect/>
          </a:stretch>
        </p:blipFill>
        <p:spPr>
          <a:xfrm>
            <a:off x="7051675" y="76835"/>
            <a:ext cx="5030470" cy="313309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950" y="863600"/>
            <a:ext cx="9944100" cy="5591175"/>
          </a:xfrm>
          <a:prstGeom prst="rect">
            <a:avLst/>
          </a:prstGeom>
        </p:spPr>
      </p:pic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4579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58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31098" y="1540761"/>
            <a:ext cx="40576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3600" b="1" dirty="0">
                <a:solidFill>
                  <a:srgbClr val="385723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十块钱。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70138" y="2862263"/>
            <a:ext cx="43719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3600" b="1" dirty="0">
                <a:solidFill>
                  <a:srgbClr val="385723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一个朋友吗？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70138" y="4204335"/>
            <a:ext cx="43719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3600" b="1" dirty="0">
                <a:solidFill>
                  <a:srgbClr val="385723"/>
                </a:solidFill>
                <a:latin typeface="KaiTi" panose="02010609060101010101" charset="-122"/>
                <a:ea typeface="KaiTi" panose="02010609060101010101" charset="-122"/>
              </a:rPr>
              <a:t>有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一个姐姐吧？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70138" y="5555117"/>
            <a:ext cx="43719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只</a:t>
            </a:r>
            <a:r>
              <a:rPr lang="zh-CN" altLang="en-US" sz="3600" b="1" dirty="0">
                <a:solidFill>
                  <a:srgbClr val="385723"/>
                </a:solidFill>
                <a:latin typeface="KaiTi" panose="02010609060101010101" charset="-122"/>
                <a:ea typeface="KaiTi" panose="02010609060101010101" charset="-122"/>
              </a:rPr>
              <a:t>买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一个面包吗？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158875" y="1294448"/>
            <a:ext cx="8551863" cy="2627312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A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：你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今天的作业</a:t>
            </a:r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吗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？</a:t>
            </a:r>
            <a:endParaRPr lang="en-US" altLang="zh-CN" sz="36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B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：我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，今天只有徐老师的作业。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/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B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：对不起，我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不知道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26627" name="矩形 4"/>
          <p:cNvSpPr/>
          <p:nvPr/>
        </p:nvSpPr>
        <p:spPr>
          <a:xfrm>
            <a:off x="2005013" y="-187325"/>
            <a:ext cx="5213350" cy="1154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en-US" altLang="zh-CN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/</a:t>
            </a:r>
            <a:r>
              <a:rPr lang="zh-CN" altLang="en-US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en-US" altLang="zh-CN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……</a:t>
            </a:r>
            <a:r>
              <a:rPr lang="zh-CN" altLang="en-US" sz="4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吗？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3610293" y="4061778"/>
            <a:ext cx="8551862" cy="17653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buNone/>
            </a:pP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A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：你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艾米丽家有几口人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吗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？</a:t>
            </a:r>
            <a:endParaRPr lang="en-US" altLang="zh-CN" sz="36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lnSpc>
                <a:spcPct val="100000"/>
              </a:lnSpc>
              <a:buNone/>
            </a:pP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B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：我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知道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，她家有七口人。</a:t>
            </a:r>
            <a:endParaRPr lang="en-US" altLang="zh-CN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650" name="矩形 3"/>
          <p:cNvSpPr/>
          <p:nvPr/>
        </p:nvSpPr>
        <p:spPr>
          <a:xfrm>
            <a:off x="1434465" y="-187642"/>
            <a:ext cx="1576388" cy="1337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966788" y="2273300"/>
            <a:ext cx="8551862" cy="4297363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A: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高美家有几口人？</a:t>
            </a:r>
            <a:endParaRPr lang="en-US" altLang="zh-CN" sz="40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B: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她家有四口人。</a:t>
            </a:r>
            <a:endParaRPr lang="en-US" altLang="zh-CN" sz="40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B: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她</a:t>
            </a:r>
            <a:r>
              <a:rPr lang="zh-CN" altLang="en-US" sz="4000" b="1" dirty="0">
                <a:solidFill>
                  <a:srgbClr val="7030A0"/>
                </a:solidFill>
                <a:latin typeface="KaiTi" panose="02010609060101010101" charset="-122"/>
                <a:ea typeface="KaiTi" panose="02010609060101010101" charset="-122"/>
              </a:rPr>
              <a:t>只有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一个妹妹吗？</a:t>
            </a:r>
            <a:endParaRPr lang="en-US" altLang="zh-CN" sz="40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A: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对，你知道吗？</a:t>
            </a:r>
            <a:endParaRPr lang="en-US" altLang="zh-CN" sz="4000" b="1" dirty="0">
              <a:latin typeface="KaiTi" panose="02010609060101010101" charset="-122"/>
              <a:ea typeface="KaiTi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US" altLang="zh-CN" sz="4000" b="1" dirty="0"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中国家庭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  <a:r>
              <a:rPr lang="zh-CN" altLang="en-US" sz="4000" b="1" dirty="0">
                <a:solidFill>
                  <a:srgbClr val="7030A0"/>
                </a:solidFill>
                <a:latin typeface="KaiTi" panose="02010609060101010101" charset="-122"/>
                <a:ea typeface="KaiTi" panose="02010609060101010101" charset="-122"/>
              </a:rPr>
              <a:t>只有</a:t>
            </a:r>
            <a:r>
              <a:rPr lang="zh-CN" altLang="en-US" sz="4000" b="1" dirty="0">
                <a:solidFill>
                  <a:srgbClr val="0070C0"/>
                </a:solidFill>
                <a:latin typeface="KaiTi" panose="02010609060101010101" charset="-122"/>
                <a:ea typeface="KaiTi" panose="02010609060101010101" charset="-122"/>
              </a:rPr>
              <a:t>一两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个孩子。</a:t>
            </a:r>
            <a:endParaRPr lang="en-US" altLang="zh-CN" sz="40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2608" t="6820" r="20108" b="10769"/>
          <a:stretch>
            <a:fillRect/>
          </a:stretch>
        </p:blipFill>
        <p:spPr bwMode="auto">
          <a:xfrm>
            <a:off x="6905897" y="1550126"/>
            <a:ext cx="4415246" cy="3254609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4" name="矩形 3"/>
          <p:cNvSpPr/>
          <p:nvPr/>
        </p:nvSpPr>
        <p:spPr>
          <a:xfrm>
            <a:off x="4392295" y="-187642"/>
            <a:ext cx="1576388" cy="1337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5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</a:p>
        </p:txBody>
      </p:sp>
      <p:sp>
        <p:nvSpPr>
          <p:cNvPr id="5" name="矩形 4"/>
          <p:cNvSpPr/>
          <p:nvPr/>
        </p:nvSpPr>
        <p:spPr>
          <a:xfrm>
            <a:off x="2703513" y="2303463"/>
            <a:ext cx="7138987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我早上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只吃一个面包。</a:t>
            </a:r>
          </a:p>
        </p:txBody>
      </p:sp>
      <p:sp>
        <p:nvSpPr>
          <p:cNvPr id="6" name="矩形 5"/>
          <p:cNvSpPr/>
          <p:nvPr/>
        </p:nvSpPr>
        <p:spPr>
          <a:xfrm>
            <a:off x="2703513" y="3473450"/>
            <a:ext cx="584835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我们早上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  <a:r>
              <a:rPr lang="zh-CN" altLang="en-US" sz="40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都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有课。</a:t>
            </a:r>
          </a:p>
        </p:txBody>
      </p:sp>
      <p:sp>
        <p:nvSpPr>
          <p:cNvPr id="7" name="矩形 6"/>
          <p:cNvSpPr/>
          <p:nvPr/>
        </p:nvSpPr>
        <p:spPr>
          <a:xfrm>
            <a:off x="2703513" y="4719638"/>
            <a:ext cx="6329362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上课我们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一般</a:t>
            </a:r>
            <a:r>
              <a:rPr lang="zh-CN" altLang="en-US" sz="40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都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说汉语。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83120" y="1319530"/>
            <a:ext cx="3810000" cy="3819525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474470" y="1238885"/>
            <a:ext cx="4126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她多少岁？</a:t>
            </a:r>
          </a:p>
        </p:txBody>
      </p:sp>
      <p:sp>
        <p:nvSpPr>
          <p:cNvPr id="8" name="文本框 5"/>
          <p:cNvSpPr txBox="1"/>
          <p:nvPr/>
        </p:nvSpPr>
        <p:spPr>
          <a:xfrm>
            <a:off x="3664585" y="2906395"/>
            <a:ext cx="19361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五岁？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879475" y="2906395"/>
            <a:ext cx="19361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四岁？</a:t>
            </a:r>
          </a:p>
        </p:txBody>
      </p:sp>
      <p:sp>
        <p:nvSpPr>
          <p:cNvPr id="10" name="文本框 7"/>
          <p:cNvSpPr txBox="1"/>
          <p:nvPr/>
        </p:nvSpPr>
        <p:spPr>
          <a:xfrm>
            <a:off x="1777365" y="4116705"/>
            <a:ext cx="27609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四五岁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879475" y="1007745"/>
            <a:ext cx="4126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charset="-122"/>
                <a:ea typeface="KaiTi" panose="02010609060101010101" charset="-122"/>
              </a:rPr>
              <a:t>他多少岁？</a:t>
            </a:r>
          </a:p>
        </p:txBody>
      </p:sp>
      <p:sp>
        <p:nvSpPr>
          <p:cNvPr id="6" name="文本框 6"/>
          <p:cNvSpPr txBox="1"/>
          <p:nvPr/>
        </p:nvSpPr>
        <p:spPr>
          <a:xfrm>
            <a:off x="879475" y="2906395"/>
            <a:ext cx="25527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十八岁？</a:t>
            </a:r>
          </a:p>
        </p:txBody>
      </p:sp>
      <p:sp>
        <p:nvSpPr>
          <p:cNvPr id="11" name="文本框 5"/>
          <p:cNvSpPr txBox="1"/>
          <p:nvPr/>
        </p:nvSpPr>
        <p:spPr>
          <a:xfrm>
            <a:off x="3570605" y="2874645"/>
            <a:ext cx="25527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十九岁？</a:t>
            </a:r>
          </a:p>
        </p:txBody>
      </p:sp>
      <p:sp>
        <p:nvSpPr>
          <p:cNvPr id="12" name="文本框 7"/>
          <p:cNvSpPr txBox="1"/>
          <p:nvPr/>
        </p:nvSpPr>
        <p:spPr>
          <a:xfrm>
            <a:off x="2360295" y="4101465"/>
            <a:ext cx="25527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KaiTi" panose="02010609060101010101" charset="-122"/>
                <a:ea typeface="KaiTi" panose="02010609060101010101" charset="-122"/>
              </a:rPr>
              <a:t>十八九岁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3BB241B9-2488-48C8-B711-016F0706BE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95" y="1445895"/>
            <a:ext cx="2926416" cy="35026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11" grpId="0"/>
      <p:bldP spid="11" grpId="1"/>
      <p:bldP spid="12" grpId="0"/>
      <p:bldP spid="12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8674" name="矩形 3"/>
          <p:cNvSpPr/>
          <p:nvPr/>
        </p:nvSpPr>
        <p:spPr>
          <a:xfrm>
            <a:off x="2435860" y="897890"/>
            <a:ext cx="152273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一个？</a:t>
            </a:r>
          </a:p>
        </p:txBody>
      </p:sp>
      <p:sp>
        <p:nvSpPr>
          <p:cNvPr id="5" name="矩形 4"/>
          <p:cNvSpPr/>
          <p:nvPr/>
        </p:nvSpPr>
        <p:spPr>
          <a:xfrm>
            <a:off x="2456180" y="5115560"/>
            <a:ext cx="72796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中国家庭一般只有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一两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个孩子。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8255" y="1977708"/>
            <a:ext cx="3837940" cy="25876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8770" y="1964690"/>
            <a:ext cx="3933825" cy="2613660"/>
          </a:xfrm>
          <a:prstGeom prst="rect">
            <a:avLst/>
          </a:prstGeom>
        </p:spPr>
      </p:pic>
      <p:sp>
        <p:nvSpPr>
          <p:cNvPr id="9" name="矩形 3"/>
          <p:cNvSpPr/>
          <p:nvPr/>
        </p:nvSpPr>
        <p:spPr>
          <a:xfrm>
            <a:off x="7874318" y="897890"/>
            <a:ext cx="152273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两个？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49580" y="533400"/>
            <a:ext cx="688975" cy="490220"/>
            <a:chOff x="708" y="930"/>
            <a:chExt cx="1085" cy="772"/>
          </a:xfrm>
        </p:grpSpPr>
        <p:sp>
          <p:nvSpPr>
            <p:cNvPr id="10" name="十字星 9"/>
            <p:cNvSpPr/>
            <p:nvPr/>
          </p:nvSpPr>
          <p:spPr>
            <a:xfrm>
              <a:off x="708" y="930"/>
              <a:ext cx="773" cy="773"/>
            </a:xfrm>
            <a:prstGeom prst="star4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十字星 10"/>
            <p:cNvSpPr/>
            <p:nvPr/>
          </p:nvSpPr>
          <p:spPr>
            <a:xfrm>
              <a:off x="1021" y="930"/>
              <a:ext cx="773" cy="773"/>
            </a:xfrm>
            <a:prstGeom prst="star4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-187325"/>
            <a:ext cx="10515600" cy="1325563"/>
          </a:xfrm>
        </p:spPr>
        <p:txBody>
          <a:bodyPr/>
          <a:lstStyle/>
          <a:p>
            <a:pPr algn="ctr"/>
            <a:r>
              <a:rPr lang="zh-CN" altLang="zh-CN" sz="6000" dirty="0">
                <a:solidFill>
                  <a:srgbClr val="C00000"/>
                </a:solidFill>
                <a:latin typeface="KaiTi" panose="02010609060101010101" charset="-122"/>
                <a:ea typeface="KaiTi" panose="02010609060101010101" charset="-122"/>
              </a:rPr>
              <a:t>复习语法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0153" y="1235801"/>
            <a:ext cx="11118669" cy="53391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</a:rPr>
              <a:t>1.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</a:rPr>
              <a:t>要 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</a:rPr>
              <a:t>+ V.</a:t>
            </a:r>
          </a:p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</a:rPr>
              <a:t>2.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再 + V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.</a:t>
            </a:r>
          </a:p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3. N. +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多少钱 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+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一 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+ M.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？</a:t>
            </a:r>
            <a:endParaRPr lang="en-US" altLang="zh-CN" sz="2800" b="1" dirty="0">
              <a:latin typeface="KaiTi" panose="02010609060101010101" pitchFamily="49" charset="-122"/>
              <a:ea typeface="KaiTi" panose="02010609060101010101" pitchFamily="49" charset="-122"/>
              <a:cs typeface="KaiTi" panose="02010609060101010101" charset="-122"/>
              <a:sym typeface="+mn-ea"/>
            </a:endParaRPr>
          </a:p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   Number + M. + N. +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多少钱 ？</a:t>
            </a:r>
          </a:p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4.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多少     几</a:t>
            </a:r>
          </a:p>
          <a:p>
            <a:pPr marL="0" indent="0">
              <a:buNone/>
            </a:pP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   多少钱  几块钱</a:t>
            </a:r>
          </a:p>
          <a:p>
            <a:pPr marL="0" indent="0">
              <a:buNone/>
            </a:pP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5. 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我要买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A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，再买</a:t>
            </a:r>
            <a:r>
              <a:rPr lang="en-US" altLang="zh-CN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B</a:t>
            </a: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，一共多少钱？</a:t>
            </a:r>
          </a:p>
          <a:p>
            <a:pPr marL="0" indent="0">
              <a:buNone/>
            </a:pPr>
            <a:r>
              <a:rPr lang="zh-CN" altLang="en-US" sz="2800" b="1" dirty="0">
                <a:latin typeface="KaiTi" panose="02010609060101010101" pitchFamily="49" charset="-122"/>
                <a:ea typeface="KaiTi" panose="02010609060101010101" pitchFamily="49" charset="-122"/>
                <a:cs typeface="KaiTi" panose="02010609060101010101" charset="-122"/>
                <a:sym typeface="+mn-ea"/>
              </a:rPr>
              <a:t>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6450965" y="1506855"/>
            <a:ext cx="18821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十三支？</a:t>
            </a:r>
          </a:p>
        </p:txBody>
      </p:sp>
      <p:sp>
        <p:nvSpPr>
          <p:cNvPr id="6" name="矩形 5"/>
          <p:cNvSpPr/>
          <p:nvPr/>
        </p:nvSpPr>
        <p:spPr>
          <a:xfrm>
            <a:off x="2014220" y="5255895"/>
            <a:ext cx="42805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我有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十三四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支笔。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3200" y="925830"/>
            <a:ext cx="2822575" cy="3797935"/>
          </a:xfrm>
          <a:prstGeom prst="rect">
            <a:avLst/>
          </a:prstGeom>
        </p:spPr>
      </p:pic>
      <p:sp>
        <p:nvSpPr>
          <p:cNvPr id="10" name="矩形 3"/>
          <p:cNvSpPr/>
          <p:nvPr/>
        </p:nvSpPr>
        <p:spPr>
          <a:xfrm>
            <a:off x="6450965" y="2929255"/>
            <a:ext cx="18821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十四支？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49580" y="533400"/>
            <a:ext cx="688975" cy="490220"/>
            <a:chOff x="708" y="930"/>
            <a:chExt cx="1085" cy="772"/>
          </a:xfrm>
        </p:grpSpPr>
        <p:sp>
          <p:nvSpPr>
            <p:cNvPr id="13" name="十字星 12"/>
            <p:cNvSpPr/>
            <p:nvPr/>
          </p:nvSpPr>
          <p:spPr>
            <a:xfrm>
              <a:off x="708" y="930"/>
              <a:ext cx="773" cy="773"/>
            </a:xfrm>
            <a:prstGeom prst="star4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十字星 13"/>
            <p:cNvSpPr/>
            <p:nvPr/>
          </p:nvSpPr>
          <p:spPr>
            <a:xfrm>
              <a:off x="1021" y="930"/>
              <a:ext cx="773" cy="773"/>
            </a:xfrm>
            <a:prstGeom prst="star4">
              <a:avLst/>
            </a:prstGeom>
            <a:solidFill>
              <a:schemeClr val="bg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4" name="矩形 3"/>
          <p:cNvSpPr/>
          <p:nvPr/>
        </p:nvSpPr>
        <p:spPr>
          <a:xfrm>
            <a:off x="3199130" y="2809875"/>
            <a:ext cx="268795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两百个？</a:t>
            </a:r>
          </a:p>
        </p:txBody>
      </p:sp>
      <p:sp>
        <p:nvSpPr>
          <p:cNvPr id="5" name="矩形 4"/>
          <p:cNvSpPr/>
          <p:nvPr/>
        </p:nvSpPr>
        <p:spPr>
          <a:xfrm>
            <a:off x="1239520" y="4281170"/>
            <a:ext cx="85363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预科教育学院有</a:t>
            </a:r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两三百</a:t>
            </a: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个学生。</a:t>
            </a:r>
            <a:endParaRPr lang="zh-CN" altLang="en-US" sz="40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6" name="矩形 3"/>
          <p:cNvSpPr/>
          <p:nvPr/>
        </p:nvSpPr>
        <p:spPr>
          <a:xfrm>
            <a:off x="6109970" y="2743835"/>
            <a:ext cx="301371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eaLnBrk="1" hangingPunct="1">
              <a:lnSpc>
                <a:spcPct val="150000"/>
              </a:lnSpc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三百个？</a:t>
            </a:r>
          </a:p>
        </p:txBody>
      </p:sp>
      <p:sp>
        <p:nvSpPr>
          <p:cNvPr id="2" name="矩形 1"/>
          <p:cNvSpPr/>
          <p:nvPr/>
        </p:nvSpPr>
        <p:spPr>
          <a:xfrm>
            <a:off x="1239520" y="1824990"/>
            <a:ext cx="875284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00" b="1" dirty="0">
                <a:latin typeface="KaiTi" panose="02010609060101010101" charset="-122"/>
                <a:ea typeface="KaiTi" panose="02010609060101010101" charset="-122"/>
              </a:rPr>
              <a:t>预科教育学院有多少个学生？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4" grpId="1"/>
      <p:bldP spid="5" grpId="0"/>
      <p:bldP spid="6" grpId="0"/>
      <p:bldP spid="6" grpId="1"/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86645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448945"/>
            <a:ext cx="95389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课文热身（预习作业检查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56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3805" y="1376680"/>
            <a:ext cx="10413365" cy="434911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29700" name="文本框 5"/>
          <p:cNvSpPr txBox="1"/>
          <p:nvPr/>
        </p:nvSpPr>
        <p:spPr>
          <a:xfrm>
            <a:off x="9874250" y="2056765"/>
            <a:ext cx="889000" cy="4206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sp>
        <p:nvSpPr>
          <p:cNvPr id="9" name="文本框 8"/>
          <p:cNvSpPr txBox="1"/>
          <p:nvPr/>
        </p:nvSpPr>
        <p:spPr>
          <a:xfrm>
            <a:off x="1879283" y="4985068"/>
            <a:ext cx="29733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</a:p>
        </p:txBody>
      </p:sp>
      <p:pic>
        <p:nvPicPr>
          <p:cNvPr id="10" name="04-07.wav">
            <a:hlinkClick r:id="" action="ppaction://media"/>
          </p:cNvPr>
          <p:cNvPicPr>
            <a:picLocks noChangeAspect="1"/>
          </p:cNvPicPr>
          <p:nvPr>
            <a:wavAudioFile r:embed="rId3" name="EDD1EF3B.wav"/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99529" y="1393123"/>
            <a:ext cx="663575" cy="6635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wavAudioFile r:embed="rId6" name="1E68AE5D.wav"/>
          </p:nvPr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1401445" y="1049655"/>
            <a:ext cx="10515600" cy="6584950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高美，你家有几口人？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我家有四口人，爸爸、妈妈、我，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还有一个小妹妹。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一个妹妹吗？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对。你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知道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吗？中国家庭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只有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一两个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孩子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3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啊？太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2697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0447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31746" name="内容占位符 2"/>
          <p:cNvSpPr txBox="1"/>
          <p:nvPr/>
        </p:nvSpPr>
        <p:spPr>
          <a:xfrm>
            <a:off x="1523365" y="1461135"/>
            <a:ext cx="8943975" cy="434213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艾米丽：高美，你家</a:t>
            </a:r>
            <a:r>
              <a:rPr lang="en-US" altLang="zh-CN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2E75B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美：我家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、我，还有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艾米丽：你</a:t>
            </a:r>
            <a:r>
              <a:rPr lang="en-US" altLang="zh-CN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2E75B6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美：对。你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？中国家庭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艾米丽：啊？</a:t>
            </a:r>
            <a:r>
              <a:rPr lang="en-US" altLang="zh-CN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2E75B6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2244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1725" y="1513205"/>
            <a:ext cx="10092055" cy="429196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8" name="标题 1"/>
          <p:cNvSpPr txBox="1"/>
          <p:nvPr/>
        </p:nvSpPr>
        <p:spPr>
          <a:xfrm>
            <a:off x="521970" y="403225"/>
            <a:ext cx="4549775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课文练习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58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400619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6570" y="396240"/>
            <a:ext cx="6192339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4-9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59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" y="1327150"/>
            <a:ext cx="907161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TextBox 5"/>
          <p:cNvSpPr txBox="1"/>
          <p:nvPr/>
        </p:nvSpPr>
        <p:spPr>
          <a:xfrm>
            <a:off x="1300163" y="1415733"/>
            <a:ext cx="423862" cy="4619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 dirty="0"/>
          </a:p>
        </p:txBody>
      </p:sp>
      <p:pic>
        <p:nvPicPr>
          <p:cNvPr id="7" name="04-09.wav">
            <a:hlinkClick r:id="" action="ppaction://media"/>
          </p:cNvPr>
          <p:cNvPicPr>
            <a:picLocks noChangeAspect="1"/>
          </p:cNvPicPr>
          <p:nvPr>
            <a:wavAudioFile r:embed="rId3" name="AE252BB6.wav"/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58239" y="1377633"/>
            <a:ext cx="581023" cy="58102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1135972" y="1283343"/>
            <a:ext cx="10852237" cy="5388907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玛丽亚，这是你的（    ）吗？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对，这是我的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全家福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。（      ）八口人，   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爸爸、妈妈、两个哥哥、一个姐姐、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我和（    ）。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爸爸、妈妈、两个哥哥、一个姐姐、你和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弟弟，是七口人，不是八口人啊。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我家（    ）一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条狗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6889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21970" y="403225"/>
            <a:ext cx="5663565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59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04-09.wav">
            <a:hlinkClick r:id="" action="ppaction://media"/>
          </p:cNvPr>
          <p:cNvPicPr>
            <a:picLocks noChangeAspect="1"/>
          </p:cNvPicPr>
          <p:nvPr>
            <a:wavAudioFile r:embed="rId3" name="AE252BB6.wav"/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60018" y="323965"/>
            <a:ext cx="785586" cy="78558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625273" y="1393190"/>
            <a:ext cx="13271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照片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457440" y="2082165"/>
            <a:ext cx="17907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我家有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090353" y="3509328"/>
            <a:ext cx="13271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弟弟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42728" y="5648643"/>
            <a:ext cx="13271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644456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65183" y="432640"/>
            <a:ext cx="7002236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4-10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60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6025" y="1287780"/>
            <a:ext cx="8646160" cy="5026660"/>
          </a:xfrm>
          <a:ln>
            <a:noFill/>
            <a:miter lim="800000"/>
            <a:headEnd/>
            <a:tailEnd/>
          </a:ln>
          <a:effectLst/>
        </p:spPr>
      </p:pic>
      <p:cxnSp>
        <p:nvCxnSpPr>
          <p:cNvPr id="6" name="直接连接符 5"/>
          <p:cNvCxnSpPr/>
          <p:nvPr/>
        </p:nvCxnSpPr>
        <p:spPr>
          <a:xfrm>
            <a:off x="5875655" y="3121025"/>
            <a:ext cx="2260600" cy="6985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" name="直接连接符 6"/>
          <p:cNvCxnSpPr/>
          <p:nvPr/>
        </p:nvCxnSpPr>
        <p:spPr>
          <a:xfrm flipH="1">
            <a:off x="2667000" y="3275965"/>
            <a:ext cx="2364105" cy="223266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" name="直接连接符 6"/>
          <p:cNvCxnSpPr/>
          <p:nvPr/>
        </p:nvCxnSpPr>
        <p:spPr>
          <a:xfrm>
            <a:off x="2828925" y="2992755"/>
            <a:ext cx="2046605" cy="8413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" name="直接连接符 6"/>
          <p:cNvCxnSpPr/>
          <p:nvPr/>
        </p:nvCxnSpPr>
        <p:spPr>
          <a:xfrm>
            <a:off x="5960110" y="3819525"/>
            <a:ext cx="2176145" cy="62357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1" name="04-10.wav">
            <a:hlinkClick r:id="" action="ppaction://media"/>
          </p:cNvPr>
          <p:cNvPicPr>
            <a:picLocks noChangeAspect="1"/>
          </p:cNvPicPr>
          <p:nvPr>
            <a:wavAudioFile r:embed="rId3" name="16E2FEB1.wav"/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894828" y="1264603"/>
            <a:ext cx="669492" cy="6694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内容占位符 2"/>
          <p:cNvSpPr>
            <a:spLocks noGrp="1"/>
          </p:cNvSpPr>
          <p:nvPr>
            <p:ph idx="1"/>
          </p:nvPr>
        </p:nvSpPr>
        <p:spPr>
          <a:xfrm>
            <a:off x="1023303" y="1362710"/>
            <a:ext cx="11844337" cy="4924425"/>
          </a:xfrm>
        </p:spPr>
        <p:txBody>
          <a:bodyPr vert="horz" wrap="square" lIns="91440" tIns="45720" rIns="91440" bIns="45720" anchor="t">
            <a:noAutofit/>
          </a:bodyPr>
          <a:lstStyle/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张老师，您家有（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）？有（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）姐姐、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弟弟、妹妹吗？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我家有四口人，爸爸、妈妈、我，还有一个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妹妹。这是我的全家福。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您的妹妹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非常漂亮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。她是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大学生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不是，她是（       ），她的（    ）是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数学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你的专业是什么？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我的专业是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物理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6889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21970" y="403225"/>
            <a:ext cx="5663565" cy="5473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12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听读实践（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59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216333" y="1351598"/>
            <a:ext cx="16113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几口人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267825" y="1336040"/>
            <a:ext cx="13271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哥哥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445125" y="4445953"/>
            <a:ext cx="18065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研究生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024620" y="4429443"/>
            <a:ext cx="18065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专业</a:t>
            </a:r>
          </a:p>
        </p:txBody>
      </p:sp>
      <p:pic>
        <p:nvPicPr>
          <p:cNvPr id="28" name="04-10.wav">
            <a:hlinkClick r:id="" action="ppaction://media"/>
          </p:cNvPr>
          <p:cNvPicPr>
            <a:picLocks noChangeAspect="1"/>
          </p:cNvPicPr>
          <p:nvPr>
            <a:wavAudioFile r:embed="rId3" name="16E2FEB1.wav"/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28233" y="345184"/>
            <a:ext cx="743065" cy="7430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1905" y="163830"/>
            <a:ext cx="841057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A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：我要买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A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，再买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B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，一共多少钱？</a:t>
            </a:r>
          </a:p>
          <a:p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B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：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___________________________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956040" y="2074545"/>
            <a:ext cx="72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=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908540" y="2074545"/>
            <a:ext cx="23768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¥ 9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956040" y="4464685"/>
            <a:ext cx="72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=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82480" y="4464685"/>
            <a:ext cx="23768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¥ 150.2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60705" y="1240155"/>
            <a:ext cx="2254250" cy="2540635"/>
            <a:chOff x="883" y="1953"/>
            <a:chExt cx="3550" cy="4001"/>
          </a:xfrm>
        </p:grpSpPr>
        <p:sp>
          <p:nvSpPr>
            <p:cNvPr id="3" name="文本框 2"/>
            <p:cNvSpPr txBox="1"/>
            <p:nvPr/>
          </p:nvSpPr>
          <p:spPr>
            <a:xfrm>
              <a:off x="1713" y="5132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¥3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3" y="1953"/>
              <a:ext cx="3171" cy="3171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600700" y="3689985"/>
            <a:ext cx="1962150" cy="2990215"/>
            <a:chOff x="8820" y="5811"/>
            <a:chExt cx="3090" cy="4709"/>
          </a:xfrm>
        </p:grpSpPr>
        <p:sp>
          <p:nvSpPr>
            <p:cNvPr id="12" name="文本框 11"/>
            <p:cNvSpPr txBox="1"/>
            <p:nvPr/>
          </p:nvSpPr>
          <p:spPr>
            <a:xfrm>
              <a:off x="8976" y="9698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¥0.2</a:t>
              </a:r>
            </a:p>
          </p:txBody>
        </p:sp>
        <p:pic>
          <p:nvPicPr>
            <p:cNvPr id="22539" name="图片 8" descr="CDJJ1VASC`Z6}3@%}]`KOWU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20" y="5811"/>
              <a:ext cx="3090" cy="376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507365" y="3959860"/>
            <a:ext cx="2120900" cy="2813685"/>
            <a:chOff x="799" y="6236"/>
            <a:chExt cx="3340" cy="4431"/>
          </a:xfrm>
        </p:grpSpPr>
        <p:sp>
          <p:nvSpPr>
            <p:cNvPr id="10" name="文本框 9"/>
            <p:cNvSpPr txBox="1"/>
            <p:nvPr/>
          </p:nvSpPr>
          <p:spPr>
            <a:xfrm>
              <a:off x="1418" y="9845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¥150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9" y="6236"/>
              <a:ext cx="3340" cy="3340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3399790" y="1893570"/>
            <a:ext cx="10560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/>
              <a:t>+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399790" y="4914900"/>
            <a:ext cx="10560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/>
              <a:t>+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0E751D52-4CC2-4974-AB5A-6C9970F0F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700" y="1311365"/>
            <a:ext cx="1898872" cy="2294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4" grpId="0"/>
      <p:bldP spid="14" grpId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363791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35877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158115" y="269875"/>
            <a:ext cx="41370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第一课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你好！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637030" y="2092325"/>
            <a:ext cx="5181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叫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什么名字？</a:t>
            </a:r>
          </a:p>
          <a:p>
            <a:pPr>
              <a:buFont typeface="Wingdings" panose="05000000000000000000" charset="0"/>
              <a:buChar char="u"/>
            </a:pP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玛利亚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留学生。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玛利亚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留学生。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玛利亚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留学生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  <a:p>
            <a:pPr>
              <a:buFont typeface="Wingdings" panose="05000000000000000000" charset="0"/>
              <a:buChar char="u"/>
            </a:pPr>
            <a:endParaRPr lang="zh-CN" altLang="en-US" sz="32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6971030" y="2092325"/>
            <a:ext cx="5181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是留学生。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sz="3200"/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哪国人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我是中国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20656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20237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24155" y="269875"/>
            <a:ext cx="225806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第二课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/>
        </p:nvSpPr>
        <p:spPr>
          <a:xfrm>
            <a:off x="819150" y="1825625"/>
            <a:ext cx="5181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艾米丽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玛利亚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室友，也是她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朋友。</a:t>
            </a: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词典。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词典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汉语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词典。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内容占位符 3"/>
          <p:cNvSpPr>
            <a:spLocks noGrp="1"/>
          </p:cNvSpPr>
          <p:nvPr/>
        </p:nvSpPr>
        <p:spPr>
          <a:xfrm>
            <a:off x="6877050" y="1825625"/>
            <a:ext cx="5181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玛利亚的同桌。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他们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都是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学生。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他们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都不是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老师。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那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你的杂志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吧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b="1">
              <a:latin typeface="Corbel" panose="020B0503020204020204" pitchFamily="34" charset="0"/>
              <a:ea typeface="STKaiti" pitchFamily="2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/>
          </a:p>
          <a:p>
            <a:pPr>
              <a:buFont typeface="Wingdings" panose="05000000000000000000" charset="0"/>
              <a:buChar char="u"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20656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20237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24155" y="269875"/>
            <a:ext cx="225806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第三课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790574" y="1590675"/>
            <a:ext cx="5794593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请问，你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要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买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什么？</a:t>
            </a: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要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买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一本词典，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再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买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两本杂志。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一盒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牛奶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多少钱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zh-CN" altLang="en-US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一盒牛奶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十七块。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一个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面包五块五，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两瓶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水六块，</a:t>
            </a:r>
            <a:r>
              <a:rPr lang="zh-CN" altLang="en-US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一共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是十一块五。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6638925" y="1590675"/>
            <a:ext cx="5181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给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你十二块，谢谢。</a:t>
            </a:r>
            <a:endParaRPr lang="zh-CN" altLang="en-US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不客气，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找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您五毛。</a:t>
            </a: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这杯咖啡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贵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这杯咖啡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非常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贵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这杯咖啡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太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贵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了！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buFont typeface="Wingdings" panose="05000000000000000000" charset="0"/>
              <a:buChar char="u"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56995" y="306705"/>
            <a:ext cx="841057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A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：我要买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A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，再买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B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，一共多少钱？</a:t>
            </a:r>
          </a:p>
          <a:p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B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：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___________________________</a:t>
            </a:r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09905" y="1491615"/>
            <a:ext cx="2578100" cy="2447925"/>
            <a:chOff x="803" y="2349"/>
            <a:chExt cx="4060" cy="3855"/>
          </a:xfrm>
        </p:grpSpPr>
        <p:pic>
          <p:nvPicPr>
            <p:cNvPr id="31745" name="图片 18434" descr="200811141455328806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803" y="2349"/>
              <a:ext cx="4060" cy="2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834" y="5382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¥45.5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48250" y="1334135"/>
            <a:ext cx="3150870" cy="2355850"/>
            <a:chOff x="7950" y="2101"/>
            <a:chExt cx="4962" cy="371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50" y="2178"/>
              <a:ext cx="2556" cy="253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02" y="2101"/>
              <a:ext cx="2710" cy="269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9417" y="4989"/>
              <a:ext cx="14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¥6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956040" y="2074545"/>
            <a:ext cx="72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=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952355" y="2157095"/>
            <a:ext cx="23768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¥ 51.5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01955" y="4139882"/>
            <a:ext cx="3042920" cy="2624455"/>
            <a:chOff x="382" y="6534"/>
            <a:chExt cx="4792" cy="413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2" y="6534"/>
              <a:ext cx="4793" cy="2991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1418" y="9845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KaiTi" panose="02010609060101010101" charset="-122"/>
                  <a:ea typeface="KaiTi" panose="02010609060101010101" charset="-122"/>
                </a:rPr>
                <a:t>¥30.15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28235" y="3854450"/>
            <a:ext cx="3270250" cy="2825750"/>
            <a:chOff x="7761" y="6070"/>
            <a:chExt cx="5150" cy="445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61" y="6070"/>
              <a:ext cx="5151" cy="3132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8976" y="9698"/>
              <a:ext cx="272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latin typeface="KaiTi" panose="02010609060101010101" charset="-122"/>
                  <a:ea typeface="KaiTi" panose="02010609060101010101" charset="-122"/>
                </a:rPr>
                <a:t>¥45.05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956040" y="4464685"/>
            <a:ext cx="72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=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82480" y="4464685"/>
            <a:ext cx="23768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/>
              <a:t>¥ 75.2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63010" y="1937385"/>
            <a:ext cx="10560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/>
              <a:t>+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63010" y="4745355"/>
            <a:ext cx="10560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/>
              <a:t>+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4" grpId="0"/>
      <p:bldP spid="1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185,&quot;width&quot;:4609}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760,&quot;width&quot;:15540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397.500787401575,&quot;width&quot;:11525}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8c2fdff-05e0-485a-8121-fb7a9591593c}"/>
  <p:tag name="TABLE_ENDDRAG_ORIGIN_RECT" val="645*402"/>
  <p:tag name="TABLE_ENDDRAG_RECT" val="133*103*645*40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00,&quot;width&quot;:6405}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300,&quot;width&quot;:6705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300,&quot;width&quot;:6705}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2632</Words>
  <Application>Microsoft Office PowerPoint</Application>
  <PresentationFormat>宽屏</PresentationFormat>
  <Paragraphs>499</Paragraphs>
  <Slides>83</Slides>
  <Notes>45</Notes>
  <HiddenSlides>0</HiddenSlides>
  <MMClips>13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83</vt:i4>
      </vt:variant>
    </vt:vector>
  </HeadingPairs>
  <TitlesOfParts>
    <vt:vector size="101" baseType="lpstr">
      <vt:lpstr>KaiTi</vt:lpstr>
      <vt:lpstr>等线</vt:lpstr>
      <vt:lpstr>汉仪尚巍手书W</vt:lpstr>
      <vt:lpstr>华文楷体</vt:lpstr>
      <vt:lpstr>楷体</vt:lpstr>
      <vt:lpstr>隶书</vt:lpstr>
      <vt:lpstr>思源黑体 CN Heavy</vt:lpstr>
      <vt:lpstr>宋体</vt:lpstr>
      <vt:lpstr>微软雅黑</vt:lpstr>
      <vt:lpstr>微软雅黑</vt:lpstr>
      <vt:lpstr>字魂105号-简雅黑</vt:lpstr>
      <vt:lpstr>Arial</vt:lpstr>
      <vt:lpstr>Calibri</vt:lpstr>
      <vt:lpstr>Corbel</vt:lpstr>
      <vt:lpstr>Segoe UI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复习语法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613</cp:revision>
  <dcterms:created xsi:type="dcterms:W3CDTF">2019-06-19T02:08:00Z</dcterms:created>
  <dcterms:modified xsi:type="dcterms:W3CDTF">2022-09-13T09:09:15Z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7999969CE35B42D7AC068CDADD8A28F6</vt:lpwstr>
  </property>
</Properties>
</file>