
<file path=[Content_Types].xml><?xml version="1.0" encoding="utf-8"?>
<Types xmlns="http://schemas.openxmlformats.org/package/2006/content-types">
  <Default Extension="jpeg" ContentType="image/jpeg"/>
  <Default Extension="JPG" ContentType="image/.jpg"/>
  <Default Extension="wav" ContentType="audio/x-wav"/>
  <Default Extension="png" ContentType="image/png"/>
  <Default Extension="rels" ContentType="application/vnd.openxmlformats-package.relationships+xml"/>
  <Default Extension="xml" ContentType="application/xml"/>
  <Override PartName="/docProps/app.xml" ContentType="application/vnd.openxmlformats-officedocument.extended-properties+xml"/>
  <Override PartName="/docProps/core.xml" ContentType="application/vnd.openxmlformats-package.core-properties+xml"/>
  <Override PartName="/docProps/custom.xml" ContentType="application/vnd.openxmlformats-officedocument.custom-properties+xml"/>
  <Override PartName="/ppt/notesMasters/notesMaster1.xml" ContentType="application/vnd.openxmlformats-officedocument.presentationml.notesMaster+xml"/>
  <Override PartName="/ppt/notesSlides/notesSlide1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ppt/notesSlides/notesSlide78.xml" ContentType="application/vnd.openxmlformats-officedocument.presentationml.notesSlide+xml"/>
  <Override PartName="/ppt/notesSlides/notesSlide79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80.xml" ContentType="application/vnd.openxmlformats-officedocument.presentationml.notesSlide+xml"/>
  <Override PartName="/ppt/notesSlides/notesSlide81.xml" ContentType="application/vnd.openxmlformats-officedocument.presentationml.notesSlide+xml"/>
  <Override PartName="/ppt/notesSlides/notesSlide82.xml" ContentType="application/vnd.openxmlformats-officedocument.presentationml.notesSlide+xml"/>
  <Override PartName="/ppt/notesSlides/notesSlide83.xml" ContentType="application/vnd.openxmlformats-officedocument.presentationml.notesSlide+xml"/>
  <Override PartName="/ppt/notesSlides/notesSlide84.xml" ContentType="application/vnd.openxmlformats-officedocument.presentationml.notesSlide+xml"/>
  <Override PartName="/ppt/notesSlides/notesSlide85.xml" ContentType="application/vnd.openxmlformats-officedocument.presentationml.notesSlide+xml"/>
  <Override PartName="/ppt/notesSlides/notesSlide86.xml" ContentType="application/vnd.openxmlformats-officedocument.presentationml.notesSlide+xml"/>
  <Override PartName="/ppt/notesSlides/notesSlide87.xml" ContentType="application/vnd.openxmlformats-officedocument.presentationml.notesSlide+xml"/>
  <Override PartName="/ppt/notesSlides/notesSlide88.xml" ContentType="application/vnd.openxmlformats-officedocument.presentationml.notesSlide+xml"/>
  <Override PartName="/ppt/notesSlides/notesSlide9.xml" ContentType="application/vnd.openxmlformats-officedocument.presentationml.notesSlide+xml"/>
  <Override PartName="/ppt/presProps.xml" ContentType="application/vnd.openxmlformats-officedocument.presentationml.presProps+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9.xml" ContentType="application/vnd.openxmlformats-officedocument.presentationml.slide+xml"/>
  <Override PartName="/ppt/tableStyles.xml" ContentType="application/vnd.openxmlformats-officedocument.presentationml.tableStyles+xml"/>
  <Override PartName="/ppt/tags/tag1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.xml" ContentType="application/vnd.openxmlformats-officedocument.presentationml.tags+xml"/>
  <Override PartName="/ppt/tags/tag30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heme/theme1.xml" ContentType="application/vnd.openxmlformats-officedocument.theme+xml"/>
  <Override PartName="/ppt/theme/theme2.xml" ContentType="application/vnd.openxmlformats-officedocument.theme+xml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1" Type="http://schemas.openxmlformats.org/officeDocument/2006/relationships/officeDocument" Target="ppt/presentation.xml"/><Relationship Id="rId4" Type="http://schemas.openxmlformats.org/package/2006/relationships/metadata/thumbnail" Target="docProps/thumbnail.jpeg"/><Relationship Id="rId3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5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</p:sldMasterIdLst>
  <p:notesMasterIdLst>
    <p:notesMasterId r:id="rId4"/>
  </p:notesMasterIdLst>
  <p:sldIdLst>
    <p:sldId id="338" r:id="rId3"/>
    <p:sldId id="316" r:id="rId5"/>
    <p:sldId id="262" r:id="rId6"/>
    <p:sldId id="266" r:id="rId7"/>
    <p:sldId id="372" r:id="rId8"/>
    <p:sldId id="374" r:id="rId9"/>
    <p:sldId id="379" r:id="rId10"/>
    <p:sldId id="272" r:id="rId11"/>
    <p:sldId id="376" r:id="rId12"/>
    <p:sldId id="380" r:id="rId13"/>
    <p:sldId id="401" r:id="rId14"/>
    <p:sldId id="1787" r:id="rId15"/>
    <p:sldId id="1788" r:id="rId16"/>
    <p:sldId id="1786" r:id="rId17"/>
    <p:sldId id="914" r:id="rId18"/>
    <p:sldId id="402" r:id="rId19"/>
    <p:sldId id="603" r:id="rId20"/>
    <p:sldId id="421" r:id="rId21"/>
    <p:sldId id="423" r:id="rId22"/>
    <p:sldId id="425" r:id="rId23"/>
    <p:sldId id="427" r:id="rId24"/>
    <p:sldId id="1027" r:id="rId25"/>
    <p:sldId id="1654" r:id="rId26"/>
    <p:sldId id="1655" r:id="rId27"/>
    <p:sldId id="1657" r:id="rId28"/>
    <p:sldId id="1658" r:id="rId29"/>
    <p:sldId id="1790" r:id="rId30"/>
    <p:sldId id="411" r:id="rId31"/>
    <p:sldId id="362" r:id="rId32"/>
    <p:sldId id="1262" r:id="rId33"/>
    <p:sldId id="1031" r:id="rId34"/>
    <p:sldId id="447" r:id="rId35"/>
    <p:sldId id="446" r:id="rId36"/>
    <p:sldId id="625" r:id="rId37"/>
    <p:sldId id="448" r:id="rId38"/>
    <p:sldId id="449" r:id="rId39"/>
    <p:sldId id="626" r:id="rId40"/>
    <p:sldId id="753" r:id="rId41"/>
    <p:sldId id="347" r:id="rId42"/>
    <p:sldId id="451" r:id="rId43"/>
    <p:sldId id="452" r:id="rId44"/>
    <p:sldId id="453" r:id="rId45"/>
    <p:sldId id="456" r:id="rId46"/>
    <p:sldId id="459" r:id="rId47"/>
    <p:sldId id="1263" r:id="rId48"/>
    <p:sldId id="460" r:id="rId49"/>
    <p:sldId id="461" r:id="rId50"/>
    <p:sldId id="462" r:id="rId51"/>
    <p:sldId id="463" r:id="rId52"/>
    <p:sldId id="464" r:id="rId53"/>
    <p:sldId id="707" r:id="rId54"/>
    <p:sldId id="1117" r:id="rId55"/>
    <p:sldId id="708" r:id="rId56"/>
    <p:sldId id="1484" r:id="rId57"/>
    <p:sldId id="466" r:id="rId58"/>
    <p:sldId id="1269" r:id="rId59"/>
    <p:sldId id="1270" r:id="rId60"/>
    <p:sldId id="1791" r:id="rId61"/>
    <p:sldId id="1274" r:id="rId62"/>
    <p:sldId id="1487" r:id="rId63"/>
    <p:sldId id="1350" r:id="rId64"/>
    <p:sldId id="1792" r:id="rId65"/>
    <p:sldId id="1275" r:id="rId66"/>
    <p:sldId id="1793" r:id="rId67"/>
    <p:sldId id="1795" r:id="rId68"/>
    <p:sldId id="1794" r:id="rId69"/>
    <p:sldId id="480" r:id="rId70"/>
    <p:sldId id="481" r:id="rId71"/>
    <p:sldId id="1750" r:id="rId72"/>
    <p:sldId id="1796" r:id="rId73"/>
    <p:sldId id="1752" r:id="rId74"/>
    <p:sldId id="487" r:id="rId75"/>
    <p:sldId id="1113" r:id="rId76"/>
    <p:sldId id="1494" r:id="rId77"/>
    <p:sldId id="1495" r:id="rId78"/>
    <p:sldId id="489" r:id="rId79"/>
    <p:sldId id="488" r:id="rId80"/>
    <p:sldId id="1116" r:id="rId81"/>
    <p:sldId id="499" r:id="rId82"/>
    <p:sldId id="1496" r:id="rId83"/>
    <p:sldId id="1497" r:id="rId84"/>
    <p:sldId id="726" r:id="rId85"/>
    <p:sldId id="729" r:id="rId86"/>
    <p:sldId id="1121" r:id="rId87"/>
    <p:sldId id="731" r:id="rId88"/>
    <p:sldId id="730" r:id="rId89"/>
    <p:sldId id="1122" r:id="rId90"/>
    <p:sldId id="733" r:id="rId91"/>
  </p:sldIdLst>
  <p:sldSz cx="12192000" cy="6858000"/>
  <p:notesSz cx="6858000" cy="9144000"/>
  <p:custDataLst>
    <p:tags r:id="rId9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27FF"/>
    <a:srgbClr val="F2F2F2"/>
    <a:srgbClr val="C00000"/>
    <a:srgbClr val="203864"/>
    <a:srgbClr val="3760AB"/>
    <a:srgbClr val="3F6DC1"/>
    <a:srgbClr val="355DA5"/>
    <a:srgbClr val="2D4F8B"/>
    <a:srgbClr val="5780C9"/>
    <a:srgbClr val="365F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277" autoAdjust="0"/>
    <p:restoredTop sz="94660"/>
  </p:normalViewPr>
  <p:slideViewPr>
    <p:cSldViewPr snapToGrid="0">
      <p:cViewPr varScale="1">
        <p:scale>
          <a:sx n="89" d="100"/>
          <a:sy n="89" d="100"/>
        </p:scale>
        <p:origin x="60" y="33"/>
      </p:cViewPr>
      <p:guideLst>
        <p:guide orient="horz" pos="2398"/>
        <p:guide pos="3885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95" Type="http://schemas.openxmlformats.org/officeDocument/2006/relationships/tags" Target="tags/tag30.xml"/><Relationship Id="rId94" Type="http://schemas.openxmlformats.org/officeDocument/2006/relationships/tableStyles" Target="tableStyles.xml"/><Relationship Id="rId93" Type="http://schemas.openxmlformats.org/officeDocument/2006/relationships/viewProps" Target="viewProps.xml"/><Relationship Id="rId92" Type="http://schemas.openxmlformats.org/officeDocument/2006/relationships/presProps" Target="presProps.xml"/><Relationship Id="rId91" Type="http://schemas.openxmlformats.org/officeDocument/2006/relationships/slide" Target="slides/slide88.xml"/><Relationship Id="rId90" Type="http://schemas.openxmlformats.org/officeDocument/2006/relationships/slide" Target="slides/slide87.xml"/><Relationship Id="rId9" Type="http://schemas.openxmlformats.org/officeDocument/2006/relationships/slide" Target="slides/slide6.xml"/><Relationship Id="rId89" Type="http://schemas.openxmlformats.org/officeDocument/2006/relationships/slide" Target="slides/slide86.xml"/><Relationship Id="rId88" Type="http://schemas.openxmlformats.org/officeDocument/2006/relationships/slide" Target="slides/slide85.xml"/><Relationship Id="rId87" Type="http://schemas.openxmlformats.org/officeDocument/2006/relationships/slide" Target="slides/slide84.xml"/><Relationship Id="rId86" Type="http://schemas.openxmlformats.org/officeDocument/2006/relationships/slide" Target="slides/slide83.xml"/><Relationship Id="rId85" Type="http://schemas.openxmlformats.org/officeDocument/2006/relationships/slide" Target="slides/slide82.xml"/><Relationship Id="rId84" Type="http://schemas.openxmlformats.org/officeDocument/2006/relationships/slide" Target="slides/slide81.xml"/><Relationship Id="rId83" Type="http://schemas.openxmlformats.org/officeDocument/2006/relationships/slide" Target="slides/slide80.xml"/><Relationship Id="rId82" Type="http://schemas.openxmlformats.org/officeDocument/2006/relationships/slide" Target="slides/slide79.xml"/><Relationship Id="rId81" Type="http://schemas.openxmlformats.org/officeDocument/2006/relationships/slide" Target="slides/slide78.xml"/><Relationship Id="rId80" Type="http://schemas.openxmlformats.org/officeDocument/2006/relationships/slide" Target="slides/slide77.xml"/><Relationship Id="rId8" Type="http://schemas.openxmlformats.org/officeDocument/2006/relationships/slide" Target="slides/slide5.xml"/><Relationship Id="rId79" Type="http://schemas.openxmlformats.org/officeDocument/2006/relationships/slide" Target="slides/slide76.xml"/><Relationship Id="rId78" Type="http://schemas.openxmlformats.org/officeDocument/2006/relationships/slide" Target="slides/slide75.xml"/><Relationship Id="rId77" Type="http://schemas.openxmlformats.org/officeDocument/2006/relationships/slide" Target="slides/slide74.xml"/><Relationship Id="rId76" Type="http://schemas.openxmlformats.org/officeDocument/2006/relationships/slide" Target="slides/slide73.xml"/><Relationship Id="rId75" Type="http://schemas.openxmlformats.org/officeDocument/2006/relationships/slide" Target="slides/slide72.xml"/><Relationship Id="rId74" Type="http://schemas.openxmlformats.org/officeDocument/2006/relationships/slide" Target="slides/slide71.xml"/><Relationship Id="rId73" Type="http://schemas.openxmlformats.org/officeDocument/2006/relationships/slide" Target="slides/slide70.xml"/><Relationship Id="rId72" Type="http://schemas.openxmlformats.org/officeDocument/2006/relationships/slide" Target="slides/slide69.xml"/><Relationship Id="rId71" Type="http://schemas.openxmlformats.org/officeDocument/2006/relationships/slide" Target="slides/slide68.xml"/><Relationship Id="rId70" Type="http://schemas.openxmlformats.org/officeDocument/2006/relationships/slide" Target="slides/slide67.xml"/><Relationship Id="rId7" Type="http://schemas.openxmlformats.org/officeDocument/2006/relationships/slide" Target="slides/slide4.xml"/><Relationship Id="rId69" Type="http://schemas.openxmlformats.org/officeDocument/2006/relationships/slide" Target="slides/slide66.xml"/><Relationship Id="rId68" Type="http://schemas.openxmlformats.org/officeDocument/2006/relationships/slide" Target="slides/slide65.xml"/><Relationship Id="rId67" Type="http://schemas.openxmlformats.org/officeDocument/2006/relationships/slide" Target="slides/slide64.xml"/><Relationship Id="rId66" Type="http://schemas.openxmlformats.org/officeDocument/2006/relationships/slide" Target="slides/slide63.xml"/><Relationship Id="rId65" Type="http://schemas.openxmlformats.org/officeDocument/2006/relationships/slide" Target="slides/slide62.xml"/><Relationship Id="rId64" Type="http://schemas.openxmlformats.org/officeDocument/2006/relationships/slide" Target="slides/slide61.xml"/><Relationship Id="rId63" Type="http://schemas.openxmlformats.org/officeDocument/2006/relationships/slide" Target="slides/slide60.xml"/><Relationship Id="rId62" Type="http://schemas.openxmlformats.org/officeDocument/2006/relationships/slide" Target="slides/slide59.xml"/><Relationship Id="rId61" Type="http://schemas.openxmlformats.org/officeDocument/2006/relationships/slide" Target="slides/slide58.xml"/><Relationship Id="rId60" Type="http://schemas.openxmlformats.org/officeDocument/2006/relationships/slide" Target="slides/slide57.xml"/><Relationship Id="rId6" Type="http://schemas.openxmlformats.org/officeDocument/2006/relationships/slide" Target="slides/slide3.xml"/><Relationship Id="rId59" Type="http://schemas.openxmlformats.org/officeDocument/2006/relationships/slide" Target="slides/slide56.xml"/><Relationship Id="rId58" Type="http://schemas.openxmlformats.org/officeDocument/2006/relationships/slide" Target="slides/slide55.xml"/><Relationship Id="rId57" Type="http://schemas.openxmlformats.org/officeDocument/2006/relationships/slide" Target="slides/slide54.xml"/><Relationship Id="rId56" Type="http://schemas.openxmlformats.org/officeDocument/2006/relationships/slide" Target="slides/slide53.xml"/><Relationship Id="rId55" Type="http://schemas.openxmlformats.org/officeDocument/2006/relationships/slide" Target="slides/slide52.xml"/><Relationship Id="rId54" Type="http://schemas.openxmlformats.org/officeDocument/2006/relationships/slide" Target="slides/slide51.xml"/><Relationship Id="rId53" Type="http://schemas.openxmlformats.org/officeDocument/2006/relationships/slide" Target="slides/slide50.xml"/><Relationship Id="rId52" Type="http://schemas.openxmlformats.org/officeDocument/2006/relationships/slide" Target="slides/slide49.xml"/><Relationship Id="rId51" Type="http://schemas.openxmlformats.org/officeDocument/2006/relationships/slide" Target="slides/slide48.xml"/><Relationship Id="rId50" Type="http://schemas.openxmlformats.org/officeDocument/2006/relationships/slide" Target="slides/slide47.xml"/><Relationship Id="rId5" Type="http://schemas.openxmlformats.org/officeDocument/2006/relationships/slide" Target="slides/slide2.xml"/><Relationship Id="rId49" Type="http://schemas.openxmlformats.org/officeDocument/2006/relationships/slide" Target="slides/slide46.xml"/><Relationship Id="rId48" Type="http://schemas.openxmlformats.org/officeDocument/2006/relationships/slide" Target="slides/slide45.xml"/><Relationship Id="rId47" Type="http://schemas.openxmlformats.org/officeDocument/2006/relationships/slide" Target="slides/slide44.xml"/><Relationship Id="rId46" Type="http://schemas.openxmlformats.org/officeDocument/2006/relationships/slide" Target="slides/slide43.xml"/><Relationship Id="rId45" Type="http://schemas.openxmlformats.org/officeDocument/2006/relationships/slide" Target="slides/slide42.xml"/><Relationship Id="rId44" Type="http://schemas.openxmlformats.org/officeDocument/2006/relationships/slide" Target="slides/slide41.xml"/><Relationship Id="rId43" Type="http://schemas.openxmlformats.org/officeDocument/2006/relationships/slide" Target="slides/slide40.xml"/><Relationship Id="rId42" Type="http://schemas.openxmlformats.org/officeDocument/2006/relationships/slide" Target="slides/slide39.xml"/><Relationship Id="rId41" Type="http://schemas.openxmlformats.org/officeDocument/2006/relationships/slide" Target="slides/slide38.xml"/><Relationship Id="rId40" Type="http://schemas.openxmlformats.org/officeDocument/2006/relationships/slide" Target="slides/slide37.xml"/><Relationship Id="rId4" Type="http://schemas.openxmlformats.org/officeDocument/2006/relationships/notesMaster" Target="notesMasters/notesMaster1.xml"/><Relationship Id="rId39" Type="http://schemas.openxmlformats.org/officeDocument/2006/relationships/slide" Target="slides/slide36.xml"/><Relationship Id="rId38" Type="http://schemas.openxmlformats.org/officeDocument/2006/relationships/slide" Target="slides/slide35.xml"/><Relationship Id="rId37" Type="http://schemas.openxmlformats.org/officeDocument/2006/relationships/slide" Target="slides/slide34.xml"/><Relationship Id="rId36" Type="http://schemas.openxmlformats.org/officeDocument/2006/relationships/slide" Target="slides/slide33.xml"/><Relationship Id="rId35" Type="http://schemas.openxmlformats.org/officeDocument/2006/relationships/slide" Target="slides/slide32.xml"/><Relationship Id="rId34" Type="http://schemas.openxmlformats.org/officeDocument/2006/relationships/slide" Target="slides/slide31.xml"/><Relationship Id="rId33" Type="http://schemas.openxmlformats.org/officeDocument/2006/relationships/slide" Target="slides/slide30.xml"/><Relationship Id="rId32" Type="http://schemas.openxmlformats.org/officeDocument/2006/relationships/slide" Target="slides/slide29.xml"/><Relationship Id="rId31" Type="http://schemas.openxmlformats.org/officeDocument/2006/relationships/slide" Target="slides/slide28.xml"/><Relationship Id="rId30" Type="http://schemas.openxmlformats.org/officeDocument/2006/relationships/slide" Target="slides/slide27.xml"/><Relationship Id="rId3" Type="http://schemas.openxmlformats.org/officeDocument/2006/relationships/slide" Target="slides/slide1.xml"/><Relationship Id="rId29" Type="http://schemas.openxmlformats.org/officeDocument/2006/relationships/slide" Target="slides/slide26.xml"/><Relationship Id="rId28" Type="http://schemas.openxmlformats.org/officeDocument/2006/relationships/slide" Target="slides/slide25.xml"/><Relationship Id="rId27" Type="http://schemas.openxmlformats.org/officeDocument/2006/relationships/slide" Target="slides/slide24.xml"/><Relationship Id="rId26" Type="http://schemas.openxmlformats.org/officeDocument/2006/relationships/slide" Target="slides/slide23.xml"/><Relationship Id="rId25" Type="http://schemas.openxmlformats.org/officeDocument/2006/relationships/slide" Target="slides/slide22.xml"/><Relationship Id="rId24" Type="http://schemas.openxmlformats.org/officeDocument/2006/relationships/slide" Target="slides/slide21.xml"/><Relationship Id="rId23" Type="http://schemas.openxmlformats.org/officeDocument/2006/relationships/slide" Target="slides/slide20.xml"/><Relationship Id="rId22" Type="http://schemas.openxmlformats.org/officeDocument/2006/relationships/slide" Target="slides/slide19.xml"/><Relationship Id="rId21" Type="http://schemas.openxmlformats.org/officeDocument/2006/relationships/slide" Target="slides/slide18.xml"/><Relationship Id="rId20" Type="http://schemas.openxmlformats.org/officeDocument/2006/relationships/slide" Target="slides/slide17.xml"/><Relationship Id="rId2" Type="http://schemas.openxmlformats.org/officeDocument/2006/relationships/theme" Target="theme/theme1.xml"/><Relationship Id="rId19" Type="http://schemas.openxmlformats.org/officeDocument/2006/relationships/slide" Target="slides/slide16.xml"/><Relationship Id="rId18" Type="http://schemas.openxmlformats.org/officeDocument/2006/relationships/slide" Target="slides/slide15.xml"/><Relationship Id="rId17" Type="http://schemas.openxmlformats.org/officeDocument/2006/relationships/slide" Target="slides/slide14.xml"/><Relationship Id="rId16" Type="http://schemas.openxmlformats.org/officeDocument/2006/relationships/slide" Target="slides/slide13.xml"/><Relationship Id="rId15" Type="http://schemas.openxmlformats.org/officeDocument/2006/relationships/slide" Target="slides/slide12.xml"/><Relationship Id="rId14" Type="http://schemas.openxmlformats.org/officeDocument/2006/relationships/slide" Target="slides/slide11.xml"/><Relationship Id="rId13" Type="http://schemas.openxmlformats.org/officeDocument/2006/relationships/slide" Target="slides/slide10.xml"/><Relationship Id="rId12" Type="http://schemas.openxmlformats.org/officeDocument/2006/relationships/slide" Target="slides/slide9.xml"/><Relationship Id="rId11" Type="http://schemas.openxmlformats.org/officeDocument/2006/relationships/slide" Target="slides/slide8.xml"/><Relationship Id="rId10" Type="http://schemas.openxmlformats.org/officeDocument/2006/relationships/slide" Target="slides/slide7.xml"/><Relationship Id="rId1" Type="http://schemas.openxmlformats.org/officeDocument/2006/relationships/slideMaster" Target="slideMasters/slide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AF18FC8-309C-42F9-B8B3-C67474041B64}" type="datetimeFigureOut">
              <a:rPr lang="zh-CN" altLang="en-US" smtClean="0"/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0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2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3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4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5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6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7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8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19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0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2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3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4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5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6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7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8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29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0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2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3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4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5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6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7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8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39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0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2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3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4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5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6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7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8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49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0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2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3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4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5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6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7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8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59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0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2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3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4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5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6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7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8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69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0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2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3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4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5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6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7.xml"/></Relationships>
</file>

<file path=ppt/notesSlides/_rels/notesSlide7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8.xml"/></Relationships>
</file>

<file path=ppt/notesSlides/_rels/notesSlide7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79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.xml"/></Relationships>
</file>

<file path=ppt/notesSlides/_rels/notesSlide80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0.xml"/></Relationships>
</file>

<file path=ppt/notesSlides/_rels/notesSlide81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1.xml"/></Relationships>
</file>

<file path=ppt/notesSlides/_rels/notesSlide82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2.xml"/></Relationships>
</file>

<file path=ppt/notesSlides/_rels/notesSlide83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3.xml"/></Relationships>
</file>

<file path=ppt/notesSlides/_rels/notesSlide84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4.xml"/></Relationships>
</file>

<file path=ppt/notesSlides/_rels/notesSlide85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5.xml"/></Relationships>
</file>

<file path=ppt/notesSlides/_rels/notesSlide86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6.xml"/></Relationships>
</file>

<file path=ppt/notesSlides/_rels/notesSlide87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7.xml"/></Relationships>
</file>

<file path=ppt/notesSlides/_rels/notesSlide88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88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notesMaster" Target="../notesMasters/notesMaster1.xml"/><Relationship Id="rId1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7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8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FF6DE94-F534-483F-8D30-0966D8762839}" type="slidenum">
              <a:rPr lang="zh-CN" altLang="en-US" smtClean="0"/>
            </a:fld>
            <a:endParaRPr lang="zh-CN" altLang="en-US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自定义版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 userDrawn="1"/>
        </p:nvSpPr>
        <p:spPr>
          <a:xfrm>
            <a:off x="11480800" y="6444344"/>
            <a:ext cx="711200" cy="116113"/>
          </a:xfrm>
          <a:prstGeom prst="rect">
            <a:avLst/>
          </a:prstGeom>
          <a:solidFill>
            <a:srgbClr val="C3111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</p:cSld>
  <p:clrMapOvr>
    <a:masterClrMapping/>
  </p:clrMapOvr>
  <p:transition spd="med" advTm="3000">
    <p:pull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med" advTm="3000">
    <p:pull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 dirty="0"/>
              <a:t>单击此处编辑母版标题样式</a:t>
            </a:r>
            <a:endParaRPr lang="zh-CN" altLang="en-US" dirty="0"/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第二级</a:t>
            </a:r>
            <a:endParaRPr lang="zh-CN" altLang="en-US"/>
          </a:p>
          <a:p>
            <a:pPr lvl="2"/>
            <a:r>
              <a:rPr lang="zh-CN" altLang="en-US"/>
              <a:t>第三级</a:t>
            </a:r>
            <a:endParaRPr lang="zh-CN" altLang="en-US"/>
          </a:p>
          <a:p>
            <a:pPr lvl="3"/>
            <a:r>
              <a:rPr lang="zh-CN" altLang="en-US"/>
              <a:t>第四级</a:t>
            </a:r>
            <a:endParaRPr lang="zh-CN" altLang="en-US"/>
          </a:p>
          <a:p>
            <a:pPr lvl="4"/>
            <a:r>
              <a:rPr lang="zh-CN" altLang="en-US"/>
              <a:t>第五级</a:t>
            </a:r>
            <a:endParaRPr lang="zh-CN" alt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2316EF97-0E35-4C90-89B7-B52FDAAD01D7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med" advTm="3000">
    <p:pull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cs typeface="等线" panose="02010600030101010101" charset="-122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zh-CN" alt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宋体" panose="02010600030101010101" pitchFamily="2" charset="-122"/>
              <a:cs typeface="等线" panose="02010600030101010101" charset="-122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/>
          <a:lstStyle>
            <a:lvl1pPr>
              <a:defRPr>
                <a:latin typeface="等线" panose="02010600030101010101" charset="-122"/>
                <a:ea typeface="等线" panose="02010600030101010101" charset="-122"/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fld id="{97C83C6A-7CA0-4726-97FA-C69E7B840473}" type="slidenum">
              <a:rPr kumimoji="0" lang="en-US" altLang="zh-CN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等线" panose="02010600030101010101" charset="-122"/>
                <a:ea typeface="等线" panose="02010600030101010101" charset="-122"/>
                <a:cs typeface="+mn-cs"/>
              </a:rPr>
            </a:fld>
            <a:endParaRPr kumimoji="0" lang="en-US" altLang="zh-CN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等线" panose="02010600030101010101" charset="-122"/>
              <a:ea typeface="等线" panose="02010600030101010101" charset="-122"/>
              <a:cs typeface="+mn-cs"/>
            </a:endParaRPr>
          </a:p>
        </p:txBody>
      </p:sp>
    </p:spTree>
  </p:cSld>
  <p:clrMapOvr>
    <a:masterClrMapping/>
  </p:clrMapOvr>
  <p:transition spd="med" advTm="3000">
    <p:pull/>
  </p:transition>
</p:sldLayout>
</file>

<file path=ppt/slideMasters/_rels/slideMaster1.xml.rels><?xml version="1.0" encoding="UTF-8" standalone="yes"?>
<Relationships xmlns="http://schemas.openxmlformats.org/package/2006/relationships"><Relationship Id="rId7" Type="http://schemas.openxmlformats.org/officeDocument/2006/relationships/theme" Target="../theme/theme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  <a:endParaRPr lang="zh-CN" altLang="en-US"/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  <a:endParaRPr lang="zh-CN" altLang="en-US"/>
          </a:p>
          <a:p>
            <a:pPr lvl="1"/>
            <a:r>
              <a:rPr lang="zh-CN" altLang="en-US"/>
              <a:t>二级</a:t>
            </a:r>
            <a:endParaRPr lang="zh-CN" altLang="en-US"/>
          </a:p>
          <a:p>
            <a:pPr lvl="2"/>
            <a:r>
              <a:rPr lang="zh-CN" altLang="en-US"/>
              <a:t>三级</a:t>
            </a:r>
            <a:endParaRPr lang="zh-CN" altLang="en-US"/>
          </a:p>
          <a:p>
            <a:pPr lvl="3"/>
            <a:r>
              <a:rPr lang="zh-CN" altLang="en-US"/>
              <a:t>四级</a:t>
            </a:r>
            <a:endParaRPr lang="zh-CN" altLang="en-US"/>
          </a:p>
          <a:p>
            <a:pPr lvl="4"/>
            <a:r>
              <a:rPr lang="zh-CN" altLang="en-US"/>
              <a:t>五级</a:t>
            </a:r>
            <a:endParaRPr lang="zh-CN" altLang="en-US"/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9F0B99-5D56-495B-BDA6-049F62BA0AAE}" type="datetimeFigureOut">
              <a:rPr lang="zh-CN" altLang="en-US" smtClean="0"/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B988DB-C0BC-4211-8BDF-33F88C7B8CBC}" type="slidenum">
              <a:rPr lang="zh-CN" altLang="en-US" smtClean="0"/>
            </a:fld>
            <a:endParaRPr lang="zh-CN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</p:sldLayoutIdLst>
  <p:transition spd="med" advTm="3000">
    <p:pull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1.xml"/><Relationship Id="rId8" Type="http://schemas.openxmlformats.org/officeDocument/2006/relationships/image" Target="../media/image3.jpeg"/><Relationship Id="rId7" Type="http://schemas.openxmlformats.org/officeDocument/2006/relationships/tags" Target="../tags/tag5.xml"/><Relationship Id="rId6" Type="http://schemas.openxmlformats.org/officeDocument/2006/relationships/tags" Target="../tags/tag4.xml"/><Relationship Id="rId5" Type="http://schemas.openxmlformats.org/officeDocument/2006/relationships/tags" Target="../tags/tag3.xml"/><Relationship Id="rId4" Type="http://schemas.openxmlformats.org/officeDocument/2006/relationships/tags" Target="../tags/tag2.xml"/><Relationship Id="rId3" Type="http://schemas.openxmlformats.org/officeDocument/2006/relationships/tags" Target="../tags/tag1.xml"/><Relationship Id="rId2" Type="http://schemas.openxmlformats.org/officeDocument/2006/relationships/image" Target="../media/image2.png"/><Relationship Id="rId10" Type="http://schemas.openxmlformats.org/officeDocument/2006/relationships/notesSlide" Target="../notesSlides/notesSlide1.xml"/><Relationship Id="rId1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8.jpeg"/><Relationship Id="rId1" Type="http://schemas.openxmlformats.org/officeDocument/2006/relationships/image" Target="../media/image7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0.pn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1.png"/></Relationships>
</file>

<file path=ppt/slides/_rels/slide18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18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3.png"/><Relationship Id="rId1" Type="http://schemas.openxmlformats.org/officeDocument/2006/relationships/image" Target="../media/image1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4.png"/></Relationships>
</file>

<file path=ppt/slides/_rels/slide2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2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9.xml"/><Relationship Id="rId4" Type="http://schemas.openxmlformats.org/officeDocument/2006/relationships/tags" Target="../tags/tag8.xml"/><Relationship Id="rId3" Type="http://schemas.openxmlformats.org/officeDocument/2006/relationships/tags" Target="../tags/tag7.xml"/><Relationship Id="rId2" Type="http://schemas.openxmlformats.org/officeDocument/2006/relationships/tags" Target="../tags/tag6.xml"/><Relationship Id="rId1" Type="http://schemas.openxmlformats.org/officeDocument/2006/relationships/image" Target="../media/image1.jpeg"/></Relationships>
</file>

<file path=ppt/slides/_rels/slide2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2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16.png"/><Relationship Id="rId1" Type="http://schemas.openxmlformats.org/officeDocument/2006/relationships/image" Target="../media/image15.pn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3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4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1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0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8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1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0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3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3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3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3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3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3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3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3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39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17.xml"/><Relationship Id="rId5" Type="http://schemas.openxmlformats.org/officeDocument/2006/relationships/tags" Target="../tags/tag16.xml"/><Relationship Id="rId4" Type="http://schemas.openxmlformats.org/officeDocument/2006/relationships/tags" Target="../tags/tag15.xml"/><Relationship Id="rId3" Type="http://schemas.openxmlformats.org/officeDocument/2006/relationships/tags" Target="../tags/tag14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3.xml"/></Relationships>
</file>

<file path=ppt/slides/_rels/slide40.xml.rels><?xml version="1.0" encoding="UTF-8" standalone="yes"?>
<Relationships xmlns="http://schemas.openxmlformats.org/package/2006/relationships"><Relationship Id="rId7" Type="http://schemas.openxmlformats.org/officeDocument/2006/relationships/notesSlide" Target="../notesSlides/notesSlide40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21.xml"/><Relationship Id="rId4" Type="http://schemas.openxmlformats.org/officeDocument/2006/relationships/tags" Target="../tags/tag20.xml"/><Relationship Id="rId3" Type="http://schemas.openxmlformats.org/officeDocument/2006/relationships/tags" Target="../tags/tag19.xml"/><Relationship Id="rId2" Type="http://schemas.openxmlformats.org/officeDocument/2006/relationships/tags" Target="../tags/tag18.xml"/><Relationship Id="rId1" Type="http://schemas.openxmlformats.org/officeDocument/2006/relationships/image" Target="../media/image1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1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2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3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4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3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6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25.png"/></Relationships>
</file>

<file path=ppt/slides/_rels/slide47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47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7.png"/><Relationship Id="rId1" Type="http://schemas.openxmlformats.org/officeDocument/2006/relationships/image" Target="../media/image26.png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3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9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4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/Relationships>
</file>

<file path=ppt/slides/_rels/slide50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0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29.png"/><Relationship Id="rId1" Type="http://schemas.openxmlformats.org/officeDocument/2006/relationships/image" Target="../media/image28.png"/></Relationships>
</file>

<file path=ppt/slides/_rels/slide51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1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1.png"/><Relationship Id="rId1" Type="http://schemas.openxmlformats.org/officeDocument/2006/relationships/image" Target="../media/image30.png"/></Relationships>
</file>

<file path=ppt/slides/_rels/slide52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52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33.png"/><Relationship Id="rId1" Type="http://schemas.openxmlformats.org/officeDocument/2006/relationships/image" Target="../media/image32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3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3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3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5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6.png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1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7.png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3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2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8.pn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39.png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3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5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0.png"/></Relationships>
</file>

<file path=ppt/slides/_rels/slide6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6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42.png"/><Relationship Id="rId1" Type="http://schemas.openxmlformats.org/officeDocument/2006/relationships/image" Target="../media/image41.pn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7.xml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5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3.png"/></Relationships>
</file>

<file path=ppt/slides/_rels/slide69.xml.rels><?xml version="1.0" encoding="UTF-8" standalone="yes"?>
<Relationships xmlns="http://schemas.openxmlformats.org/package/2006/relationships"><Relationship Id="rId6" Type="http://schemas.openxmlformats.org/officeDocument/2006/relationships/notesSlide" Target="../notesSlides/notesSlide69.xml"/><Relationship Id="rId5" Type="http://schemas.openxmlformats.org/officeDocument/2006/relationships/slideLayout" Target="../slideLayouts/slideLayout3.xml"/><Relationship Id="rId4" Type="http://schemas.openxmlformats.org/officeDocument/2006/relationships/image" Target="../media/image45.png"/><Relationship Id="rId3" Type="http://schemas.microsoft.com/office/2007/relationships/media" Target="../media/audio1.wav"/><Relationship Id="rId2" Type="http://schemas.openxmlformats.org/officeDocument/2006/relationships/audio" Target="../media/audio1.wav"/><Relationship Id="rId1" Type="http://schemas.openxmlformats.org/officeDocument/2006/relationships/image" Target="../media/image44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3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6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7.png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3.xml"/></Relationships>
</file>

<file path=ppt/slides/_rels/slide7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3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3.xml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5.xml"/><Relationship Id="rId1" Type="http://schemas.openxmlformats.org/officeDocument/2006/relationships/slideLayout" Target="../slideLayouts/slideLayout3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3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3.xml"/></Relationships>
</file>

<file path=ppt/slides/_rels/slide7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8.xml"/><Relationship Id="rId1" Type="http://schemas.openxmlformats.org/officeDocument/2006/relationships/slideLayout" Target="../slideLayouts/slideLayout3.xml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8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0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49.pn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1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0.png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2.xml"/><Relationship Id="rId1" Type="http://schemas.openxmlformats.org/officeDocument/2006/relationships/slideLayout" Target="../slideLayouts/slideLayout3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3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1.png"/></Relationships>
</file>

<file path=ppt/slides/_rels/slide8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4.xml"/><Relationship Id="rId1" Type="http://schemas.openxmlformats.org/officeDocument/2006/relationships/slideLayout" Target="../slideLayouts/slideLayout3.xml"/></Relationships>
</file>

<file path=ppt/slides/_rels/slide8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5.xml"/><Relationship Id="rId1" Type="http://schemas.openxmlformats.org/officeDocument/2006/relationships/slideLayout" Target="../slideLayouts/slideLayout3.xml"/></Relationships>
</file>

<file path=ppt/slides/_rels/slide86.xml.rels><?xml version="1.0" encoding="UTF-8" standalone="yes"?>
<Relationships xmlns="http://schemas.openxmlformats.org/package/2006/relationships"><Relationship Id="rId4" Type="http://schemas.openxmlformats.org/officeDocument/2006/relationships/notesSlide" Target="../notesSlides/notesSlide86.xml"/><Relationship Id="rId3" Type="http://schemas.openxmlformats.org/officeDocument/2006/relationships/slideLayout" Target="../slideLayouts/slideLayout3.xml"/><Relationship Id="rId2" Type="http://schemas.openxmlformats.org/officeDocument/2006/relationships/image" Target="../media/image53.png"/><Relationship Id="rId1" Type="http://schemas.openxmlformats.org/officeDocument/2006/relationships/image" Target="../media/image52.pn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7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4.png"/></Relationships>
</file>

<file path=ppt/slides/_rels/slide88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88.xml"/><Relationship Id="rId7" Type="http://schemas.openxmlformats.org/officeDocument/2006/relationships/slideLayout" Target="../slideLayouts/slideLayout1.xml"/><Relationship Id="rId6" Type="http://schemas.openxmlformats.org/officeDocument/2006/relationships/tags" Target="../tags/tag29.xml"/><Relationship Id="rId5" Type="http://schemas.openxmlformats.org/officeDocument/2006/relationships/tags" Target="../tags/tag28.xml"/><Relationship Id="rId4" Type="http://schemas.openxmlformats.org/officeDocument/2006/relationships/tags" Target="../tags/tag27.xml"/><Relationship Id="rId3" Type="http://schemas.openxmlformats.org/officeDocument/2006/relationships/tags" Target="../tags/tag26.xml"/><Relationship Id="rId2" Type="http://schemas.openxmlformats.org/officeDocument/2006/relationships/image" Target="../media/image2.png"/><Relationship Id="rId1" Type="http://schemas.openxmlformats.org/officeDocument/2006/relationships/image" Target="../media/image1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2" Type="http://schemas.openxmlformats.org/officeDocument/2006/relationships/slideLayout" Target="../slideLayouts/slideLayout3.xml"/><Relationship Id="rId1" Type="http://schemas.openxmlformats.org/officeDocument/2006/relationships/image" Target="../media/image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81474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941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801636" y="1960983"/>
            <a:ext cx="2364105" cy="9220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5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基础课</a:t>
            </a:r>
            <a:endParaRPr lang="zh-CN" altLang="zh-CN" sz="5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PA-文本框 61"/>
          <p:cNvSpPr txBox="1"/>
          <p:nvPr>
            <p:custDataLst>
              <p:tags r:id="rId6"/>
            </p:custDataLst>
          </p:nvPr>
        </p:nvSpPr>
        <p:spPr>
          <a:xfrm>
            <a:off x="1799693" y="3428852"/>
            <a:ext cx="815848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>
              <a:lnSpc>
                <a:spcPct val="90000"/>
              </a:lnSpc>
            </a:pP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第二十三课 </a:t>
            </a:r>
            <a:r>
              <a:rPr lang="zh-CN" altLang="zh-CN" sz="4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你假期有什么打算？</a:t>
            </a:r>
            <a:endParaRPr lang="zh-CN" altLang="zh-CN" sz="4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307282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6" name="组合 25"/>
          <p:cNvGrpSpPr/>
          <p:nvPr/>
        </p:nvGrpSpPr>
        <p:grpSpPr>
          <a:xfrm>
            <a:off x="5152580" y="4844639"/>
            <a:ext cx="1886840" cy="460375"/>
            <a:chOff x="5152580" y="4844639"/>
            <a:chExt cx="1886840" cy="460375"/>
          </a:xfrm>
        </p:grpSpPr>
        <p:sp>
          <p:nvSpPr>
            <p:cNvPr id="24" name="任意多边形 23"/>
            <p:cNvSpPr/>
            <p:nvPr/>
          </p:nvSpPr>
          <p:spPr>
            <a:xfrm>
              <a:off x="5152580" y="4855435"/>
              <a:ext cx="1886840" cy="438587"/>
            </a:xfrm>
            <a:custGeom>
              <a:avLst/>
              <a:gdLst>
                <a:gd name="connsiteX0" fmla="*/ 181420 w 1886840"/>
                <a:gd name="connsiteY0" fmla="*/ 0 h 438587"/>
                <a:gd name="connsiteX1" fmla="*/ 213805 w 1886840"/>
                <a:gd name="connsiteY1" fmla="*/ 0 h 438587"/>
                <a:gd name="connsiteX2" fmla="*/ 1673035 w 1886840"/>
                <a:gd name="connsiteY2" fmla="*/ 0 h 438587"/>
                <a:gd name="connsiteX3" fmla="*/ 1705419 w 1886840"/>
                <a:gd name="connsiteY3" fmla="*/ 0 h 438587"/>
                <a:gd name="connsiteX4" fmla="*/ 1705419 w 1886840"/>
                <a:gd name="connsiteY4" fmla="*/ 3317 h 438587"/>
                <a:gd name="connsiteX5" fmla="*/ 1716124 w 1886840"/>
                <a:gd name="connsiteY5" fmla="*/ 4413 h 438587"/>
                <a:gd name="connsiteX6" fmla="*/ 1886840 w 1886840"/>
                <a:gd name="connsiteY6" fmla="*/ 217198 h 438587"/>
                <a:gd name="connsiteX7" fmla="*/ 1716124 w 1886840"/>
                <a:gd name="connsiteY7" fmla="*/ 429984 h 438587"/>
                <a:gd name="connsiteX8" fmla="*/ 1705419 w 1886840"/>
                <a:gd name="connsiteY8" fmla="*/ 431080 h 438587"/>
                <a:gd name="connsiteX9" fmla="*/ 1705419 w 1886840"/>
                <a:gd name="connsiteY9" fmla="*/ 438587 h 438587"/>
                <a:gd name="connsiteX10" fmla="*/ 181420 w 1886840"/>
                <a:gd name="connsiteY10" fmla="*/ 438587 h 438587"/>
                <a:gd name="connsiteX11" fmla="*/ 181420 w 1886840"/>
                <a:gd name="connsiteY11" fmla="*/ 431080 h 438587"/>
                <a:gd name="connsiteX12" fmla="*/ 170716 w 1886840"/>
                <a:gd name="connsiteY12" fmla="*/ 429984 h 438587"/>
                <a:gd name="connsiteX13" fmla="*/ 0 w 1886840"/>
                <a:gd name="connsiteY13" fmla="*/ 217198 h 438587"/>
                <a:gd name="connsiteX14" fmla="*/ 170716 w 1886840"/>
                <a:gd name="connsiteY14" fmla="*/ 4413 h 438587"/>
                <a:gd name="connsiteX15" fmla="*/ 181420 w 1886840"/>
                <a:gd name="connsiteY15" fmla="*/ 3317 h 43858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1886840" h="438587">
                  <a:moveTo>
                    <a:pt x="181420" y="0"/>
                  </a:moveTo>
                  <a:lnTo>
                    <a:pt x="213805" y="0"/>
                  </a:lnTo>
                  <a:lnTo>
                    <a:pt x="1673035" y="0"/>
                  </a:lnTo>
                  <a:lnTo>
                    <a:pt x="1705419" y="0"/>
                  </a:lnTo>
                  <a:lnTo>
                    <a:pt x="1705419" y="3317"/>
                  </a:lnTo>
                  <a:lnTo>
                    <a:pt x="1716124" y="4413"/>
                  </a:lnTo>
                  <a:cubicBezTo>
                    <a:pt x="1813552" y="24666"/>
                    <a:pt x="1886840" y="112238"/>
                    <a:pt x="1886840" y="217198"/>
                  </a:cubicBezTo>
                  <a:cubicBezTo>
                    <a:pt x="1886840" y="322159"/>
                    <a:pt x="1813552" y="409731"/>
                    <a:pt x="1716124" y="429984"/>
                  </a:cubicBezTo>
                  <a:lnTo>
                    <a:pt x="1705419" y="431080"/>
                  </a:lnTo>
                  <a:lnTo>
                    <a:pt x="1705419" y="438587"/>
                  </a:lnTo>
                  <a:lnTo>
                    <a:pt x="181420" y="438587"/>
                  </a:lnTo>
                  <a:lnTo>
                    <a:pt x="181420" y="431080"/>
                  </a:lnTo>
                  <a:lnTo>
                    <a:pt x="170716" y="429984"/>
                  </a:lnTo>
                  <a:cubicBezTo>
                    <a:pt x="73288" y="409731"/>
                    <a:pt x="0" y="322159"/>
                    <a:pt x="0" y="217198"/>
                  </a:cubicBezTo>
                  <a:cubicBezTo>
                    <a:pt x="0" y="112238"/>
                    <a:pt x="73288" y="24666"/>
                    <a:pt x="170716" y="4413"/>
                  </a:cubicBezTo>
                  <a:lnTo>
                    <a:pt x="181420" y="3317"/>
                  </a:lnTo>
                  <a:close/>
                </a:path>
              </a:pathLst>
            </a:custGeom>
            <a:solidFill>
              <a:srgbClr val="C00000"/>
            </a:solidFill>
            <a:ln>
              <a:solidFill>
                <a:srgbClr val="C00000"/>
              </a:solidFill>
            </a:ln>
            <a:effectLst>
              <a:outerShdw blurRad="254000" dist="50800" dir="5400000" algn="ctr" rotWithShape="0">
                <a:srgbClr val="000000">
                  <a:alpha val="99000"/>
                </a:srgb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zh-CN" altLang="en-US">
                <a:solidFill>
                  <a:srgbClr val="C00000"/>
                </a:solidFill>
              </a:endParaRPr>
            </a:p>
          </p:txBody>
        </p:sp>
        <p:sp>
          <p:nvSpPr>
            <p:cNvPr id="25" name="PA-文本框 61"/>
            <p:cNvSpPr txBox="1"/>
            <p:nvPr>
              <p:custDataLst>
                <p:tags r:id="rId7"/>
              </p:custDataLst>
            </p:nvPr>
          </p:nvSpPr>
          <p:spPr>
            <a:xfrm>
              <a:off x="5563627" y="4844639"/>
              <a:ext cx="1215390" cy="4603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zh-CN" altLang="zh-CN" sz="2400" b="1" spc="300" dirty="0">
                  <a:solidFill>
                    <a:schemeClr val="bg1"/>
                  </a:solidFill>
                  <a:latin typeface="楷体" panose="02010609060101010101" charset="-122"/>
                  <a:ea typeface="楷体" panose="02010609060101010101" charset="-122"/>
                  <a:sym typeface="字魂105号-简雅黑" panose="00000500000000000000" pitchFamily="2" charset="-122"/>
                </a:rPr>
                <a:t>徐心瑶</a:t>
              </a:r>
              <a:endParaRPr lang="zh-CN" altLang="zh-CN" sz="2400" b="1" spc="300" dirty="0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5065" y="4154170"/>
            <a:ext cx="3338830" cy="2226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spd="med">
    <p:pull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2828859" y="2885033"/>
            <a:ext cx="65341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75101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呼吸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9" name="图片 8" descr="src=http___inews.gtimg.com_newsapp_bt_0_5764433794_1000&amp;refer=http___inews.gtimg"/>
          <p:cNvPicPr>
            <a:picLocks noChangeAspect="1"/>
          </p:cNvPicPr>
          <p:nvPr/>
        </p:nvPicPr>
        <p:blipFill>
          <a:blip r:embed="rId1"/>
          <a:srcRect t="14565" r="50071"/>
          <a:stretch>
            <a:fillRect/>
          </a:stretch>
        </p:blipFill>
        <p:spPr>
          <a:xfrm>
            <a:off x="4359275" y="1869440"/>
            <a:ext cx="3121660" cy="4387850"/>
          </a:xfrm>
          <a:prstGeom prst="rect">
            <a:avLst/>
          </a:prstGeom>
        </p:spPr>
      </p:pic>
      <p:pic>
        <p:nvPicPr>
          <p:cNvPr id="10" name="图片 9" descr="src=http___inews.gtimg.com_newsapp_bt_0_5764433794_1000&amp;refer=http___inews.gtimg"/>
          <p:cNvPicPr>
            <a:picLocks noChangeAspect="1"/>
          </p:cNvPicPr>
          <p:nvPr/>
        </p:nvPicPr>
        <p:blipFill>
          <a:blip r:embed="rId1"/>
          <a:srcRect l="49400" t="13739"/>
          <a:stretch>
            <a:fillRect/>
          </a:stretch>
        </p:blipFill>
        <p:spPr>
          <a:xfrm>
            <a:off x="645160" y="1931035"/>
            <a:ext cx="3044825" cy="4264660"/>
          </a:xfrm>
          <a:prstGeom prst="rect">
            <a:avLst/>
          </a:prstGeom>
        </p:spPr>
      </p:pic>
      <p:sp>
        <p:nvSpPr>
          <p:cNvPr id="11" name="Rectangle 2"/>
          <p:cNvSpPr txBox="1"/>
          <p:nvPr/>
        </p:nvSpPr>
        <p:spPr>
          <a:xfrm>
            <a:off x="3241675" y="950595"/>
            <a:ext cx="1821815" cy="9188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呼吸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Rectangle 2"/>
          <p:cNvSpPr txBox="1"/>
          <p:nvPr/>
        </p:nvSpPr>
        <p:spPr>
          <a:xfrm>
            <a:off x="8164195" y="1656080"/>
            <a:ext cx="2804160" cy="9188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呼吸空气</a:t>
            </a:r>
            <a:endParaRPr lang="zh-CN" altLang="en-US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Rectangle 2"/>
          <p:cNvSpPr txBox="1"/>
          <p:nvPr/>
        </p:nvSpPr>
        <p:spPr>
          <a:xfrm>
            <a:off x="7480300" y="2969260"/>
            <a:ext cx="4172585" cy="91884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/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呼吸</a:t>
            </a:r>
            <a:r>
              <a:rPr lang="zh-CN" altLang="en-US" sz="4400" b="1" dirty="0">
                <a:solidFill>
                  <a:srgbClr val="FF27FF"/>
                </a:solidFill>
                <a:latin typeface="楷体" panose="02010609060101010101" charset="-122"/>
                <a:ea typeface="楷体" panose="02010609060101010101" charset="-122"/>
              </a:rPr>
              <a:t>新鲜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的空气</a:t>
            </a:r>
            <a:endParaRPr lang="zh-CN" altLang="en-US" sz="44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1" grpId="0"/>
      <p:bldP spid="12" grpId="0"/>
      <p:bldP spid="13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75101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2.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新鲜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3794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19200" y="1992313"/>
            <a:ext cx="4471988" cy="297497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pic>
        <p:nvPicPr>
          <p:cNvPr id="33795" name="图片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764338" y="1992313"/>
            <a:ext cx="4335462" cy="297497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7" name="Rectangle 2"/>
          <p:cNvSpPr txBox="1"/>
          <p:nvPr/>
        </p:nvSpPr>
        <p:spPr>
          <a:xfrm>
            <a:off x="1411288" y="5270500"/>
            <a:ext cx="40544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4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新鲜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的草莓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Rectangle 2"/>
          <p:cNvSpPr txBox="1"/>
          <p:nvPr/>
        </p:nvSpPr>
        <p:spPr>
          <a:xfrm>
            <a:off x="6905625" y="5270500"/>
            <a:ext cx="4052888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54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新鲜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的蔬菜</a:t>
            </a:r>
            <a:endParaRPr lang="zh-CN" altLang="en-US" sz="5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379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37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337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37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751014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3.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感觉</a:t>
            </a:r>
            <a:endParaRPr lang="zh-CN" altLang="en-US" sz="40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897890" y="788035"/>
            <a:ext cx="9678670" cy="31400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① 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V.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感觉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最近的工作还挺顺利的。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考试让我</a:t>
            </a:r>
            <a:r>
              <a:rPr lang="zh-CN" altLang="en-US" sz="40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感觉</a:t>
            </a:r>
            <a:r>
              <a:rPr lang="zh-CN" altLang="en-US" sz="4000" b="1" dirty="0">
                <a:solidFill>
                  <a:schemeClr val="accent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到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非常紧张。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897890" y="4220845"/>
            <a:ext cx="9678670" cy="200787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None/>
            </a:pP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② </a:t>
            </a: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N.</a:t>
            </a:r>
            <a:endParaRPr lang="zh-CN" altLang="en-US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打太极拳的</a:t>
            </a:r>
            <a:r>
              <a:rPr lang="zh-CN" altLang="en-US" sz="4000" b="1" dirty="0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感觉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真不错</a:t>
            </a:r>
            <a:r>
              <a:rPr lang="en-US" altLang="zh-CN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!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这孩子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对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音乐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没有</a:t>
            </a:r>
            <a:r>
              <a:rPr lang="zh-CN" altLang="en-US" sz="4000" b="1" dirty="0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感觉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458470" y="787400"/>
            <a:ext cx="11346180" cy="558990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897890" y="81280"/>
            <a:ext cx="4357221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4.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散步   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散散步</a:t>
            </a:r>
            <a:endParaRPr lang="zh-CN" altLang="en-US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754971" y="3243321"/>
            <a:ext cx="7904935" cy="1579278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我喜欢雨后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散步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，可以到外边呼吸新鲜的空气。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276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821388" y="990206"/>
            <a:ext cx="2666903" cy="3832393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9" name="矩形 8"/>
          <p:cNvSpPr/>
          <p:nvPr/>
        </p:nvSpPr>
        <p:spPr>
          <a:xfrm>
            <a:off x="754971" y="5043679"/>
            <a:ext cx="7694612" cy="779059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爷爷每天晚饭以后都要去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散散步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41070"/>
            <a:ext cx="11049635" cy="54362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89" y="81280"/>
            <a:ext cx="6723903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5. </a:t>
            </a:r>
            <a:r>
              <a:rPr lang="zh-CN" altLang="zh-CN" sz="4000" b="1" dirty="0">
                <a:latin typeface="楷体" panose="02010609060101010101" charset="-122"/>
                <a:ea typeface="楷体" panose="02010609060101010101" charset="-122"/>
              </a:rPr>
              <a:t>遇到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   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遇到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sb/</a:t>
            </a:r>
            <a:r>
              <a:rPr lang="en-US" altLang="zh-CN" sz="4000" b="1" dirty="0" err="1">
                <a:latin typeface="楷体" panose="02010609060101010101" charset="-122"/>
                <a:ea typeface="楷体" panose="02010609060101010101" charset="-122"/>
              </a:rPr>
              <a:t>sth</a:t>
            </a:r>
            <a:endParaRPr lang="zh-CN" altLang="zh-CN" sz="4000" b="1" kern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1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 t="12187" b="11205"/>
          <a:stretch>
            <a:fillRect/>
          </a:stretch>
        </p:blipFill>
        <p:spPr>
          <a:xfrm>
            <a:off x="4328903" y="974458"/>
            <a:ext cx="3901858" cy="2361304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967104" y="3429000"/>
            <a:ext cx="10721079" cy="7103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那天，他在公园骑车，</a:t>
            </a:r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遇到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了一个</a:t>
            </a:r>
            <a:r>
              <a:rPr lang="zh-CN" altLang="en-US" sz="36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美丽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的女孩儿。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897889" y="4139387"/>
            <a:ext cx="10860219" cy="710387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altLang="zh-CN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学习上</a:t>
            </a:r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遇到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困难，可以问老师和同学。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897889" y="4802804"/>
            <a:ext cx="10860219" cy="1430584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/>
          <a:p>
            <a:pPr lvl="0">
              <a:lnSpc>
                <a:spcPct val="130000"/>
              </a:lnSpc>
              <a:spcBef>
                <a:spcPct val="0"/>
              </a:spcBef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遇到</a:t>
            </a:r>
            <a:r>
              <a:rPr lang="zh-CN" altLang="en-US" sz="36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问题不要害怕，中国有一句老话是“方法总比困难多”。</a:t>
            </a:r>
            <a:endParaRPr lang="en-US" altLang="zh-CN" sz="36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1000" fill="hold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9" grpId="0"/>
      <p:bldP spid="12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41070"/>
            <a:ext cx="11049635" cy="543623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897890" y="81280"/>
            <a:ext cx="8324215" cy="707886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6. 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进步  有</a:t>
            </a: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没有进步  进步很大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7889" name="Rectangle 2"/>
          <p:cNvSpPr txBox="1"/>
          <p:nvPr/>
        </p:nvSpPr>
        <p:spPr>
          <a:xfrm>
            <a:off x="3054033" y="1263333"/>
            <a:ext cx="337026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— 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退步</a:t>
            </a:r>
            <a:endParaRPr lang="zh-CN" altLang="en-US" sz="48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917575" y="2171065"/>
            <a:ext cx="10356850" cy="38709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马克的汉语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有进步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，而且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进步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很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老师说马克的汉语越来越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有进步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毕业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后，我觉得我的汉字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退步</a:t>
            </a:r>
            <a:r>
              <a:rPr lang="zh-CN" altLang="en-US" sz="4000" b="1" dirty="0"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7891" name="Rectangle 2"/>
          <p:cNvSpPr txBox="1"/>
          <p:nvPr/>
        </p:nvSpPr>
        <p:spPr>
          <a:xfrm>
            <a:off x="698799" y="1263333"/>
            <a:ext cx="3370263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进步</a:t>
            </a:r>
            <a:endParaRPr lang="zh-CN" altLang="en-US" sz="48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789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789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78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8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4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89" grpId="0"/>
      <p:bldP spid="3789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398780" y="842010"/>
            <a:ext cx="11405870" cy="553529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-88265" y="80645"/>
            <a:ext cx="5327650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>
                <a:latin typeface="楷体" panose="02010609060101010101" charset="-122"/>
                <a:ea typeface="楷体" panose="02010609060101010101" charset="-122"/>
              </a:rPr>
              <a:t>7.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假期  羡慕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811213" y="618808"/>
            <a:ext cx="3965575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r>
              <a:rPr lang="zh-CN" altLang="en-US" sz="54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</a:t>
            </a:r>
            <a:endParaRPr lang="zh-CN" altLang="en-US" sz="54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569482" y="4009333"/>
            <a:ext cx="10207625" cy="11709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457200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有一个这样的</a:t>
            </a:r>
            <a:r>
              <a:rPr lang="zh-CN" altLang="en-US" sz="5400" b="1" dirty="0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假期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真让人</a:t>
            </a:r>
            <a:r>
              <a:rPr lang="zh-CN" altLang="en-US" sz="54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羡慕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啊！</a:t>
            </a:r>
            <a:endParaRPr lang="en-US" altLang="zh-CN" sz="44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013493" y="5207578"/>
            <a:ext cx="10528300" cy="9239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在公司工作的人常常</a:t>
            </a:r>
            <a:r>
              <a:rPr lang="zh-CN" altLang="en-US" sz="5400" b="1" dirty="0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羡慕</a:t>
            </a:r>
            <a:r>
              <a:rPr lang="zh-CN" altLang="en-US" sz="44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别人有寒暑假。</a:t>
            </a:r>
            <a:endParaRPr lang="en-US" altLang="zh-CN" sz="44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13" name="图片 1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493432" y="147027"/>
            <a:ext cx="4048361" cy="3111387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5" name="文本框 14"/>
          <p:cNvSpPr txBox="1"/>
          <p:nvPr/>
        </p:nvSpPr>
        <p:spPr>
          <a:xfrm>
            <a:off x="1013493" y="953300"/>
            <a:ext cx="6139926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假期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——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寒假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暑假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000" b="1" dirty="0" err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sth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.</a:t>
            </a: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让人羡慕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羡慕</a:t>
            </a:r>
            <a:r>
              <a:rPr lang="en-US" altLang="zh-CN" sz="40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sb……</a:t>
            </a:r>
            <a:endParaRPr lang="en-US" altLang="zh-CN" sz="4000" b="1" dirty="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1" grpId="0"/>
      <p:bldP spid="12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34797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V+着</a:t>
            </a:r>
            <a:r>
              <a:rPr sz="4400" b="1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sz="44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+(O)</a:t>
            </a:r>
            <a:endParaRPr sz="44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5359400" y="892175"/>
            <a:ext cx="5300663" cy="755650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动作正在进行</a:t>
            </a:r>
            <a:endParaRPr lang="zh-CN" altLang="en-US" sz="36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895350" y="1397635"/>
            <a:ext cx="3523615" cy="2488565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6" name="矩形 5"/>
          <p:cNvSpPr/>
          <p:nvPr/>
        </p:nvSpPr>
        <p:spPr>
          <a:xfrm>
            <a:off x="5004753" y="2132330"/>
            <a:ext cx="6096000" cy="101917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外边正</a:t>
            </a:r>
            <a:r>
              <a:rPr lang="zh-CN" altLang="en-US" sz="5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下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着</a:t>
            </a:r>
            <a:r>
              <a:rPr lang="zh-CN" altLang="en-US" sz="54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雨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呢。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350" y="4363085"/>
            <a:ext cx="3544570" cy="2360930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8" name="矩形 7"/>
          <p:cNvSpPr/>
          <p:nvPr/>
        </p:nvSpPr>
        <p:spPr>
          <a:xfrm>
            <a:off x="5005070" y="4046855"/>
            <a:ext cx="6490335" cy="225107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3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他们边</a:t>
            </a:r>
            <a:r>
              <a:rPr lang="zh-CN" altLang="en-US" sz="5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跳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着</a:t>
            </a:r>
            <a:r>
              <a:rPr lang="zh-CN" altLang="en-US" sz="54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舞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，边</a:t>
            </a:r>
            <a:r>
              <a:rPr lang="zh-CN" altLang="en-US" sz="5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唱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着</a:t>
            </a:r>
            <a:r>
              <a:rPr lang="zh-CN" altLang="en-US" sz="54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歌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，开心极了！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096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43050" y="1222375"/>
            <a:ext cx="9188450" cy="54705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</p:spTree>
  </p:cSld>
  <p:clrMapOvr>
    <a:masterClrMapping/>
  </p:clrMapOvr>
  <p:transition spd="med">
    <p:pull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3735" y="4408350"/>
            <a:ext cx="553998" cy="2118443"/>
            <a:chOff x="4378996" y="2896825"/>
            <a:chExt cx="364575" cy="1748291"/>
          </a:xfrm>
        </p:grpSpPr>
        <p:sp>
          <p:nvSpPr>
            <p:cNvPr id="19" name="矩形 18"/>
            <p:cNvSpPr/>
            <p:nvPr/>
          </p:nvSpPr>
          <p:spPr>
            <a:xfrm>
              <a:off x="4399771" y="2896825"/>
              <a:ext cx="271012" cy="17482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78996" y="3051992"/>
              <a:ext cx="364575" cy="13789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contents</a:t>
              </a:r>
              <a:endParaRPr lang="en-US" altLang="zh-CN" sz="24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577464" y="1285305"/>
            <a:ext cx="899549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9600">
                <a:gradFill>
                  <a:gsLst>
                    <a:gs pos="46000">
                      <a:srgbClr val="004286"/>
                    </a:gs>
                    <a:gs pos="100000">
                      <a:srgbClr val="004286">
                        <a:alpha val="0"/>
                      </a:srgb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</a:defRPr>
            </a:lvl1pPr>
          </a:lstStyle>
          <a:p>
            <a:pPr algn="ctr"/>
            <a:r>
              <a:rPr lang="zh-CN" altLang="en-US" sz="8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目录</a:t>
            </a:r>
            <a:endParaRPr lang="zh-CN" altLang="en-US" sz="8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14257" y="1432690"/>
            <a:ext cx="671034" cy="646768"/>
            <a:chOff x="6600960" y="1066478"/>
            <a:chExt cx="671034" cy="646768"/>
          </a:xfrm>
        </p:grpSpPr>
        <p:grpSp>
          <p:nvGrpSpPr>
            <p:cNvPr id="23" name="组合 22"/>
            <p:cNvGrpSpPr/>
            <p:nvPr/>
          </p:nvGrpSpPr>
          <p:grpSpPr>
            <a:xfrm>
              <a:off x="6600960" y="1066478"/>
              <a:ext cx="671034" cy="646768"/>
              <a:chOff x="4619624" y="899160"/>
              <a:chExt cx="1656284" cy="159639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30" name="任意多边形: 形状 51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1" name="任意多边形: 形状 52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35" name="任意多边形: 形状 55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6" name="任意多边形: 形状 56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6659653" y="1142955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8" name="PA-文本框 61"/>
          <p:cNvSpPr txBox="1"/>
          <p:nvPr>
            <p:custDataLst>
              <p:tags r:id="rId2"/>
            </p:custDataLst>
          </p:nvPr>
        </p:nvSpPr>
        <p:spPr>
          <a:xfrm>
            <a:off x="7806148" y="1356132"/>
            <a:ext cx="14833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614257" y="2546662"/>
            <a:ext cx="671034" cy="646768"/>
            <a:chOff x="6600960" y="2180450"/>
            <a:chExt cx="671034" cy="646768"/>
          </a:xfrm>
        </p:grpSpPr>
        <p:grpSp>
          <p:nvGrpSpPr>
            <p:cNvPr id="40" name="组合 39"/>
            <p:cNvGrpSpPr/>
            <p:nvPr/>
          </p:nvGrpSpPr>
          <p:grpSpPr>
            <a:xfrm>
              <a:off x="6600960" y="2180450"/>
              <a:ext cx="671034" cy="646768"/>
              <a:chOff x="4619624" y="899160"/>
              <a:chExt cx="1656284" cy="159639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42" name="任意多边形: 形状 7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3" name="任意多边形: 形状 7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45" name="任意多边形: 形状 6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6" name="任意多边形: 形状 6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47" name="文本框 46"/>
            <p:cNvSpPr txBox="1"/>
            <p:nvPr/>
          </p:nvSpPr>
          <p:spPr>
            <a:xfrm>
              <a:off x="6659653" y="2256927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8" name="PA-文本框 65"/>
          <p:cNvSpPr txBox="1"/>
          <p:nvPr>
            <p:custDataLst>
              <p:tags r:id="rId3"/>
            </p:custDataLst>
          </p:nvPr>
        </p:nvSpPr>
        <p:spPr>
          <a:xfrm>
            <a:off x="7806148" y="2500584"/>
            <a:ext cx="25806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614257" y="3660634"/>
            <a:ext cx="671034" cy="646768"/>
            <a:chOff x="6600960" y="3294422"/>
            <a:chExt cx="671034" cy="646768"/>
          </a:xfrm>
        </p:grpSpPr>
        <p:grpSp>
          <p:nvGrpSpPr>
            <p:cNvPr id="50" name="组合 49"/>
            <p:cNvGrpSpPr/>
            <p:nvPr/>
          </p:nvGrpSpPr>
          <p:grpSpPr>
            <a:xfrm>
              <a:off x="6600960" y="3294422"/>
              <a:ext cx="671034" cy="646768"/>
              <a:chOff x="4619624" y="899160"/>
              <a:chExt cx="1656284" cy="1596390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60" name="任意多边形: 形状 8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61" name="任意多边形: 形状 8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73" name="任意多边形: 形状 7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76" name="任意多边形: 形状 7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83" name="文本框 82"/>
            <p:cNvSpPr txBox="1"/>
            <p:nvPr/>
          </p:nvSpPr>
          <p:spPr>
            <a:xfrm>
              <a:off x="6663660" y="3370899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14257" y="4774606"/>
            <a:ext cx="671034" cy="646768"/>
            <a:chOff x="6600960" y="4408394"/>
            <a:chExt cx="671034" cy="646768"/>
          </a:xfrm>
        </p:grpSpPr>
        <p:grpSp>
          <p:nvGrpSpPr>
            <p:cNvPr id="94" name="组合 93"/>
            <p:cNvGrpSpPr/>
            <p:nvPr/>
          </p:nvGrpSpPr>
          <p:grpSpPr>
            <a:xfrm>
              <a:off x="6600960" y="4408394"/>
              <a:ext cx="671034" cy="646768"/>
              <a:chOff x="4619624" y="899160"/>
              <a:chExt cx="1656284" cy="1596390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97" name="任意多边形: 形状 9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98" name="任意多边形: 形状 9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99" name="组合 98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100" name="任意多边形: 形状 8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01" name="任意多边形: 形状 8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102" name="文本框 101"/>
            <p:cNvSpPr txBox="1"/>
            <p:nvPr/>
          </p:nvSpPr>
          <p:spPr>
            <a:xfrm>
              <a:off x="6653241" y="4484871"/>
              <a:ext cx="6062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3" name="PA-文本框 85"/>
          <p:cNvSpPr txBox="1"/>
          <p:nvPr>
            <p:custDataLst>
              <p:tags r:id="rId4"/>
            </p:custDataLst>
          </p:nvPr>
        </p:nvSpPr>
        <p:spPr>
          <a:xfrm>
            <a:off x="7806148" y="3614713"/>
            <a:ext cx="37795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04" name="PA-文本框 95"/>
          <p:cNvSpPr txBox="1"/>
          <p:nvPr>
            <p:custDataLst>
              <p:tags r:id="rId5"/>
            </p:custDataLst>
          </p:nvPr>
        </p:nvSpPr>
        <p:spPr>
          <a:xfrm>
            <a:off x="7806148" y="472881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185799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sz="4000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饭后百步走，能活九十九。</a:t>
            </a:r>
            <a:endParaRPr sz="4000" b="1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grpSp>
        <p:nvGrpSpPr>
          <p:cNvPr id="41987" name="组 4"/>
          <p:cNvGrpSpPr/>
          <p:nvPr/>
        </p:nvGrpSpPr>
        <p:grpSpPr>
          <a:xfrm>
            <a:off x="863600" y="1621473"/>
            <a:ext cx="10464800" cy="4251325"/>
            <a:chOff x="879475" y="1325563"/>
            <a:chExt cx="10465680" cy="4250964"/>
          </a:xfrm>
        </p:grpSpPr>
        <p:pic>
          <p:nvPicPr>
            <p:cNvPr id="41989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879475" y="1325563"/>
              <a:ext cx="10465680" cy="2023812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41990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879475" y="3494426"/>
              <a:ext cx="9805649" cy="2082101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" name="文本框 6"/>
          <p:cNvSpPr txBox="1"/>
          <p:nvPr/>
        </p:nvSpPr>
        <p:spPr>
          <a:xfrm>
            <a:off x="838200" y="1550035"/>
            <a:ext cx="10515600" cy="4376738"/>
          </a:xfrm>
          <a:prstGeom prst="rect">
            <a:avLst/>
          </a:prstGeom>
          <a:noFill/>
          <a:ln w="19050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eaLnBrk="1" hangingPunct="1"/>
            <a:endParaRPr lang="zh-CN" altLang="en-US">
              <a:latin typeface="等线" panose="0201060003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379730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sz="4400" b="1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本来</a:t>
            </a:r>
            <a:endParaRPr sz="4400" b="1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8" name="Rectangle 2"/>
          <p:cNvSpPr txBox="1"/>
          <p:nvPr/>
        </p:nvSpPr>
        <p:spPr>
          <a:xfrm>
            <a:off x="509588" y="1787525"/>
            <a:ext cx="10564812" cy="43195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打算去旅行，可是假期要上课，所以去不了了。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3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身体很好，可是这几年工作太累，身体越来越不好了。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5070475" y="477838"/>
            <a:ext cx="3287713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r>
              <a:rPr lang="en-US" altLang="zh-CN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=</a:t>
            </a: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原来？</a:t>
            </a:r>
            <a:endParaRPr lang="zh-CN" altLang="en-US" sz="48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3" name="直接连接符 2"/>
          <p:cNvCxnSpPr/>
          <p:nvPr/>
        </p:nvCxnSpPr>
        <p:spPr>
          <a:xfrm>
            <a:off x="4660900" y="1054100"/>
            <a:ext cx="36972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矩形 3"/>
          <p:cNvSpPr/>
          <p:nvPr/>
        </p:nvSpPr>
        <p:spPr>
          <a:xfrm>
            <a:off x="390525" y="1137920"/>
            <a:ext cx="4478020" cy="7556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>
              <a:lnSpc>
                <a:spcPct val="120000"/>
              </a:lnSpc>
            </a:pPr>
            <a:r>
              <a:rPr lang="zh-CN" altLang="en-US" sz="36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事情和以前不一样了</a:t>
            </a:r>
            <a:endParaRPr lang="zh-CN" altLang="en-US" sz="36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P455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4034" name="图片 2"/>
          <p:cNvPicPr>
            <a:picLocks noChangeAspect="1"/>
          </p:cNvPicPr>
          <p:nvPr/>
        </p:nvPicPr>
        <p:blipFill>
          <a:blip r:embed="rId1"/>
          <a:srcRect b="51460"/>
          <a:stretch>
            <a:fillRect/>
          </a:stretch>
        </p:blipFill>
        <p:spPr>
          <a:xfrm>
            <a:off x="732790" y="755650"/>
            <a:ext cx="9364980" cy="292290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5" name="文本框 4"/>
          <p:cNvSpPr txBox="1"/>
          <p:nvPr/>
        </p:nvSpPr>
        <p:spPr>
          <a:xfrm>
            <a:off x="1352550" y="1303338"/>
            <a:ext cx="490855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想去法国学习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352550" y="2083435"/>
            <a:ext cx="51593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说下班后就来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352550" y="2859088"/>
            <a:ext cx="5895975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我们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打算一起去上课的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5057" name="图片 1"/>
          <p:cNvPicPr>
            <a:picLocks noChangeAspect="1"/>
          </p:cNvPicPr>
          <p:nvPr/>
        </p:nvPicPr>
        <p:blipFill>
          <a:blip r:embed="rId1"/>
          <a:srcRect l="476" t="47815"/>
          <a:stretch>
            <a:fillRect/>
          </a:stretch>
        </p:blipFill>
        <p:spPr>
          <a:xfrm>
            <a:off x="755015" y="3575685"/>
            <a:ext cx="9343390" cy="315023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8" name="文本框 7"/>
          <p:cNvSpPr txBox="1"/>
          <p:nvPr/>
        </p:nvSpPr>
        <p:spPr>
          <a:xfrm>
            <a:off x="1168083" y="3678555"/>
            <a:ext cx="5092700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打算放假就回国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168400" y="5325110"/>
            <a:ext cx="4405313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2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想出去踢球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6511608" y="5325110"/>
            <a:ext cx="3160712" cy="58356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下雨了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7" grpId="0"/>
      <p:bldP spid="8" grpId="0"/>
      <p:bldP spid="9" grpId="0"/>
      <p:bldP spid="10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427291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lang="zh-CN" altLang="en-US"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不得不</a:t>
            </a:r>
            <a:endParaRPr kumimoji="0" lang="zh-CN" altLang="en-US" sz="4400" b="1" i="0" u="none" strike="noStrike" kern="120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4662805" y="196215"/>
            <a:ext cx="2089150" cy="706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altLang="zh-CN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≈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只好</a:t>
            </a:r>
            <a:endParaRPr lang="zh-CN" altLang="en-US" sz="40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659130" y="1586548"/>
            <a:ext cx="11128375" cy="43195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我肚子不舒服，所以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不得不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跟老师请假。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因为没找到合适的工作，他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不得不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离开家乡，去更远的地方找工作。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710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94628" y="1573530"/>
            <a:ext cx="11801475" cy="388937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</p:spTree>
  </p:cSld>
  <p:clrMapOvr>
    <a:masterClrMapping/>
  </p:clrMapOvr>
  <p:transition spd="med">
    <p:pull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108972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5: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S+把</a:t>
            </a:r>
            <a:r>
              <a:rPr kumimoji="0" lang="zh-CN" altLang="en-US" sz="4400" b="1" i="0" u="none" strike="noStrike" kern="1200" cap="none" spc="0" normalizeH="0" baseline="-2500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+O+V+完/好/干净……+(了)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812800" y="1510983"/>
            <a:ext cx="10566400" cy="4319587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54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小说</a:t>
            </a:r>
            <a:r>
              <a:rPr lang="zh-CN" altLang="en-US" sz="5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看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54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衣服</a:t>
            </a:r>
            <a:r>
              <a:rPr lang="zh-CN" altLang="en-US" sz="5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洗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干净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150000"/>
              </a:lnSpc>
              <a:spcBef>
                <a:spcPct val="0"/>
              </a:spcBef>
            </a:pP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你快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54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作业</a:t>
            </a:r>
            <a:r>
              <a:rPr lang="zh-CN" altLang="en-US" sz="5400" b="1">
                <a:solidFill>
                  <a:srgbClr val="548235"/>
                </a:solidFill>
                <a:latin typeface="楷体" panose="02010609060101010101" charset="-122"/>
                <a:ea typeface="楷体" panose="02010609060101010101" charset="-122"/>
              </a:rPr>
              <a:t>写</a:t>
            </a:r>
            <a:r>
              <a:rPr lang="zh-CN" altLang="en-US" sz="5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好</a:t>
            </a:r>
            <a:r>
              <a:rPr lang="zh-CN" altLang="en-US" sz="44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，然后咱们出去玩。</a:t>
            </a:r>
            <a:endParaRPr lang="en-US" altLang="zh-CN" sz="44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915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8025" y="1325563"/>
            <a:ext cx="10858500" cy="503396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141538" y="3678238"/>
            <a:ext cx="6159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我已经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36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今天的任务</a:t>
            </a:r>
            <a:r>
              <a:rPr lang="zh-CN" altLang="en-US" sz="3600" b="1">
                <a:solidFill>
                  <a:srgbClr val="385723"/>
                </a:solidFill>
                <a:latin typeface="楷体" panose="02010609060101010101" charset="-122"/>
                <a:ea typeface="楷体" panose="02010609060101010101" charset="-122"/>
              </a:rPr>
              <a:t>做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141538" y="5526088"/>
            <a:ext cx="6159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我们已经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36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教室</a:t>
            </a:r>
            <a:r>
              <a:rPr lang="zh-CN" altLang="en-US" sz="3600" b="1">
                <a:solidFill>
                  <a:srgbClr val="385723"/>
                </a:solidFill>
                <a:latin typeface="楷体" panose="02010609060101010101" charset="-122"/>
                <a:ea typeface="楷体" panose="02010609060101010101" charset="-122"/>
              </a:rPr>
              <a:t>打扫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干净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7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4675" y="736600"/>
            <a:ext cx="11066463" cy="5538788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038350" y="1735138"/>
            <a:ext cx="6161088" cy="64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我好像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把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地址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写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错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了。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>
            <a:spLocks noChangeArrowheads="1"/>
          </p:cNvSpPr>
          <p:nvPr/>
        </p:nvSpPr>
        <p:spPr bwMode="auto">
          <a:xfrm>
            <a:off x="2038350" y="3621088"/>
            <a:ext cx="6161088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fontAlgn="base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defRPr/>
            </a:pP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把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66CC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我的手机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玩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坏</a:t>
            </a:r>
            <a:r>
              <a:rPr kumimoji="1" lang="zh-CN" altLang="en-US" sz="3600" b="1" i="0" u="none" strike="noStrike" kern="1200" cap="none" spc="0" normalizeH="0" baseline="0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了。</a:t>
            </a:r>
            <a:endParaRPr kumimoji="1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038350" y="5514975"/>
            <a:ext cx="6161088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我已经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把</a:t>
            </a:r>
            <a:r>
              <a:rPr lang="zh-CN" altLang="en-US" sz="3600" b="1">
                <a:solidFill>
                  <a:srgbClr val="0066CC"/>
                </a:solidFill>
                <a:latin typeface="楷体" panose="02010609060101010101" charset="-122"/>
                <a:ea typeface="楷体" panose="02010609060101010101" charset="-122"/>
              </a:rPr>
              <a:t>电视</a:t>
            </a:r>
            <a:r>
              <a:rPr lang="zh-CN" altLang="en-US" sz="3600" b="1">
                <a:solidFill>
                  <a:srgbClr val="385723"/>
                </a:solidFill>
                <a:latin typeface="楷体" panose="02010609060101010101" charset="-122"/>
                <a:ea typeface="楷体" panose="02010609060101010101" charset="-122"/>
              </a:rPr>
              <a:t>打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开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452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120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9288" y="1325563"/>
            <a:ext cx="10858500" cy="448627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cxnSp>
        <p:nvCxnSpPr>
          <p:cNvPr id="4" name="直线连接符 3"/>
          <p:cNvCxnSpPr/>
          <p:nvPr/>
        </p:nvCxnSpPr>
        <p:spPr>
          <a:xfrm>
            <a:off x="4570413" y="2881313"/>
            <a:ext cx="2466975" cy="135096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" name="直线连接符 5"/>
          <p:cNvCxnSpPr/>
          <p:nvPr/>
        </p:nvCxnSpPr>
        <p:spPr>
          <a:xfrm>
            <a:off x="3216275" y="3568700"/>
            <a:ext cx="3821113" cy="183515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直线连接符 7"/>
          <p:cNvCxnSpPr/>
          <p:nvPr/>
        </p:nvCxnSpPr>
        <p:spPr>
          <a:xfrm>
            <a:off x="4981575" y="4216400"/>
            <a:ext cx="2087563" cy="684213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直线连接符 10"/>
          <p:cNvCxnSpPr/>
          <p:nvPr/>
        </p:nvCxnSpPr>
        <p:spPr>
          <a:xfrm flipV="1">
            <a:off x="3563938" y="2881313"/>
            <a:ext cx="3505200" cy="20193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直线连接符 12"/>
          <p:cNvCxnSpPr/>
          <p:nvPr/>
        </p:nvCxnSpPr>
        <p:spPr>
          <a:xfrm flipV="1">
            <a:off x="4641850" y="3568700"/>
            <a:ext cx="2395538" cy="2019300"/>
          </a:xfrm>
          <a:prstGeom prst="line">
            <a:avLst/>
          </a:prstGeom>
          <a:ln w="508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5124384" y="2875508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47377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课文听力练习：P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457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222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93725" y="1355725"/>
            <a:ext cx="11034713" cy="5265738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0507663" y="315118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5" name="矩形 4"/>
          <p:cNvSpPr/>
          <p:nvPr/>
        </p:nvSpPr>
        <p:spPr>
          <a:xfrm>
            <a:off x="10507663" y="385921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07663" y="45275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6" name="矩形 15"/>
          <p:cNvSpPr/>
          <p:nvPr/>
        </p:nvSpPr>
        <p:spPr>
          <a:xfrm>
            <a:off x="10507663" y="527843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7" name="矩形 16"/>
          <p:cNvSpPr/>
          <p:nvPr/>
        </p:nvSpPr>
        <p:spPr>
          <a:xfrm>
            <a:off x="10507663" y="594518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5" grpId="0"/>
      <p:bldP spid="6" grpId="0"/>
      <p:bldP spid="16" grpId="0"/>
      <p:bldP spid="1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473773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课文听力练习：P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457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325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2698" y="1142365"/>
            <a:ext cx="9666287" cy="5335588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821498" y="5830253"/>
            <a:ext cx="5268912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6  4  2  3  5  8  1  7  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4274" name="文本框 2"/>
          <p:cNvSpPr txBox="1"/>
          <p:nvPr/>
        </p:nvSpPr>
        <p:spPr>
          <a:xfrm>
            <a:off x="337820" y="755333"/>
            <a:ext cx="11515725" cy="590804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（午饭后，玛丽亚在校园里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散步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时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遇到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了张义达老师。）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张老师好！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玛丽亚，你好。你吃饭了吗？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刚吃完。今天的天气真好啊！看着校园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美丽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风景，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呼吸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着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新鲜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的空气，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感觉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真好啊！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玛丽亚，你的汉语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进步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很大啊！你知道吗？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中国有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句老话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：“饭后百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走，能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活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九十九。”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6322" name="文本框 2"/>
          <p:cNvSpPr txBox="1"/>
          <p:nvPr/>
        </p:nvSpPr>
        <p:spPr>
          <a:xfrm>
            <a:off x="484188" y="889953"/>
            <a:ext cx="10614025" cy="50774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这句话的意思是不是说，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吃完饭以后散散步，对身体有好处？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没错。对了，听艾米丽说，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她和马克这个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假期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要去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四川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玩？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是啊！太让人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羡慕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了！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你呢？你也出去旅游吗？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8369" name="文本框 1"/>
          <p:cNvSpPr txBox="1"/>
          <p:nvPr/>
        </p:nvSpPr>
        <p:spPr>
          <a:xfrm>
            <a:off x="483553" y="889953"/>
            <a:ext cx="11223625" cy="50774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打算去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西安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的，可是没买到火车票，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    所以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不得不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待在学校了。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那太可惜了。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没事，正好我可以把最近新买的文小说看完。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喜欢读书是个好习惯，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怪不得你的汉语进步这么大。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5298" name="文本框 2"/>
          <p:cNvSpPr txBox="1"/>
          <p:nvPr/>
        </p:nvSpPr>
        <p:spPr>
          <a:xfrm>
            <a:off x="338138" y="1034098"/>
            <a:ext cx="11515725" cy="50774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（午饭后，玛丽亚在校园里散步时遇到了张义达老师。）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玛丽亚：张老师好！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张老师：玛丽亚，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。你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玛丽亚：刚吃完。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！看着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，呼吸着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张老师：玛丽亚，你的汉语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！你知道吗？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中国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：“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。”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7345" name="文本框 1"/>
          <p:cNvSpPr txBox="1"/>
          <p:nvPr/>
        </p:nvSpPr>
        <p:spPr>
          <a:xfrm>
            <a:off x="862965" y="1305878"/>
            <a:ext cx="8642350" cy="4246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是不是说，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张老师：没错。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，听艾米丽说，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        她和马克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玛丽亚：是啊！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张老师：你呢？你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zh-CN" altLang="en-US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59393" name="文本框 1"/>
          <p:cNvSpPr txBox="1"/>
          <p:nvPr/>
        </p:nvSpPr>
        <p:spPr>
          <a:xfrm>
            <a:off x="1022350" y="1456690"/>
            <a:ext cx="10147300" cy="4246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玛丽亚：我本来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，可是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        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所以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张老师：那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玛丽亚：没事，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张老师：喜欢读书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369695" cy="5219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课文一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8" name="文本框 17"/>
          <p:cNvSpPr txBox="1"/>
          <p:nvPr/>
        </p:nvSpPr>
        <p:spPr>
          <a:xfrm>
            <a:off x="1016000" y="1617345"/>
            <a:ext cx="9729470" cy="3987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zh-CN" altLang="en-US" sz="2000"/>
          </a:p>
        </p:txBody>
      </p:sp>
      <p:sp>
        <p:nvSpPr>
          <p:cNvPr id="2" name="文本框 1"/>
          <p:cNvSpPr txBox="1"/>
          <p:nvPr/>
        </p:nvSpPr>
        <p:spPr>
          <a:xfrm>
            <a:off x="755015" y="781050"/>
            <a:ext cx="10377170" cy="45231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今天天气很好！玛利亚在校园里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______，校园里有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的风景，空气很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，让人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很好。她散步的时候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了张老师，张老师觉得她的汉语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很大。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听说这个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艾米丽和马克要去四川玩，玛利亚很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他们。因为玛利亚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打算去西安，但是没有买到票，所以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待在学校了，张老师觉得太可惜了。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012825" y="1631315"/>
            <a:ext cx="10052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美丽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6864350" y="857885"/>
            <a:ext cx="1520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散步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4865370" y="1631315"/>
            <a:ext cx="138239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新鲜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7242810" y="1631315"/>
            <a:ext cx="11423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觉得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2018030" y="2332355"/>
            <a:ext cx="1520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遇到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2757170" y="3136900"/>
            <a:ext cx="1520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假期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7" name="文本框 16"/>
          <p:cNvSpPr txBox="1"/>
          <p:nvPr/>
        </p:nvSpPr>
        <p:spPr>
          <a:xfrm>
            <a:off x="8951595" y="2426970"/>
            <a:ext cx="1520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进步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862965" y="3831590"/>
            <a:ext cx="11557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羡慕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5335270" y="3831590"/>
            <a:ext cx="1520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本来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2757170" y="4535170"/>
            <a:ext cx="152082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不得不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4" grpId="0"/>
      <p:bldP spid="5" grpId="0"/>
      <p:bldP spid="7" grpId="0"/>
      <p:bldP spid="8" grpId="0"/>
      <p:bldP spid="9" grpId="0"/>
      <p:bldP spid="16" grpId="0"/>
      <p:bldP spid="17" grpId="0"/>
      <p:bldP spid="19" grpId="0"/>
      <p:bldP spid="20" grpId="0"/>
      <p:bldP spid="3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814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548271" y="3110968"/>
            <a:ext cx="25927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6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下课了</a:t>
            </a:r>
            <a:endParaRPr lang="zh-CN" altLang="zh-CN" sz="6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284930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-文本框 61"/>
          <p:cNvSpPr txBox="1"/>
          <p:nvPr>
            <p:custDataLst>
              <p:tags r:id="rId6"/>
            </p:custDataLst>
          </p:nvPr>
        </p:nvSpPr>
        <p:spPr>
          <a:xfrm>
            <a:off x="4813403" y="2053442"/>
            <a:ext cx="2063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 END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复习：生词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100965" y="545465"/>
            <a:ext cx="11859895" cy="61874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311150" y="699770"/>
            <a:ext cx="11439525" cy="5354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r>
              <a:rPr lang="zh-CN" altLang="en-US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画  家乡  邮局  校园  明信片  位置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比赛  球赛  队  伞</a:t>
            </a:r>
            <a:r>
              <a:rPr lang="zh-CN" altLang="en-US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观众  现场  地址 铁杆  球迷</a:t>
            </a:r>
            <a:endParaRPr lang="zh-CN" altLang="en-US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r>
              <a:rPr lang="zh-CN" altLang="en-US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想  寄  抬  调整  联系  听说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支持  吸引  赢  估计</a:t>
            </a:r>
            <a:r>
              <a:rPr lang="zh-CN" altLang="en-US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约 </a:t>
            </a:r>
            <a:endParaRPr lang="zh-CN" altLang="en-US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</a:t>
            </a:r>
            <a:r>
              <a:rPr lang="zh-CN" altLang="en-US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美    老    重    歪    </a:t>
            </a:r>
            <a:endParaRPr lang="zh-CN" altLang="en-US" sz="32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zh-CN" altLang="en-US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至少    整整   特别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结果  肯定  只好 </a:t>
            </a:r>
            <a:endParaRPr lang="zh-CN" altLang="en-US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en-US" altLang="zh-CN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M.</a:t>
            </a:r>
            <a:r>
              <a:rPr lang="zh-CN" altLang="en-US" sz="3200" b="1" dirty="0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幅   </a:t>
            </a: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 </a:t>
            </a:r>
            <a:endParaRPr lang="zh-CN" altLang="en-US" sz="32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>
              <a:lnSpc>
                <a:spcPct val="150000"/>
              </a:lnSpc>
            </a:pPr>
            <a:r>
              <a:rPr lang="zh-CN" altLang="en-US" sz="32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无论……，都……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 </a:t>
            </a:r>
            <a:r>
              <a:rPr lang="en-US" altLang="zh-CN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zh-CN" altLang="en-US" sz="36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endParaRPr lang="zh-CN" altLang="en-US" sz="3600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18" name="组合 17"/>
          <p:cNvGrpSpPr/>
          <p:nvPr/>
        </p:nvGrpSpPr>
        <p:grpSpPr>
          <a:xfrm>
            <a:off x="4133735" y="4408350"/>
            <a:ext cx="553998" cy="2118443"/>
            <a:chOff x="4378996" y="2896825"/>
            <a:chExt cx="364575" cy="1748291"/>
          </a:xfrm>
        </p:grpSpPr>
        <p:sp>
          <p:nvSpPr>
            <p:cNvPr id="19" name="矩形 18"/>
            <p:cNvSpPr/>
            <p:nvPr/>
          </p:nvSpPr>
          <p:spPr>
            <a:xfrm>
              <a:off x="4399771" y="2896825"/>
              <a:ext cx="271012" cy="1748291"/>
            </a:xfrm>
            <a:prstGeom prst="rect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20" name="文本框 19"/>
            <p:cNvSpPr txBox="1"/>
            <p:nvPr/>
          </p:nvSpPr>
          <p:spPr>
            <a:xfrm>
              <a:off x="4378996" y="3051992"/>
              <a:ext cx="364575" cy="1378934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algn="dist"/>
              <a:r>
                <a:rPr lang="en-US" altLang="zh-CN" sz="2400" dirty="0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contents</a:t>
              </a:r>
              <a:endParaRPr lang="en-US" altLang="zh-CN" sz="2400" dirty="0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" name="文本框 20"/>
          <p:cNvSpPr txBox="1"/>
          <p:nvPr/>
        </p:nvSpPr>
        <p:spPr>
          <a:xfrm>
            <a:off x="4577464" y="1285305"/>
            <a:ext cx="899549" cy="27997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defRPr sz="9600">
                <a:gradFill>
                  <a:gsLst>
                    <a:gs pos="46000">
                      <a:srgbClr val="004286"/>
                    </a:gs>
                    <a:gs pos="100000">
                      <a:srgbClr val="004286">
                        <a:alpha val="0"/>
                      </a:srgbClr>
                    </a:gs>
                  </a:gsLst>
                  <a:lin ang="5400000" scaled="1"/>
                </a:gradFill>
                <a:latin typeface="庞门正道标题体" panose="02010600030101010101" pitchFamily="2" charset="-122"/>
                <a:ea typeface="庞门正道标题体" panose="02010600030101010101" pitchFamily="2" charset="-122"/>
              </a:defRPr>
            </a:lvl1pPr>
          </a:lstStyle>
          <a:p>
            <a:pPr algn="ctr"/>
            <a:r>
              <a:rPr lang="zh-CN" altLang="en-US" sz="8800" b="1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目录</a:t>
            </a:r>
            <a:endParaRPr lang="zh-CN" altLang="en-US" sz="8800" b="1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22" name="组合 21"/>
          <p:cNvGrpSpPr/>
          <p:nvPr/>
        </p:nvGrpSpPr>
        <p:grpSpPr>
          <a:xfrm>
            <a:off x="6614257" y="1432690"/>
            <a:ext cx="671034" cy="646768"/>
            <a:chOff x="6600960" y="1066478"/>
            <a:chExt cx="671034" cy="646768"/>
          </a:xfrm>
        </p:grpSpPr>
        <p:grpSp>
          <p:nvGrpSpPr>
            <p:cNvPr id="23" name="组合 22"/>
            <p:cNvGrpSpPr/>
            <p:nvPr/>
          </p:nvGrpSpPr>
          <p:grpSpPr>
            <a:xfrm>
              <a:off x="6600960" y="1066478"/>
              <a:ext cx="671034" cy="646768"/>
              <a:chOff x="4619624" y="899160"/>
              <a:chExt cx="1656284" cy="1596390"/>
            </a:xfrm>
          </p:grpSpPr>
          <p:grpSp>
            <p:nvGrpSpPr>
              <p:cNvPr id="27" name="组合 26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30" name="任意多边形: 形状 51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1" name="任意多边形: 形状 52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34" name="组合 3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35" name="任意多边形: 形状 55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36" name="任意多边形: 形状 56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37" name="文本框 36"/>
            <p:cNvSpPr txBox="1"/>
            <p:nvPr/>
          </p:nvSpPr>
          <p:spPr>
            <a:xfrm>
              <a:off x="6659653" y="1142955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8" name="PA-文本框 61"/>
          <p:cNvSpPr txBox="1"/>
          <p:nvPr>
            <p:custDataLst>
              <p:tags r:id="rId2"/>
            </p:custDataLst>
          </p:nvPr>
        </p:nvSpPr>
        <p:spPr>
          <a:xfrm>
            <a:off x="7806148" y="1356132"/>
            <a:ext cx="1483360" cy="82994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39" name="组合 38"/>
          <p:cNvGrpSpPr/>
          <p:nvPr/>
        </p:nvGrpSpPr>
        <p:grpSpPr>
          <a:xfrm>
            <a:off x="6614257" y="2546662"/>
            <a:ext cx="671034" cy="646768"/>
            <a:chOff x="6600960" y="2180450"/>
            <a:chExt cx="671034" cy="646768"/>
          </a:xfrm>
        </p:grpSpPr>
        <p:grpSp>
          <p:nvGrpSpPr>
            <p:cNvPr id="40" name="组合 39"/>
            <p:cNvGrpSpPr/>
            <p:nvPr/>
          </p:nvGrpSpPr>
          <p:grpSpPr>
            <a:xfrm>
              <a:off x="6600960" y="2180450"/>
              <a:ext cx="671034" cy="646768"/>
              <a:chOff x="4619624" y="899160"/>
              <a:chExt cx="1656284" cy="1596390"/>
            </a:xfrm>
          </p:grpSpPr>
          <p:grpSp>
            <p:nvGrpSpPr>
              <p:cNvPr id="41" name="组合 4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42" name="任意多边形: 形状 7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3" name="任意多边形: 形状 7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44" name="组合 43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45" name="任意多边形: 形状 6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46" name="任意多边形: 形状 6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47" name="文本框 46"/>
            <p:cNvSpPr txBox="1"/>
            <p:nvPr/>
          </p:nvSpPr>
          <p:spPr>
            <a:xfrm>
              <a:off x="6659653" y="2256927"/>
              <a:ext cx="593432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8" name="PA-文本框 65"/>
          <p:cNvSpPr txBox="1"/>
          <p:nvPr>
            <p:custDataLst>
              <p:tags r:id="rId3"/>
            </p:custDataLst>
          </p:nvPr>
        </p:nvSpPr>
        <p:spPr>
          <a:xfrm>
            <a:off x="7806148" y="2500584"/>
            <a:ext cx="25806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49" name="组合 48"/>
          <p:cNvGrpSpPr/>
          <p:nvPr/>
        </p:nvGrpSpPr>
        <p:grpSpPr>
          <a:xfrm>
            <a:off x="6614257" y="3660634"/>
            <a:ext cx="671034" cy="646768"/>
            <a:chOff x="6600960" y="3294422"/>
            <a:chExt cx="671034" cy="646768"/>
          </a:xfrm>
        </p:grpSpPr>
        <p:grpSp>
          <p:nvGrpSpPr>
            <p:cNvPr id="50" name="组合 49"/>
            <p:cNvGrpSpPr/>
            <p:nvPr/>
          </p:nvGrpSpPr>
          <p:grpSpPr>
            <a:xfrm>
              <a:off x="6600960" y="3294422"/>
              <a:ext cx="671034" cy="646768"/>
              <a:chOff x="4619624" y="899160"/>
              <a:chExt cx="1656284" cy="1596390"/>
            </a:xfrm>
          </p:grpSpPr>
          <p:grpSp>
            <p:nvGrpSpPr>
              <p:cNvPr id="51" name="组合 50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60" name="任意多边形: 形状 8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61" name="任意多边形: 形状 8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63" name="组合 62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73" name="任意多边形: 形状 7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76" name="任意多边形: 形状 7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83" name="文本框 82"/>
            <p:cNvSpPr txBox="1"/>
            <p:nvPr/>
          </p:nvSpPr>
          <p:spPr>
            <a:xfrm>
              <a:off x="6663660" y="3370899"/>
              <a:ext cx="585417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03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93" name="组合 92"/>
          <p:cNvGrpSpPr/>
          <p:nvPr/>
        </p:nvGrpSpPr>
        <p:grpSpPr>
          <a:xfrm>
            <a:off x="6614257" y="4774606"/>
            <a:ext cx="671034" cy="646768"/>
            <a:chOff x="6600960" y="4408394"/>
            <a:chExt cx="671034" cy="646768"/>
          </a:xfrm>
        </p:grpSpPr>
        <p:grpSp>
          <p:nvGrpSpPr>
            <p:cNvPr id="94" name="组合 93"/>
            <p:cNvGrpSpPr/>
            <p:nvPr/>
          </p:nvGrpSpPr>
          <p:grpSpPr>
            <a:xfrm>
              <a:off x="6600960" y="4408394"/>
              <a:ext cx="671034" cy="646768"/>
              <a:chOff x="4619624" y="899160"/>
              <a:chExt cx="1656284" cy="1596390"/>
            </a:xfrm>
          </p:grpSpPr>
          <p:grpSp>
            <p:nvGrpSpPr>
              <p:cNvPr id="95" name="组合 94"/>
              <p:cNvGrpSpPr/>
              <p:nvPr/>
            </p:nvGrpSpPr>
            <p:grpSpPr>
              <a:xfrm>
                <a:off x="5317644" y="899160"/>
                <a:ext cx="958264" cy="1596390"/>
                <a:chOff x="5747335" y="589066"/>
                <a:chExt cx="958264" cy="1906484"/>
              </a:xfrm>
            </p:grpSpPr>
            <p:sp>
              <p:nvSpPr>
                <p:cNvPr id="97" name="任意多边形: 形状 90"/>
                <p:cNvSpPr/>
                <p:nvPr/>
              </p:nvSpPr>
              <p:spPr>
                <a:xfrm>
                  <a:off x="5747335" y="590550"/>
                  <a:ext cx="958264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98" name="任意多边形: 形状 91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  <p:grpSp>
            <p:nvGrpSpPr>
              <p:cNvPr id="99" name="组合 98"/>
              <p:cNvGrpSpPr/>
              <p:nvPr/>
            </p:nvGrpSpPr>
            <p:grpSpPr>
              <a:xfrm flipH="1" flipV="1">
                <a:off x="4619624" y="899160"/>
                <a:ext cx="957263" cy="1596390"/>
                <a:chOff x="5748337" y="589066"/>
                <a:chExt cx="957263" cy="1906484"/>
              </a:xfrm>
            </p:grpSpPr>
            <p:sp>
              <p:nvSpPr>
                <p:cNvPr id="100" name="任意多边形: 形状 88"/>
                <p:cNvSpPr/>
                <p:nvPr/>
              </p:nvSpPr>
              <p:spPr>
                <a:xfrm>
                  <a:off x="5748337" y="590550"/>
                  <a:ext cx="957263" cy="1905000"/>
                </a:xfrm>
                <a:custGeom>
                  <a:avLst/>
                  <a:gdLst>
                    <a:gd name="connsiteX0" fmla="*/ 647700 w 1314450"/>
                    <a:gd name="connsiteY0" fmla="*/ 0 h 1905000"/>
                    <a:gd name="connsiteX1" fmla="*/ 1314450 w 1314450"/>
                    <a:gd name="connsiteY1" fmla="*/ 0 h 1905000"/>
                    <a:gd name="connsiteX2" fmla="*/ 1314450 w 1314450"/>
                    <a:gd name="connsiteY2" fmla="*/ 1905000 h 1905000"/>
                    <a:gd name="connsiteX3" fmla="*/ 0 w 1314450"/>
                    <a:gd name="connsiteY3" fmla="*/ 1905000 h 1905000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  <a:cxn ang="0">
                      <a:pos x="connsiteX3" y="connsiteY3"/>
                    </a:cxn>
                  </a:cxnLst>
                  <a:rect l="l" t="t" r="r" b="b"/>
                  <a:pathLst>
                    <a:path w="1314450" h="1905000">
                      <a:moveTo>
                        <a:pt x="647700" y="0"/>
                      </a:moveTo>
                      <a:lnTo>
                        <a:pt x="1314450" y="0"/>
                      </a:lnTo>
                      <a:lnTo>
                        <a:pt x="1314450" y="1905000"/>
                      </a:lnTo>
                      <a:lnTo>
                        <a:pt x="0" y="1905000"/>
                      </a:lnTo>
                    </a:path>
                  </a:pathLst>
                </a:custGeom>
                <a:noFill/>
                <a:ln w="9525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  <p:sp>
              <p:nvSpPr>
                <p:cNvPr id="101" name="任意多边形: 形状 89"/>
                <p:cNvSpPr/>
                <p:nvPr/>
              </p:nvSpPr>
              <p:spPr>
                <a:xfrm>
                  <a:off x="6305798" y="589066"/>
                  <a:ext cx="391885" cy="819397"/>
                </a:xfrm>
                <a:custGeom>
                  <a:avLst/>
                  <a:gdLst>
                    <a:gd name="connsiteX0" fmla="*/ 0 w 391885"/>
                    <a:gd name="connsiteY0" fmla="*/ 0 h 819397"/>
                    <a:gd name="connsiteX1" fmla="*/ 391885 w 391885"/>
                    <a:gd name="connsiteY1" fmla="*/ 0 h 819397"/>
                    <a:gd name="connsiteX2" fmla="*/ 391885 w 391885"/>
                    <a:gd name="connsiteY2" fmla="*/ 819397 h 819397"/>
                  </a:gdLst>
                  <a:ahLst/>
                  <a:cxnLst>
                    <a:cxn ang="0">
                      <a:pos x="connsiteX0" y="connsiteY0"/>
                    </a:cxn>
                    <a:cxn ang="0">
                      <a:pos x="connsiteX1" y="connsiteY1"/>
                    </a:cxn>
                    <a:cxn ang="0">
                      <a:pos x="connsiteX2" y="connsiteY2"/>
                    </a:cxn>
                  </a:cxnLst>
                  <a:rect l="l" t="t" r="r" b="b"/>
                  <a:pathLst>
                    <a:path w="391885" h="819397">
                      <a:moveTo>
                        <a:pt x="0" y="0"/>
                      </a:moveTo>
                      <a:lnTo>
                        <a:pt x="391885" y="0"/>
                      </a:lnTo>
                      <a:lnTo>
                        <a:pt x="391885" y="819397"/>
                      </a:lnTo>
                    </a:path>
                  </a:pathLst>
                </a:custGeom>
                <a:noFill/>
                <a:ln w="50800">
                  <a:solidFill>
                    <a:srgbClr val="C00000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>
                    <a:solidFill>
                      <a:srgbClr val="C00000"/>
                    </a:solidFill>
                    <a:latin typeface="字魂105号-简雅黑" panose="00000500000000000000" pitchFamily="2" charset="-122"/>
                    <a:ea typeface="字魂105号-简雅黑" panose="00000500000000000000" pitchFamily="2" charset="-122"/>
                    <a:sym typeface="字魂105号-简雅黑" panose="00000500000000000000" pitchFamily="2" charset="-122"/>
                  </a:endParaRPr>
                </a:p>
              </p:txBody>
            </p:sp>
          </p:grpSp>
        </p:grpSp>
        <p:sp>
          <p:nvSpPr>
            <p:cNvPr id="102" name="文本框 101"/>
            <p:cNvSpPr txBox="1"/>
            <p:nvPr/>
          </p:nvSpPr>
          <p:spPr>
            <a:xfrm>
              <a:off x="6653241" y="4484871"/>
              <a:ext cx="606256" cy="523220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algn="ctr"/>
              <a:r>
                <a:rPr lang="en-US" altLang="zh-CN" sz="2800" b="1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en-US" altLang="zh-CN" sz="2800" b="1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03" name="PA-文本框 85"/>
          <p:cNvSpPr txBox="1"/>
          <p:nvPr>
            <p:custDataLst>
              <p:tags r:id="rId4"/>
            </p:custDataLst>
          </p:nvPr>
        </p:nvSpPr>
        <p:spPr>
          <a:xfrm>
            <a:off x="7806148" y="3614713"/>
            <a:ext cx="377952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sp>
        <p:nvSpPr>
          <p:cNvPr id="104" name="PA-文本框 95"/>
          <p:cNvSpPr txBox="1"/>
          <p:nvPr>
            <p:custDataLst>
              <p:tags r:id="rId5"/>
            </p:custDataLst>
          </p:nvPr>
        </p:nvSpPr>
        <p:spPr>
          <a:xfrm>
            <a:off x="7806148" y="4728813"/>
            <a:ext cx="138176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 algn="l">
              <a:buClrTx/>
              <a:buSzTx/>
              <a:buFontTx/>
            </a:pPr>
            <a:r>
              <a:rPr lang="zh-CN" altLang="en-US" sz="44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en-US" sz="44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第一部分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5124384" y="2875508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复习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266890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复习：生词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3556" name="矩形 1"/>
          <p:cNvSpPr/>
          <p:nvPr/>
        </p:nvSpPr>
        <p:spPr>
          <a:xfrm>
            <a:off x="469900" y="842010"/>
            <a:ext cx="11363325" cy="50139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V.</a:t>
            </a:r>
            <a:r>
              <a:rPr lang="zh-CN" altLang="en-US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遇到  呼吸  感觉  散步  进步  活  羡慕 </a:t>
            </a:r>
            <a:endParaRPr lang="en-US" altLang="zh-CN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N.</a:t>
            </a:r>
            <a:r>
              <a:rPr lang="zh-CN" altLang="en-US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老话  假期</a:t>
            </a:r>
            <a:endParaRPr lang="en-US" altLang="zh-CN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M.</a:t>
            </a:r>
            <a:r>
              <a:rPr lang="zh-CN" altLang="en-US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步  句      </a:t>
            </a:r>
            <a:endParaRPr lang="zh-CN" altLang="en-US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Adj.</a:t>
            </a:r>
            <a:r>
              <a:rPr lang="zh-CN" altLang="en-US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美丽  新鲜  </a:t>
            </a:r>
            <a:endParaRPr lang="zh-CN" altLang="en-US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marL="0" indent="0" eaLnBrk="1" hangingPunct="1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Adv.</a:t>
            </a:r>
            <a:r>
              <a:rPr lang="zh-CN" altLang="en-US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本来  不得不</a:t>
            </a:r>
            <a:endParaRPr lang="en-US" altLang="zh-CN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四川  西安</a:t>
            </a:r>
            <a:endParaRPr lang="zh-CN" altLang="en-US" b="1" dirty="0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310515" y="713740"/>
            <a:ext cx="11682095" cy="566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316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复习：语言点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" name="矩形 5"/>
          <p:cNvSpPr/>
          <p:nvPr/>
        </p:nvSpPr>
        <p:spPr>
          <a:xfrm>
            <a:off x="963295" y="960120"/>
            <a:ext cx="10632440" cy="378460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1:V+着3+(O)</a:t>
            </a:r>
            <a:endParaRPr sz="4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</a:t>
            </a:r>
            <a:r>
              <a:rPr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:本来</a:t>
            </a:r>
            <a:endParaRPr sz="4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</a:t>
            </a:r>
            <a:r>
              <a:rPr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:不得不</a:t>
            </a:r>
            <a:endParaRPr sz="4000" b="1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en-US" altLang="zh-CN"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</a:t>
            </a:r>
            <a:r>
              <a:rPr sz="4000" b="1" noProof="0" dirty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:S+把2+O+V+完/好/干净……+(了)</a:t>
            </a:r>
            <a:endParaRPr lang="en-US" altLang="zh-CN" sz="4000" b="1" baseline="-2500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755015" y="713740"/>
            <a:ext cx="11049635" cy="566356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zh-CN" altLang="en-US" b="1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好</a:t>
            </a:r>
            <a:endParaRPr lang="en-US" altLang="zh-CN" b="1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algn="ctr"/>
            <a:endParaRPr lang="en-US" altLang="zh-CN" b="1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3887404" y="2865348"/>
            <a:ext cx="44170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P459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0721" name="标题 1"/>
          <p:cNvSpPr txBox="1"/>
          <p:nvPr/>
        </p:nvSpPr>
        <p:spPr>
          <a:xfrm>
            <a:off x="755015" y="910590"/>
            <a:ext cx="10515600" cy="132556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预习作业检查</a:t>
            </a:r>
            <a:r>
              <a:rPr lang="en-US" altLang="zh-CN" sz="4000">
                <a:latin typeface="楷体" panose="02010609060101010101" charset="-122"/>
                <a:ea typeface="楷体" panose="02010609060101010101" charset="-122"/>
              </a:rPr>
              <a:t>1——</a:t>
            </a:r>
            <a:r>
              <a:rPr lang="zh-CN" altLang="en-US" sz="4000">
                <a:latin typeface="楷体" panose="02010609060101010101" charset="-122"/>
                <a:ea typeface="楷体" panose="02010609060101010101" charset="-122"/>
              </a:rPr>
              <a:t>词语拓展</a:t>
            </a:r>
            <a:endParaRPr lang="zh-CN" altLang="en-US" sz="400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40964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77583" y="2586990"/>
            <a:ext cx="10069512" cy="1684338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6" name="文本框 5"/>
          <p:cNvSpPr txBox="1"/>
          <p:nvPr/>
        </p:nvSpPr>
        <p:spPr>
          <a:xfrm>
            <a:off x="1426845" y="2763203"/>
            <a:ext cx="22494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摆工艺品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1426845" y="3563303"/>
            <a:ext cx="22479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放着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下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122545" y="2763203"/>
            <a:ext cx="17811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贴海报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122545" y="3563303"/>
            <a:ext cx="17811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换座位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文本框 9"/>
          <p:cNvSpPr txBox="1"/>
          <p:nvPr/>
        </p:nvSpPr>
        <p:spPr>
          <a:xfrm>
            <a:off x="8797608" y="2763203"/>
            <a:ext cx="13081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挂画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8797608" y="3563303"/>
            <a:ext cx="22494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收拾房间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  <p:bldP spid="9" grpId="0"/>
      <p:bldP spid="10" grpId="0"/>
      <p:bldP spid="11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P459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198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12775" y="1619250"/>
            <a:ext cx="11120438" cy="442595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482725" y="1866900"/>
            <a:ext cx="15652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动物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49388" y="2768600"/>
            <a:ext cx="1652587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公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校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5778500" y="1866900"/>
            <a:ext cx="7905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5778500" y="2768600"/>
            <a:ext cx="7905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及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9591675" y="1866900"/>
            <a:ext cx="7889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爱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9" name="文本框 18"/>
          <p:cNvSpPr txBox="1"/>
          <p:nvPr/>
        </p:nvSpPr>
        <p:spPr>
          <a:xfrm>
            <a:off x="9239250" y="2768600"/>
            <a:ext cx="190976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能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惜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1482725" y="4406900"/>
            <a:ext cx="121920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工艺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1449388" y="5308600"/>
            <a:ext cx="1516062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商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产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5867400" y="4406900"/>
            <a:ext cx="7905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面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3" name="文本框 22"/>
          <p:cNvSpPr txBox="1"/>
          <p:nvPr/>
        </p:nvSpPr>
        <p:spPr>
          <a:xfrm>
            <a:off x="5867400" y="5289550"/>
            <a:ext cx="7905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遇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217025" y="4406900"/>
            <a:ext cx="1776413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看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梦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9217025" y="5289550"/>
            <a:ext cx="221297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听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闻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3" grpId="0"/>
      <p:bldP spid="19" grpId="0"/>
      <p:bldP spid="20" grpId="0"/>
      <p:bldP spid="21" grpId="0"/>
      <p:bldP spid="22" grpId="0"/>
      <p:bldP spid="23" grpId="0"/>
      <p:bldP spid="24" grpId="0"/>
      <p:bldP spid="25" grpId="0"/>
    </p:bld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P459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4301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219075" y="1646238"/>
            <a:ext cx="6684963" cy="441007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pic>
        <p:nvPicPr>
          <p:cNvPr id="43011" name="图片 4"/>
          <p:cNvPicPr>
            <a:picLocks noChangeAspect="1"/>
          </p:cNvPicPr>
          <p:nvPr/>
        </p:nvPicPr>
        <p:blipFill>
          <a:blip r:embed="rId2"/>
          <a:srcRect r="18266"/>
          <a:stretch>
            <a:fillRect/>
          </a:stretch>
        </p:blipFill>
        <p:spPr>
          <a:xfrm>
            <a:off x="7115175" y="1646238"/>
            <a:ext cx="4737100" cy="441007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pull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17170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</a:t>
            </a:r>
            <a:endParaRPr lang="zh-CN" altLang="en-US" sz="28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4380" y="7727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6" name="矩形 1"/>
          <p:cNvSpPr/>
          <p:nvPr/>
        </p:nvSpPr>
        <p:spPr>
          <a:xfrm>
            <a:off x="984885" y="885190"/>
            <a:ext cx="10587990" cy="415417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eaLnBrk="1" hangingPunct="1">
              <a:lnSpc>
                <a:spcPct val="150000"/>
              </a:lnSpc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见面   准时   实在   可爱    墙  </a:t>
            </a:r>
            <a:endParaRPr lang="en-US" altLang="zh-CN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贴     海报   摆     工艺品  该</a:t>
            </a:r>
            <a:endParaRPr lang="en-US" altLang="zh-CN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减肥   过分   确实  （大）熊猫 </a:t>
            </a:r>
            <a:endParaRPr lang="zh-CN" altLang="en-US" sz="40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40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《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功夫熊猫</a:t>
            </a:r>
            <a:r>
              <a:rPr lang="en-US" altLang="zh-CN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》</a:t>
            </a:r>
            <a:r>
              <a:rPr lang="zh-CN" altLang="en-US" sz="40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  北京动物园</a:t>
            </a:r>
            <a:endParaRPr lang="en-US" altLang="zh-CN" sz="40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第三部分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2828859" y="2885033"/>
            <a:ext cx="653415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生词和语言点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54924"/>
            <a:ext cx="3166110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复习：语言点</a:t>
            </a:r>
            <a:endParaRPr lang="zh-CN" alt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9" name="组合 8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0" name="组合 9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2" name="箭头: 五边形 11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solidFill>
                    <a:srgbClr val="C00000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3" name="椭圆 12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01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" name="矩形 1"/>
          <p:cNvSpPr/>
          <p:nvPr/>
        </p:nvSpPr>
        <p:spPr>
          <a:xfrm>
            <a:off x="638175" y="713740"/>
            <a:ext cx="11166475" cy="604266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5015" y="781050"/>
            <a:ext cx="11164570" cy="590804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sym typeface="+mn-ea"/>
              </a:rPr>
              <a:t>1:</a:t>
            </a: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整整</a:t>
            </a: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+V+</a:t>
            </a: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数量；</a:t>
            </a: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V+</a:t>
            </a: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整整</a:t>
            </a: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+</a:t>
            </a: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数量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2:S+把+O+V+在/到/进/……+地方+(上/里/……)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3:特别是……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4:</a:t>
            </a: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至少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5:听说</a:t>
            </a:r>
            <a:endParaRPr lang="zh-CN" altLang="en-US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6:肯定1、2</a:t>
            </a:r>
            <a:endParaRPr lang="en-US" altLang="zh-CN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7:只好</a:t>
            </a:r>
            <a:endParaRPr lang="en-US" altLang="zh-CN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8:估计</a:t>
            </a:r>
            <a:endParaRPr lang="en-US" altLang="zh-CN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en-US" altLang="zh-CN" sz="2800" b="1" noProof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9:无论/不管……，都/也……</a:t>
            </a:r>
            <a:endParaRPr lang="en-US" altLang="zh-CN" sz="2800" b="1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378460" y="989965"/>
            <a:ext cx="11708130" cy="538734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2530" name="矩形 3"/>
          <p:cNvSpPr/>
          <p:nvPr/>
        </p:nvSpPr>
        <p:spPr>
          <a:xfrm>
            <a:off x="825500" y="81280"/>
            <a:ext cx="4750435" cy="768350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1. </a:t>
            </a:r>
            <a:r>
              <a:rPr lang="zh-CN" altLang="en-US" sz="44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熊猫  可爱</a:t>
            </a:r>
            <a:endParaRPr lang="zh-CN" altLang="en-US" sz="4400" b="1" kern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j-cs"/>
              <a:sym typeface="+mn-ea"/>
            </a:endParaRPr>
          </a:p>
        </p:txBody>
      </p:sp>
      <p:pic>
        <p:nvPicPr>
          <p:cNvPr id="45057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3309620"/>
            <a:ext cx="5167630" cy="3228975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  <p:sp>
        <p:nvSpPr>
          <p:cNvPr id="3" name="Rectangle 2"/>
          <p:cNvSpPr txBox="1"/>
          <p:nvPr/>
        </p:nvSpPr>
        <p:spPr>
          <a:xfrm>
            <a:off x="559435" y="1193800"/>
            <a:ext cx="2576830" cy="7562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algn="ctr" eaLnBrk="1" hangingPunct="1"/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大熊猫</a:t>
            </a:r>
            <a:endParaRPr lang="zh-CN" altLang="en-US" sz="44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4277995" y="1193800"/>
            <a:ext cx="7406640" cy="7562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这</a:t>
            </a: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只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大熊猫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看起来非常</a:t>
            </a:r>
            <a:r>
              <a:rPr lang="zh-CN" altLang="en-US" sz="48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可爱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Rectangle 2"/>
          <p:cNvSpPr txBox="1"/>
          <p:nvPr/>
        </p:nvSpPr>
        <p:spPr>
          <a:xfrm>
            <a:off x="4277995" y="2156460"/>
            <a:ext cx="6322060" cy="101854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这个小女孩儿太</a:t>
            </a:r>
            <a:r>
              <a:rPr lang="zh-CN" altLang="en-US" sz="4800" b="1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可爱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8" name="图片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94855" y="3376930"/>
            <a:ext cx="3115945" cy="3161665"/>
          </a:xfrm>
          <a:prstGeom prst="rect">
            <a:avLst/>
          </a:prstGeom>
        </p:spPr>
      </p:pic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60350" y="999490"/>
            <a:ext cx="11544300" cy="5617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4" name="文本框 2"/>
          <p:cNvSpPr txBox="1"/>
          <p:nvPr/>
        </p:nvSpPr>
        <p:spPr>
          <a:xfrm>
            <a:off x="762000" y="147638"/>
            <a:ext cx="64008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2.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墙  贴  海报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331788" y="2921830"/>
            <a:ext cx="6323012" cy="19542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马克宿舍的墙上</a:t>
            </a:r>
            <a:r>
              <a:rPr lang="zh-CN" altLang="en-US" sz="4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着一</a:t>
            </a:r>
            <a:r>
              <a:rPr lang="zh-CN" altLang="en-US" sz="44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张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功夫熊猫</a:t>
            </a: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》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的</a:t>
            </a:r>
            <a:r>
              <a:rPr lang="zh-CN" altLang="en-US" sz="4400" b="1" dirty="0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海报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78345" y="80645"/>
            <a:ext cx="4841875" cy="3631565"/>
          </a:xfrm>
          <a:prstGeom prst="rect">
            <a:avLst/>
          </a:prstGeom>
        </p:spPr>
      </p:pic>
      <p:pic>
        <p:nvPicPr>
          <p:cNvPr id="46081" name="图片 3"/>
          <p:cNvPicPr>
            <a:picLocks noChangeAspect="1"/>
          </p:cNvPicPr>
          <p:nvPr/>
        </p:nvPicPr>
        <p:blipFill>
          <a:blip r:embed="rId2"/>
          <a:srcRect t="20902" r="2414" b="2084"/>
          <a:stretch>
            <a:fillRect/>
          </a:stretch>
        </p:blipFill>
        <p:spPr>
          <a:xfrm>
            <a:off x="6726238" y="1896427"/>
            <a:ext cx="5149850" cy="36322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5" name="Rectangle 2"/>
          <p:cNvSpPr txBox="1"/>
          <p:nvPr/>
        </p:nvSpPr>
        <p:spPr>
          <a:xfrm>
            <a:off x="331788" y="1098105"/>
            <a:ext cx="6323012" cy="1954213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春节的时候，中国人常常在窗户上、墙上</a:t>
            </a:r>
            <a:r>
              <a:rPr lang="zh-CN" altLang="en-US" sz="4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“福”字。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Rectangle 2"/>
          <p:cNvSpPr txBox="1"/>
          <p:nvPr/>
        </p:nvSpPr>
        <p:spPr>
          <a:xfrm>
            <a:off x="389573" y="4876312"/>
            <a:ext cx="6323012" cy="954479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en-US" altLang="zh-CN" sz="3600" b="1" dirty="0">
                <a:latin typeface="楷体" panose="02010609060101010101" charset="-122"/>
                <a:ea typeface="楷体" panose="02010609060101010101" charset="-122"/>
              </a:rPr>
              <a:t>·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你房间的墙上</a:t>
            </a:r>
            <a:r>
              <a:rPr lang="zh-CN" altLang="en-US" sz="4400" b="1" dirty="0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贴</a:t>
            </a:r>
            <a:r>
              <a:rPr lang="zh-CN" altLang="en-US" sz="3600" b="1" dirty="0">
                <a:latin typeface="楷体" panose="02010609060101010101" charset="-122"/>
                <a:ea typeface="楷体" panose="02010609060101010101" charset="-122"/>
              </a:rPr>
              <a:t>着什么？</a:t>
            </a:r>
            <a:endParaRPr lang="zh-CN" altLang="en-US" sz="3600" b="1" dirty="0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/>
                                        <p:tgtEl>
                                          <p:spTgt spid="46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60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5" grpId="0"/>
      <p:bldP spid="11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260350" y="999490"/>
            <a:ext cx="11544300" cy="56172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4" name="文本框 2"/>
          <p:cNvSpPr txBox="1"/>
          <p:nvPr/>
        </p:nvSpPr>
        <p:spPr>
          <a:xfrm>
            <a:off x="762000" y="147638"/>
            <a:ext cx="6400800" cy="706755"/>
          </a:xfrm>
          <a:prstGeom prst="rect">
            <a:avLst/>
          </a:prstGeom>
          <a:noFill/>
          <a:ln w="9525">
            <a:noFill/>
          </a:ln>
        </p:spPr>
        <p:txBody>
          <a:bodyPr anchor="t">
            <a:spAutoFit/>
          </a:bodyPr>
          <a:lstStyle/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3. </a:t>
            </a:r>
            <a:r>
              <a:rPr lang="zh-CN" altLang="en-US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摆  工艺品</a:t>
            </a:r>
            <a:endParaRPr lang="zh-CN" altLang="en-US"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47105" name="图片 5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749800" y="1204913"/>
            <a:ext cx="6010275" cy="4002087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7106" name="图片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35163" y="1536700"/>
            <a:ext cx="3573462" cy="3573463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7" name="Rectangle 2"/>
          <p:cNvSpPr txBox="1"/>
          <p:nvPr/>
        </p:nvSpPr>
        <p:spPr>
          <a:xfrm>
            <a:off x="2257425" y="5207000"/>
            <a:ext cx="7797800" cy="11318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</a:pP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桌子上</a:t>
            </a:r>
            <a:r>
              <a:rPr lang="zh-CN" altLang="en-US" sz="4800" b="1">
                <a:solidFill>
                  <a:srgbClr val="006600"/>
                </a:solidFill>
                <a:latin typeface="楷体" panose="02010609060101010101" charset="-122"/>
                <a:ea typeface="楷体" panose="02010609060101010101" charset="-122"/>
              </a:rPr>
              <a:t>摆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着几个熊猫的</a:t>
            </a:r>
            <a:r>
              <a:rPr lang="zh-CN" altLang="en-US" sz="48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工艺品</a:t>
            </a:r>
            <a:r>
              <a:rPr lang="zh-CN" altLang="en-US" sz="40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4" name="矩形 3"/>
          <p:cNvSpPr/>
          <p:nvPr/>
        </p:nvSpPr>
        <p:spPr>
          <a:xfrm>
            <a:off x="144780" y="975360"/>
            <a:ext cx="11869420" cy="5401945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4578" name="文本框 2"/>
          <p:cNvSpPr txBox="1"/>
          <p:nvPr/>
        </p:nvSpPr>
        <p:spPr>
          <a:xfrm>
            <a:off x="755015" y="146685"/>
            <a:ext cx="4491355" cy="706755"/>
          </a:xfrm>
          <a:prstGeom prst="rect">
            <a:avLst/>
          </a:prstGeom>
          <a:noFill/>
          <a:ln w="9525">
            <a:noFill/>
          </a:ln>
        </p:spPr>
        <p:txBody>
          <a:bodyPr wrap="square" anchor="t">
            <a:spAutoFit/>
          </a:bodyPr>
          <a:lstStyle/>
          <a:p>
            <a:pPr eaLnBrk="0" hangingPunct="0"/>
            <a:r>
              <a:rPr lang="en-US" altLang="zh-CN"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4. </a:t>
            </a:r>
            <a:r>
              <a:rPr sz="4000" b="1" dirty="0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过分  减肥</a:t>
            </a:r>
            <a:endParaRPr sz="4000" b="1" dirty="0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8131" name="Rectangle 2"/>
          <p:cNvSpPr txBox="1"/>
          <p:nvPr/>
        </p:nvSpPr>
        <p:spPr>
          <a:xfrm>
            <a:off x="145415" y="1190625"/>
            <a:ext cx="11513820" cy="8070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marL="571500" indent="-5715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虽然他有钱，但是每次吃饭都是我请客，有点儿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过分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" name="Rectangle 2"/>
          <p:cNvSpPr txBox="1"/>
          <p:nvPr/>
        </p:nvSpPr>
        <p:spPr>
          <a:xfrm>
            <a:off x="145415" y="2187575"/>
            <a:ext cx="11513820" cy="80708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marL="571500" indent="-571500" eaLnBrk="1" hangingPunct="1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你竟然忘了我的生日，太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过分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了！</a:t>
            </a:r>
            <a:endParaRPr lang="zh-CN" altLang="en-US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145415" y="3281680"/>
            <a:ext cx="9378950" cy="302133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/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马  克</a:t>
            </a:r>
            <a:r>
              <a:rPr lang="en-US" alt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你别吃了，再吃就胖得像小猪一样了。</a:t>
            </a:r>
            <a:endParaRPr lang="en-US" altLang="zh-CN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阿尔达</a:t>
            </a:r>
            <a:r>
              <a:rPr lang="en-US" alt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: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哎呀！你太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过分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了！</a:t>
            </a:r>
            <a:endParaRPr lang="en-US" altLang="zh-CN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en-US" altLang="zh-CN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       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不过，我是应该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减肥</a:t>
            </a:r>
            <a:r>
              <a:rPr lang="zh-CN" altLang="en-US" sz="32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了，哈哈！</a:t>
            </a:r>
            <a:endParaRPr lang="zh-CN" altLang="en-US" sz="32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76530" y="161290"/>
            <a:ext cx="387477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1:</a:t>
            </a:r>
            <a:r>
              <a:rPr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见面</a:t>
            </a:r>
            <a:endParaRPr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388938" y="1158875"/>
            <a:ext cx="422910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跟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和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谁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见面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4181475" y="1152525"/>
            <a:ext cx="3943350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哪儿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见面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7573963" y="1158875"/>
            <a:ext cx="394176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见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几次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+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面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676275" y="2019300"/>
            <a:ext cx="10564813" cy="43195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下午我要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跟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朋友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见面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我们一会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在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宿舍楼门口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见面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吧。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我跟他不太熟，我们才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见过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两三</a:t>
            </a:r>
            <a:r>
              <a:rPr lang="zh-CN" altLang="en-US" sz="4800" b="1" dirty="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次面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9" dur="500"/>
                                        <p:tgtEl>
                                          <p:spTgt spid="6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5" grpId="0"/>
    </p:bld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017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96925" y="1975803"/>
            <a:ext cx="10680700" cy="34544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</p:spTree>
  </p:cSld>
  <p:clrMapOvr>
    <a:masterClrMapping/>
  </p:clrMapOvr>
  <p:transition spd="med">
    <p:pull/>
  </p:transition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371665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2: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准时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4865688" y="444500"/>
            <a:ext cx="328771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en-US" altLang="zh-CN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=</a:t>
            </a: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及时？</a:t>
            </a:r>
            <a:endParaRPr lang="zh-CN" altLang="en-US" sz="48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cxnSp>
        <p:nvCxnSpPr>
          <p:cNvPr id="6" name="直接连接符 5"/>
          <p:cNvCxnSpPr/>
          <p:nvPr/>
        </p:nvCxnSpPr>
        <p:spPr>
          <a:xfrm>
            <a:off x="4660900" y="1054100"/>
            <a:ext cx="3697288" cy="0"/>
          </a:xfrm>
          <a:prstGeom prst="line">
            <a:avLst/>
          </a:prstGeom>
          <a:ln w="5715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Rectangle 2"/>
          <p:cNvSpPr txBox="1"/>
          <p:nvPr/>
        </p:nvSpPr>
        <p:spPr>
          <a:xfrm>
            <a:off x="1638300" y="1663700"/>
            <a:ext cx="8915400" cy="43195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你来得很</a:t>
            </a:r>
            <a:r>
              <a:rPr lang="zh-CN" altLang="en-US" sz="48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下午三点我们在楼下</a:t>
            </a:r>
            <a:r>
              <a:rPr lang="zh-CN" altLang="en-US" sz="48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zh-CN" altLang="en-US" sz="4800" b="1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集合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明天我一定会</a:t>
            </a:r>
            <a:r>
              <a:rPr lang="zh-CN" altLang="en-US" sz="4800" b="1" dirty="0">
                <a:solidFill>
                  <a:srgbClr val="FF00FF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zh-CN" altLang="en-US" sz="4000" b="1" dirty="0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到校。</a:t>
            </a:r>
            <a:endParaRPr lang="en-US" altLang="zh-CN" sz="4000" b="1" dirty="0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3756898" y="1286519"/>
            <a:ext cx="233910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按照时间要求</a:t>
            </a:r>
            <a:endParaRPr lang="zh-CN" altLang="en-US" sz="2800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6437345" y="1286519"/>
            <a:ext cx="3416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2800" dirty="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没有迟到，没有错过</a:t>
            </a:r>
            <a:endParaRPr lang="zh-CN" altLang="en-US" sz="2800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4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3" grpId="0"/>
      <p:bldP spid="8" grpId="0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222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82613" y="1512888"/>
            <a:ext cx="11109325" cy="458787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301750" y="3338513"/>
            <a:ext cx="6161088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我们明早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从北京出发。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1301750" y="5268913"/>
            <a:ext cx="6297613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今天的任务你完成得很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P462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324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3425" y="865188"/>
            <a:ext cx="10880725" cy="533241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1417638" y="1709738"/>
            <a:ext cx="61610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他每天都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下班。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417638" y="3630613"/>
            <a:ext cx="61610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他来得不太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1417638" y="5478463"/>
            <a:ext cx="6161087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请你晚上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点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打开电脑。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516318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3:</a:t>
            </a: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实在(是)</a:t>
            </a:r>
            <a:endParaRPr kumimoji="0" lang="zh-CN" altLang="en-US" sz="4400" b="1" i="0" u="none" strike="noStrike" kern="1200" cap="none" spc="0" normalizeH="0" baseline="0" noProof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楷体" panose="02010609060101010101" charset="-122"/>
              <a:ea typeface="楷体" panose="02010609060101010101" charset="-122"/>
              <a:cs typeface="+mn-cs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1712913" y="1724025"/>
            <a:ext cx="8916987" cy="43195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实在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听不懂你说的话。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他的问题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实在是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太多了。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实在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太累了！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Rectangle 2"/>
          <p:cNvSpPr txBox="1"/>
          <p:nvPr/>
        </p:nvSpPr>
        <p:spPr>
          <a:xfrm>
            <a:off x="4865688" y="434340"/>
            <a:ext cx="3287712" cy="114300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8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真的</a:t>
            </a:r>
            <a:endParaRPr lang="zh-CN" altLang="en-US" sz="4800" b="1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第二部分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3887404" y="2865348"/>
            <a:ext cx="441706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预习检查</a:t>
            </a:r>
            <a:endParaRPr lang="zh-CN" altLang="en-US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P463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529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417638" y="1220788"/>
            <a:ext cx="9356725" cy="548481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</p:spTree>
  </p:cSld>
  <p:clrMapOvr>
    <a:masterClrMapping/>
  </p:clrMapOvr>
  <p:transition spd="med">
    <p:pull/>
  </p:transition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3721735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4:</a:t>
            </a:r>
            <a:r>
              <a:rPr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确实</a:t>
            </a:r>
            <a:endParaRPr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3" name="Rectangle 2"/>
          <p:cNvSpPr txBox="1"/>
          <p:nvPr/>
        </p:nvSpPr>
        <p:spPr>
          <a:xfrm>
            <a:off x="1136650" y="2076450"/>
            <a:ext cx="10337800" cy="18065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昨天的生日聚会你没来，你最近是不是很忙啊？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对啊，我最近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确实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非常忙。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Rectangle 2"/>
          <p:cNvSpPr txBox="1"/>
          <p:nvPr/>
        </p:nvSpPr>
        <p:spPr>
          <a:xfrm>
            <a:off x="1136650" y="4379913"/>
            <a:ext cx="10337800" cy="180657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A: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听说上次考试很多人没通过。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B: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对，上次考试</a:t>
            </a:r>
            <a:r>
              <a:rPr lang="zh-CN" altLang="en-US" sz="44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确实</a:t>
            </a:r>
            <a:r>
              <a:rPr lang="zh-CN" altLang="en-US" sz="36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挺难的。</a:t>
            </a:r>
            <a:endParaRPr lang="en-US" altLang="zh-CN" sz="36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3568700" y="775970"/>
            <a:ext cx="6587490" cy="7975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32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同意，真的是这样；出现在对话中</a:t>
            </a:r>
            <a:endParaRPr lang="zh-CN" altLang="en-US" sz="320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7345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30250" y="1738313"/>
            <a:ext cx="10980738" cy="436721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2101850" y="3317875"/>
            <a:ext cx="9532938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他家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确实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很远，坐车得一个小时呢。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2101850" y="5219700"/>
            <a:ext cx="6159500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是啊，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确实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非常精彩。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58369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5035" y="772795"/>
            <a:ext cx="10361930" cy="574611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文本框 2"/>
          <p:cNvSpPr txBox="1"/>
          <p:nvPr/>
        </p:nvSpPr>
        <p:spPr>
          <a:xfrm>
            <a:off x="2220595" y="2255520"/>
            <a:ext cx="6062345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我去过，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确实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很好吃。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2259965" y="4047490"/>
            <a:ext cx="850265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确实，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她每天都要给我打电话。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2261235" y="5840095"/>
            <a:ext cx="8596630" cy="6451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好啊，吃方便面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确实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比较方便。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/>
      <p:bldP spid="7" grpId="0"/>
    </p:bld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 txBox="1">
            <a:spLocks noChangeArrowheads="1"/>
          </p:cNvSpPr>
          <p:nvPr/>
        </p:nvSpPr>
        <p:spPr bwMode="auto">
          <a:xfrm>
            <a:off x="141605" y="98425"/>
            <a:ext cx="4857750" cy="840105"/>
          </a:xfrm>
          <a:prstGeom prst="rect">
            <a:avLst/>
          </a:prstGeom>
          <a:solidFill>
            <a:srgbClr val="C00000"/>
          </a:solidFill>
          <a:ln w="38100">
            <a:solidFill>
              <a:schemeClr val="bg1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 anchor="ctr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等线" panose="02010600030101010101" charset="-122"/>
                <a:ea typeface="等线" panose="02010600030101010101" charset="-122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r>
              <a:rPr kumimoji="0" lang="zh-CN" altLang="en-US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语言点</a:t>
            </a:r>
            <a:r>
              <a:rPr kumimoji="0" lang="en-US" altLang="zh-CN" sz="44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楷体" panose="02010609060101010101" charset="-122"/>
                <a:ea typeface="楷体" panose="02010609060101010101" charset="-122"/>
                <a:cs typeface="+mn-cs"/>
              </a:rPr>
              <a:t>5:</a:t>
            </a:r>
            <a:r>
              <a:rPr sz="4400" b="1">
                <a:solidFill>
                  <a:schemeClr val="bg1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该……了</a:t>
            </a:r>
            <a:endParaRPr sz="4400" b="1">
              <a:solidFill>
                <a:schemeClr val="bg1"/>
              </a:solidFill>
              <a:latin typeface="楷体" panose="02010609060101010101" charset="-122"/>
              <a:ea typeface="楷体" panose="02010609060101010101" charset="-122"/>
              <a:sym typeface="+mn-ea"/>
            </a:endParaRPr>
          </a:p>
        </p:txBody>
      </p:sp>
      <p:sp>
        <p:nvSpPr>
          <p:cNvPr id="10" name="Rectangle 2"/>
          <p:cNvSpPr txBox="1"/>
          <p:nvPr/>
        </p:nvSpPr>
        <p:spPr>
          <a:xfrm>
            <a:off x="5299075" y="212725"/>
            <a:ext cx="3828415" cy="797560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2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S+</a:t>
            </a:r>
            <a:r>
              <a:rPr lang="zh-CN" altLang="en-US" sz="32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（应）该</a:t>
            </a:r>
            <a:r>
              <a:rPr lang="en-US" altLang="zh-CN" sz="32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+V+</a:t>
            </a:r>
            <a:r>
              <a:rPr lang="zh-CN" altLang="en-US" sz="3200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endParaRPr lang="zh-CN" altLang="en-US" sz="320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4" name="Rectangle 2"/>
          <p:cNvSpPr txBox="1"/>
          <p:nvPr/>
        </p:nvSpPr>
        <p:spPr>
          <a:xfrm>
            <a:off x="1712913" y="1393825"/>
            <a:ext cx="8916987" cy="4319588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太晚了，我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该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回家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时间到了，我们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该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出发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571500" lvl="0" indent="-571500" eaLnBrk="1" hangingPunct="1">
              <a:lnSpc>
                <a:spcPct val="200000"/>
              </a:lnSpc>
              <a:spcBef>
                <a:spcPct val="0"/>
              </a:spcBef>
            </a:pPr>
            <a:r>
              <a:rPr lang="en-US" altLang="zh-CN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点了，你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该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起床</a:t>
            </a:r>
            <a:r>
              <a:rPr lang="zh-CN" altLang="en-US" sz="48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4000" b="1">
                <a:solidFill>
                  <a:srgbClr val="000000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4000" b="1">
              <a:solidFill>
                <a:srgbClr val="00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Rectangle 2"/>
          <p:cNvSpPr txBox="1"/>
          <p:nvPr/>
        </p:nvSpPr>
        <p:spPr>
          <a:xfrm>
            <a:off x="7007860" y="1010285"/>
            <a:ext cx="3532505" cy="484505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>
                <a:solidFill>
                  <a:schemeClr val="tx1"/>
                </a:solidFill>
                <a:latin typeface="楷体" panose="02010609060101010101" charset="-122"/>
                <a:ea typeface="楷体" panose="02010609060101010101" charset="-122"/>
              </a:rPr>
              <a:t>到做什么的时间了</a:t>
            </a:r>
            <a:endParaRPr lang="zh-CN" altLang="en-US">
              <a:solidFill>
                <a:schemeClr val="tx1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6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1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041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46100" y="1325563"/>
            <a:ext cx="11182350" cy="473551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323975" y="3249613"/>
            <a:ext cx="61595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老公，都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12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点了，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睡觉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5" name="文本框 4"/>
          <p:cNvSpPr txBox="1"/>
          <p:nvPr/>
        </p:nvSpPr>
        <p:spPr>
          <a:xfrm>
            <a:off x="1323975" y="5151438"/>
            <a:ext cx="6453188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你是不是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给家里打个电话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27489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P464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5" name="组合 74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49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60" name="椭圆 59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61441" name="组 4"/>
          <p:cNvGrpSpPr/>
          <p:nvPr/>
        </p:nvGrpSpPr>
        <p:grpSpPr>
          <a:xfrm>
            <a:off x="841375" y="876300"/>
            <a:ext cx="10415588" cy="5251450"/>
            <a:chOff x="0" y="539350"/>
            <a:chExt cx="12192000" cy="6086742"/>
          </a:xfrm>
        </p:grpSpPr>
        <p:pic>
          <p:nvPicPr>
            <p:cNvPr id="61446" name="图片 1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32878" y="539350"/>
              <a:ext cx="12059122" cy="399060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61447" name="图片 2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0" y="4751355"/>
              <a:ext cx="12192000" cy="1874737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61442" name="文本框 5"/>
          <p:cNvSpPr txBox="1"/>
          <p:nvPr/>
        </p:nvSpPr>
        <p:spPr>
          <a:xfrm>
            <a:off x="968375" y="1003300"/>
            <a:ext cx="10415588" cy="525145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eaLnBrk="1" hangingPunct="1"/>
            <a:endParaRPr lang="zh-CN" altLang="en-US">
              <a:latin typeface="等线" panose="0201060003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1628775" y="1733550"/>
            <a:ext cx="7199313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你这双鞋都脏了，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好好刷刷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1628775" y="3517900"/>
            <a:ext cx="7956550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天气太冷了，我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买点儿厚衣服穿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1628775" y="5389563"/>
            <a:ext cx="9218613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你已经写了两个小时作业了，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该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休息休息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  <p:bldP spid="9" grpId="0"/>
    </p:bld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-2583" y="0"/>
            <a:ext cx="4181475" cy="6858000"/>
          </a:xfrm>
          <a:prstGeom prst="rect">
            <a:avLst/>
          </a:prstGeom>
          <a:solidFill>
            <a:srgbClr val="FF0000">
              <a:alpha val="1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2" name="矩形 11"/>
          <p:cNvSpPr/>
          <p:nvPr/>
        </p:nvSpPr>
        <p:spPr>
          <a:xfrm>
            <a:off x="1525253" y="677779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4072104" y="1550342"/>
            <a:ext cx="2428240" cy="76835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4400" b="1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第四部分</a:t>
            </a:r>
            <a:endParaRPr lang="zh-CN" altLang="en-US" sz="4400" b="1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4" name="PA-文本框 3"/>
          <p:cNvSpPr txBox="1"/>
          <p:nvPr>
            <p:custDataLst>
              <p:tags r:id="rId1"/>
            </p:custDataLst>
          </p:nvPr>
        </p:nvSpPr>
        <p:spPr>
          <a:xfrm>
            <a:off x="4945949" y="2768193"/>
            <a:ext cx="2299970" cy="132207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zh-CN" sz="8000" b="1" spc="300" dirty="0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  <a:sym typeface="字魂105号-简雅黑" panose="00000500000000000000" pitchFamily="2" charset="-122"/>
              </a:rPr>
              <a:t>课文</a:t>
            </a:r>
            <a:endParaRPr lang="zh-CN" altLang="zh-CN" sz="8000" b="1" spc="300" dirty="0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  <a:sym typeface="字魂105号-简雅黑" panose="00000500000000000000" pitchFamily="2" charset="-122"/>
            </a:endParaRPr>
          </a:p>
        </p:txBody>
      </p:sp>
      <p:grpSp>
        <p:nvGrpSpPr>
          <p:cNvPr id="7" name="组合 6"/>
          <p:cNvGrpSpPr/>
          <p:nvPr/>
        </p:nvGrpSpPr>
        <p:grpSpPr>
          <a:xfrm>
            <a:off x="1525253" y="2009775"/>
            <a:ext cx="2387562" cy="73819"/>
            <a:chOff x="-243184" y="1857374"/>
            <a:chExt cx="2387562" cy="73819"/>
          </a:xfrm>
          <a:solidFill>
            <a:srgbClr val="C00000"/>
          </a:solidFill>
        </p:grpSpPr>
        <p:cxnSp>
          <p:nvCxnSpPr>
            <p:cNvPr id="8" name="直接连接符 7"/>
            <p:cNvCxnSpPr/>
            <p:nvPr/>
          </p:nvCxnSpPr>
          <p:spPr>
            <a:xfrm>
              <a:off x="-243184" y="1857374"/>
              <a:ext cx="2387562" cy="1"/>
            </a:xfrm>
            <a:prstGeom prst="line">
              <a:avLst/>
            </a:prstGeom>
            <a:grpFill/>
            <a:ln w="28575">
              <a:solidFill>
                <a:srgbClr val="C00000"/>
              </a:solidFill>
              <a:tailEnd type="none" w="lg" len="lg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矩形 8"/>
            <p:cNvSpPr/>
            <p:nvPr/>
          </p:nvSpPr>
          <p:spPr>
            <a:xfrm>
              <a:off x="1522078" y="1857374"/>
              <a:ext cx="622300" cy="73819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</p:spTree>
  </p:cSld>
  <p:clrMapOvr>
    <a:masterClrMapping/>
  </p:clrMapOvr>
  <p:transition spd="med">
    <p:pull/>
  </p:transition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课文热身：P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460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246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4525" y="1325563"/>
            <a:ext cx="10868025" cy="53340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4862513" y="322421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10453688" y="322421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4862513" y="59817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11" name="矩形 10"/>
          <p:cNvSpPr/>
          <p:nvPr/>
        </p:nvSpPr>
        <p:spPr>
          <a:xfrm>
            <a:off x="10453688" y="59817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ctr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4400" b="1">
                <a:solidFill>
                  <a:srgbClr val="FF0000"/>
                </a:solidFill>
                <a:ea typeface="楷体" panose="02010609060101010101" charset="-122"/>
              </a:rPr>
              <a:t>X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5" grpId="0"/>
      <p:bldP spid="8" grpId="0"/>
      <p:bldP spid="9" grpId="0"/>
      <p:bldP spid="11" grpId="0"/>
    </p:bld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465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3490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703263" y="1733550"/>
            <a:ext cx="10815637" cy="420370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pic>
        <p:nvPicPr>
          <p:cNvPr id="3" name="23-07.wav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4">
            <a:duotone>
              <a:prstClr val="black"/>
              <a:schemeClr val="accent2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5502356" y="1733905"/>
            <a:ext cx="608724" cy="60872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10598150" y="3187700"/>
            <a:ext cx="7493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ea typeface="楷体" panose="02010609060101010101" charset="-122"/>
              </a:rPr>
              <a:t>B</a:t>
            </a:r>
            <a:endParaRPr lang="zh-CN" altLang="en-US" sz="36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598150" y="4562475"/>
            <a:ext cx="749300" cy="646113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ea typeface="楷体" panose="02010609060101010101" charset="-122"/>
              </a:rPr>
              <a:t>D</a:t>
            </a:r>
            <a:endParaRPr lang="zh-CN" altLang="en-US" sz="36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3494" name="文本框 6"/>
          <p:cNvSpPr txBox="1"/>
          <p:nvPr/>
        </p:nvSpPr>
        <p:spPr>
          <a:xfrm>
            <a:off x="10267950" y="1833563"/>
            <a:ext cx="1230313" cy="409575"/>
          </a:xfrm>
          <a:prstGeom prst="rect">
            <a:avLst/>
          </a:prstGeom>
          <a:solidFill>
            <a:schemeClr val="bg1"/>
          </a:solidFill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1800"/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  <p:bldP spid="2" grpId="0"/>
      <p:bldP spid="6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6633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预习检查：生词</a:t>
            </a:r>
            <a:endParaRPr lang="zh-CN" altLang="en-US" sz="28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矩形 2"/>
          <p:cNvSpPr/>
          <p:nvPr/>
        </p:nvSpPr>
        <p:spPr>
          <a:xfrm>
            <a:off x="755015" y="950595"/>
            <a:ext cx="11049635" cy="5426710"/>
          </a:xfrm>
          <a:prstGeom prst="rect">
            <a:avLst/>
          </a:prstGeom>
          <a:noFill/>
          <a:ln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23556" name="矩形 1"/>
          <p:cNvSpPr/>
          <p:nvPr/>
        </p:nvSpPr>
        <p:spPr>
          <a:xfrm>
            <a:off x="946150" y="1149350"/>
            <a:ext cx="10916285" cy="4559935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800">
                <a:solidFill>
                  <a:schemeClr val="tx1"/>
                </a:solidFill>
                <a:latin typeface="+mn-lt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•"/>
              <a:defRPr sz="2400">
                <a:solidFill>
                  <a:schemeClr val="tx1"/>
                </a:solidFill>
                <a:latin typeface="+mn-lt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–"/>
              <a:defRPr sz="2000">
                <a:solidFill>
                  <a:schemeClr val="tx1"/>
                </a:solidFill>
                <a:latin typeface="+mn-lt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+mn-lt"/>
              </a:defRPr>
            </a:lvl5pPr>
          </a:lstStyle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遇到  美丽  呼吸  新鲜  感觉</a:t>
            </a:r>
            <a:endParaRPr lang="en-US" altLang="zh-CN" sz="4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步    散步  进步  句    老话</a:t>
            </a:r>
            <a:endParaRPr lang="en-US" altLang="zh-CN" sz="4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4400" b="1">
                <a:solidFill>
                  <a:srgbClr val="00206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活    假期  羡慕  本来  不得不</a:t>
            </a:r>
            <a:endParaRPr lang="en-US" altLang="zh-CN" sz="4400" b="1">
              <a:solidFill>
                <a:srgbClr val="00206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eaLnBrk="1" hangingPunct="1">
              <a:lnSpc>
                <a:spcPct val="150000"/>
              </a:lnSpc>
              <a:buFont typeface="Arial" panose="020B0604020202020204" pitchFamily="34" charset="0"/>
            </a:pPr>
            <a:r>
              <a:rPr lang="zh-CN" altLang="en-US" sz="4400" b="1">
                <a:solidFill>
                  <a:srgbClr val="7030A0"/>
                </a:solidFill>
                <a:latin typeface="楷体" panose="02010609060101010101" charset="-122"/>
                <a:ea typeface="楷体" panose="02010609060101010101" charset="-122"/>
                <a:sym typeface="+mn-ea"/>
              </a:rPr>
              <a:t>四川  西安</a:t>
            </a:r>
            <a:endParaRPr lang="zh-CN" altLang="en-US" sz="4400" b="1" dirty="0">
              <a:solidFill>
                <a:srgbClr val="7030A0"/>
              </a:solidFill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</p:spTree>
  </p:cSld>
  <p:clrMapOvr>
    <a:masterClrMapping/>
  </p:clrMapOvr>
  <p:transition spd="med">
    <p:pull/>
  </p:transition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465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4513" name="图片 1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77850" y="998538"/>
            <a:ext cx="11253788" cy="4983162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3" name="矩形 2"/>
          <p:cNvSpPr/>
          <p:nvPr/>
        </p:nvSpPr>
        <p:spPr>
          <a:xfrm>
            <a:off x="10923588" y="1074738"/>
            <a:ext cx="7493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ea typeface="楷体" panose="02010609060101010101" charset="-122"/>
              </a:rPr>
              <a:t>C</a:t>
            </a:r>
            <a:endParaRPr lang="zh-CN" altLang="en-US" sz="36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10923588" y="3214688"/>
            <a:ext cx="749300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ea typeface="楷体" panose="02010609060101010101" charset="-122"/>
              </a:rPr>
              <a:t>C</a:t>
            </a:r>
            <a:endParaRPr lang="zh-CN" altLang="en-US" sz="36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10923588" y="4710113"/>
            <a:ext cx="749300" cy="646112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en-US" altLang="zh-CN" sz="3600" b="1">
                <a:solidFill>
                  <a:srgbClr val="FF0000"/>
                </a:solidFill>
                <a:ea typeface="楷体" panose="02010609060101010101" charset="-122"/>
              </a:rPr>
              <a:t>B</a:t>
            </a:r>
            <a:endParaRPr lang="zh-CN" altLang="en-US" sz="36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3" grpId="0"/>
      <p:bldP spid="4" grpId="0"/>
      <p:bldP spid="6" grpId="0"/>
    </p:bld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课文听力：P</a:t>
            </a:r>
            <a:r>
              <a:rPr 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465</a:t>
            </a:r>
            <a:endParaRPr lang="en-US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-118745" y="19050"/>
            <a:ext cx="803910" cy="530225"/>
            <a:chOff x="-118824" y="19211"/>
            <a:chExt cx="803918" cy="530268"/>
          </a:xfrm>
        </p:grpSpPr>
        <p:sp>
          <p:nvSpPr>
            <p:cNvPr id="13" name="箭头: 五边形 48"/>
            <p:cNvSpPr/>
            <p:nvPr/>
          </p:nvSpPr>
          <p:spPr>
            <a:xfrm rot="13497409">
              <a:off x="-118824" y="19211"/>
              <a:ext cx="803918" cy="530268"/>
            </a:xfrm>
            <a:prstGeom prst="homePlate">
              <a:avLst/>
            </a:prstGeom>
            <a:solidFill>
              <a:srgbClr val="C000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noAutofit/>
            </a:bodyPr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  <p:sp>
          <p:nvSpPr>
            <p:cNvPr id="14" name="椭圆 13"/>
            <p:cNvSpPr/>
            <p:nvPr/>
          </p:nvSpPr>
          <p:spPr>
            <a:xfrm>
              <a:off x="78582" y="80963"/>
              <a:ext cx="66675" cy="66675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65539" name="图片 3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261110" y="1059180"/>
            <a:ext cx="9669463" cy="5414963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2" name="文本框 1"/>
          <p:cNvSpPr txBox="1"/>
          <p:nvPr/>
        </p:nvSpPr>
        <p:spPr>
          <a:xfrm>
            <a:off x="1821498" y="5804218"/>
            <a:ext cx="5268912" cy="64770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1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7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4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3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8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6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2</a:t>
            </a:r>
            <a:r>
              <a:rPr lang="zh-CN" altLang="en-US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  </a:t>
            </a:r>
            <a:r>
              <a:rPr lang="en-US" altLang="zh-CN" sz="36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5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6562" name="文本框 2"/>
          <p:cNvSpPr txBox="1"/>
          <p:nvPr/>
        </p:nvSpPr>
        <p:spPr>
          <a:xfrm>
            <a:off x="337820" y="772478"/>
            <a:ext cx="11515725" cy="60007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（马克从火车站回来，和阿尔达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见面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。）</a:t>
            </a:r>
            <a:endParaRPr lang="en-US" altLang="zh-CN" sz="32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你来得挺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啊，我也刚到。买到火车票了吗？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没有，我明天早上再去试试。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可是明天早上有张老师的课。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我跟张老师请个假吧，票太难买了。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你想吃点儿什么？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实在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太累了，现在吃不下去。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        要不你先吃吧，我休息一会儿。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8610" name="文本框 2"/>
          <p:cNvSpPr txBox="1"/>
          <p:nvPr/>
        </p:nvSpPr>
        <p:spPr>
          <a:xfrm>
            <a:off x="337820" y="1039178"/>
            <a:ext cx="11515725" cy="5262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没事，我也不太饿，我们先聊会儿天儿吧。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        四川有什么好玩的吗？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听说那儿风景很美，还有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可爱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的大熊猫。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看得出来，你很喜欢大熊猫。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你怎么知道？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因为你宿舍的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墙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上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贴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着一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张</a:t>
            </a:r>
            <a:r>
              <a:rPr lang="en-US" altLang="zh-CN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《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功夫熊猫</a:t>
            </a:r>
            <a:r>
              <a:rPr lang="en-US" altLang="zh-CN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》</a:t>
            </a:r>
            <a:endParaRPr lang="en-US" altLang="zh-CN" sz="3200" b="1">
              <a:solidFill>
                <a:srgbClr val="C0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        的海报，桌子上还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摆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着几个熊猫的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工艺品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70657" name="文本框 1"/>
          <p:cNvSpPr txBox="1"/>
          <p:nvPr/>
        </p:nvSpPr>
        <p:spPr>
          <a:xfrm>
            <a:off x="339725" y="989965"/>
            <a:ext cx="11512550" cy="526224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那些都是我在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北京动物园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买的。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        你假期有什么打算？出去旅游吗？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我还没想好要干什么。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我知道你要干什么。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你知道？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减肥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啊！</a:t>
            </a:r>
            <a:endParaRPr lang="en-US" altLang="zh-CN" sz="32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2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你太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过分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了！不过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我</a:t>
            </a:r>
            <a:r>
              <a:rPr lang="zh-CN" altLang="en-US" sz="32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确实该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</a:rPr>
              <a:t>减肥了。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7586" name="文本框 3"/>
          <p:cNvSpPr txBox="1"/>
          <p:nvPr/>
        </p:nvSpPr>
        <p:spPr>
          <a:xfrm>
            <a:off x="504190" y="772795"/>
            <a:ext cx="10052685" cy="590804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（马克从火车站回来，和阿尔达见面。）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阿尔达：你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，我也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。买到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克：没有，我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阿尔达：可是明天早上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克：我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阿尔达：你想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克：我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。要不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，我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9634" name="文本框 4"/>
          <p:cNvSpPr txBox="1"/>
          <p:nvPr/>
        </p:nvSpPr>
        <p:spPr>
          <a:xfrm>
            <a:off x="666750" y="890270"/>
            <a:ext cx="8717280" cy="5077460"/>
          </a:xfrm>
          <a:prstGeom prst="rect">
            <a:avLst/>
          </a:prstGeom>
          <a:noFill/>
          <a:ln w="9525">
            <a:noFill/>
          </a:ln>
        </p:spPr>
        <p:txBody>
          <a:bodyPr wrap="square"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阿尔达：没事，我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，我们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        四川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克：听说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，还有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，你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克：你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阿尔达：因为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，桌子上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71681" name="文本框 1"/>
          <p:cNvSpPr txBox="1"/>
          <p:nvPr/>
        </p:nvSpPr>
        <p:spPr>
          <a:xfrm>
            <a:off x="862965" y="956628"/>
            <a:ext cx="9983788" cy="507746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克：那些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。你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阿尔达：我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克：我知道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？</a:t>
            </a:r>
            <a:endParaRPr lang="en-US" altLang="zh-CN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马  克：</a:t>
            </a:r>
            <a:r>
              <a:rPr lang="en-US" altLang="zh-CN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FF40FF"/>
                </a:solidFill>
                <a:latin typeface="楷体" panose="02010609060101010101" charset="-122"/>
                <a:ea typeface="楷体" panose="02010609060101010101" charset="-122"/>
              </a:rPr>
              <a:t>！</a:t>
            </a:r>
            <a:endParaRPr lang="en-US" altLang="zh-CN" sz="3600" b="1">
              <a:solidFill>
                <a:srgbClr val="FF40FF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50000"/>
              </a:lnSpc>
              <a:spcBef>
                <a:spcPct val="0"/>
              </a:spcBef>
              <a:buNone/>
            </a:pP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阿尔达：你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！不过</a:t>
            </a:r>
            <a:r>
              <a:rPr lang="en-US" altLang="zh-CN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……</a:t>
            </a:r>
            <a:r>
              <a:rPr lang="zh-CN" altLang="en-US" sz="3600" b="1">
                <a:solidFill>
                  <a:srgbClr val="0070C0"/>
                </a:solidFill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zh-CN" altLang="en-US" sz="3600" b="1">
              <a:solidFill>
                <a:srgbClr val="0070C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文本框 9"/>
          <p:cNvSpPr txBox="1"/>
          <p:nvPr/>
        </p:nvSpPr>
        <p:spPr>
          <a:xfrm>
            <a:off x="862705" y="127949"/>
            <a:ext cx="167449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课文二</a:t>
            </a:r>
            <a:endParaRPr lang="en-US" altLang="zh-CN" sz="2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11" name="组合 10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12" name="组合 11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13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14" name="椭圆 13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15" name="文本框 14"/>
            <p:cNvSpPr txBox="1"/>
            <p:nvPr/>
          </p:nvSpPr>
          <p:spPr>
            <a:xfrm>
              <a:off x="100230" y="146515"/>
              <a:ext cx="566519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19" name="文本框 18"/>
          <p:cNvSpPr txBox="1"/>
          <p:nvPr/>
        </p:nvSpPr>
        <p:spPr>
          <a:xfrm>
            <a:off x="588010" y="674370"/>
            <a:ext cx="11086465" cy="60007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fontAlgn="auto">
              <a:lnSpc>
                <a:spcPct val="150000"/>
              </a:lnSpc>
            </a:pP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   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马克从火车站回来以后和阿尔达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，他去得很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，阿尔达也刚到。他要买去四川的火车票，但是票太难买了，他打算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请假去买。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大家都知道马克喜欢熊猫，因为他宿舍的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贴了一张海报，桌子上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着几个工艺品。这些都是他在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买的。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  <a:p>
            <a:pPr fontAlgn="auto">
              <a:lnSpc>
                <a:spcPct val="150000"/>
              </a:lnSpc>
            </a:pP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    因为四川有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的大熊猫，所以他假期要去，而阿尔达还不知道干什么，他觉得自己该</a:t>
            </a:r>
            <a:r>
              <a:rPr lang="en-US" altLang="zh-CN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_____</a:t>
            </a:r>
            <a:r>
              <a:rPr lang="zh-CN" altLang="en-US" sz="32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  <a:sym typeface="+mn-ea"/>
              </a:rPr>
              <a:t>了。</a:t>
            </a:r>
            <a:endParaRPr lang="zh-CN" altLang="en-US" sz="3200">
              <a:latin typeface="楷体" panose="02010609060101010101" charset="-122"/>
              <a:ea typeface="楷体" panose="02010609060101010101" charset="-122"/>
              <a:cs typeface="楷体" panose="02010609060101010101" charset="-122"/>
              <a:sym typeface="+mn-ea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7360285" y="881380"/>
            <a:ext cx="10687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见面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1" name="文本框 20"/>
          <p:cNvSpPr txBox="1"/>
          <p:nvPr/>
        </p:nvSpPr>
        <p:spPr>
          <a:xfrm>
            <a:off x="666750" y="1464945"/>
            <a:ext cx="12947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准时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2" name="文本框 21"/>
          <p:cNvSpPr txBox="1"/>
          <p:nvPr/>
        </p:nvSpPr>
        <p:spPr>
          <a:xfrm>
            <a:off x="3543300" y="2284095"/>
            <a:ext cx="186880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明天早上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8750300" y="2961640"/>
            <a:ext cx="11176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墙上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177540" y="3728085"/>
            <a:ext cx="55499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摆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190355" y="3728085"/>
            <a:ext cx="233680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北京动物园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3474085" y="5165725"/>
            <a:ext cx="1256030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可爱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6263640" y="5932170"/>
            <a:ext cx="109664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200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减肥</a:t>
            </a:r>
            <a:endParaRPr lang="zh-CN" altLang="en-US" sz="3200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4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20" grpId="0"/>
      <p:bldP spid="21" grpId="0"/>
      <p:bldP spid="22" grpId="0"/>
      <p:bldP spid="27" grpId="0"/>
      <p:bldP spid="28" grpId="0"/>
      <p:bldP spid="30" grpId="0"/>
      <p:bldP spid="31" grpId="0"/>
      <p:bldP spid="32" grpId="0"/>
    </p:bld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2706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382713" y="1325563"/>
            <a:ext cx="9426575" cy="524827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7396163" y="21272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2109788" y="28289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8" name="矩形 7"/>
          <p:cNvSpPr/>
          <p:nvPr/>
        </p:nvSpPr>
        <p:spPr>
          <a:xfrm>
            <a:off x="2109788" y="484822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7312025" y="550068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8" grpId="0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P451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698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469900" y="1330325"/>
            <a:ext cx="11064875" cy="5243513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文本框 3"/>
          <p:cNvSpPr txBox="1"/>
          <p:nvPr/>
        </p:nvSpPr>
        <p:spPr>
          <a:xfrm>
            <a:off x="1281113" y="15938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得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1281113" y="248602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感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6" name="文本框 5"/>
          <p:cNvSpPr txBox="1"/>
          <p:nvPr/>
        </p:nvSpPr>
        <p:spPr>
          <a:xfrm>
            <a:off x="4106863" y="15938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假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1" name="文本框 10"/>
          <p:cNvSpPr txBox="1"/>
          <p:nvPr/>
        </p:nvSpPr>
        <p:spPr>
          <a:xfrm>
            <a:off x="4106863" y="2506663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日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3" name="文本框 12"/>
          <p:cNvSpPr txBox="1"/>
          <p:nvPr/>
        </p:nvSpPr>
        <p:spPr>
          <a:xfrm>
            <a:off x="7018338" y="15938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遇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4" name="文本框 13"/>
          <p:cNvSpPr txBox="1"/>
          <p:nvPr/>
        </p:nvSpPr>
        <p:spPr>
          <a:xfrm>
            <a:off x="7018338" y="248602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想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5" name="文本框 14"/>
          <p:cNvSpPr txBox="1"/>
          <p:nvPr/>
        </p:nvSpPr>
        <p:spPr>
          <a:xfrm>
            <a:off x="9929813" y="15938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散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16" name="文本框 15"/>
          <p:cNvSpPr txBox="1"/>
          <p:nvPr/>
        </p:nvSpPr>
        <p:spPr>
          <a:xfrm>
            <a:off x="9929813" y="248602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4" name="文本框 23"/>
          <p:cNvSpPr txBox="1"/>
          <p:nvPr/>
        </p:nvSpPr>
        <p:spPr>
          <a:xfrm>
            <a:off x="9929813" y="341947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跑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5" name="文本框 24"/>
          <p:cNvSpPr txBox="1"/>
          <p:nvPr/>
        </p:nvSpPr>
        <p:spPr>
          <a:xfrm>
            <a:off x="1231900" y="4968875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本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6" name="文本框 25"/>
          <p:cNvSpPr txBox="1"/>
          <p:nvPr/>
        </p:nvSpPr>
        <p:spPr>
          <a:xfrm>
            <a:off x="1231900" y="5861050"/>
            <a:ext cx="844550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原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7" name="文本框 26"/>
          <p:cNvSpPr txBox="1"/>
          <p:nvPr/>
        </p:nvSpPr>
        <p:spPr>
          <a:xfrm>
            <a:off x="3063875" y="4976813"/>
            <a:ext cx="23510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过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进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起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8" name="文本框 27"/>
          <p:cNvSpPr txBox="1"/>
          <p:nvPr/>
        </p:nvSpPr>
        <p:spPr>
          <a:xfrm>
            <a:off x="3063875" y="5861050"/>
            <a:ext cx="223043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跑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走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飞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29" name="文本框 28"/>
          <p:cNvSpPr txBox="1"/>
          <p:nvPr/>
        </p:nvSpPr>
        <p:spPr>
          <a:xfrm>
            <a:off x="5938838" y="4997450"/>
            <a:ext cx="2565400" cy="132238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火车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飞机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0" name="文本框 29"/>
          <p:cNvSpPr txBox="1"/>
          <p:nvPr/>
        </p:nvSpPr>
        <p:spPr>
          <a:xfrm>
            <a:off x="9312275" y="4979988"/>
            <a:ext cx="1647825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买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卖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1" name="文本框 30"/>
          <p:cNvSpPr txBox="1"/>
          <p:nvPr/>
        </p:nvSpPr>
        <p:spPr>
          <a:xfrm>
            <a:off x="6680200" y="5865813"/>
            <a:ext cx="1246188" cy="708025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电影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9312275" y="5870575"/>
            <a:ext cx="1477963" cy="706438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售</a:t>
            </a:r>
            <a:r>
              <a:rPr lang="en-US" altLang="zh-CN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/</a:t>
            </a:r>
            <a:r>
              <a:rPr lang="zh-CN" altLang="en-US" sz="4000" b="1">
                <a:solidFill>
                  <a:srgbClr val="FF0000"/>
                </a:solidFill>
                <a:latin typeface="楷体" panose="02010609060101010101" charset="-122"/>
                <a:ea typeface="楷体" panose="02010609060101010101" charset="-122"/>
              </a:rPr>
              <a:t>退</a:t>
            </a:r>
            <a:endParaRPr lang="zh-CN" altLang="en-US" sz="4000" b="1">
              <a:solidFill>
                <a:srgbClr val="FF0000"/>
              </a:solidFill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/>
      <p:bldP spid="6" grpId="0"/>
      <p:bldP spid="11" grpId="0"/>
      <p:bldP spid="13" grpId="0"/>
      <p:bldP spid="14" grpId="0"/>
      <p:bldP spid="15" grpId="0"/>
      <p:bldP spid="16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  <p:bldP spid="32" grpId="0"/>
    </p:bld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3730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54100" y="1325563"/>
            <a:ext cx="10083800" cy="5165725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7942263" y="303053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2014538" y="456565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7942263" y="53340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听力练习：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4754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98500" y="1325563"/>
            <a:ext cx="10795000" cy="4891087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5" name="矩形 4"/>
          <p:cNvSpPr/>
          <p:nvPr/>
        </p:nvSpPr>
        <p:spPr>
          <a:xfrm>
            <a:off x="1520825" y="294640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6" name="矩形 5"/>
          <p:cNvSpPr/>
          <p:nvPr/>
        </p:nvSpPr>
        <p:spPr>
          <a:xfrm>
            <a:off x="7127875" y="436086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1530350" y="507206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</p:bld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49238" y="1349375"/>
            <a:ext cx="11693525" cy="4949825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我女儿特别喜欢动物，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尤其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是大熊猫。正好她放假了，我打算跟公司请一个星期的假，带她和家人一起去四川旅行，看一看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真正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的大熊猫。虽然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公司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最近很忙，但是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经理最后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还是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批准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了。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旅行结束以后，女儿对我说：“爸爸，下个假期，我们还一起去旅行，好吗？”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7680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555625" y="1463358"/>
            <a:ext cx="11080750" cy="393065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</p:pic>
      <p:sp>
        <p:nvSpPr>
          <p:cNvPr id="4" name="矩形 3"/>
          <p:cNvSpPr/>
          <p:nvPr/>
        </p:nvSpPr>
        <p:spPr>
          <a:xfrm>
            <a:off x="6511925" y="231902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2" name="矩形 1"/>
          <p:cNvSpPr/>
          <p:nvPr/>
        </p:nvSpPr>
        <p:spPr>
          <a:xfrm>
            <a:off x="1146175" y="360648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7" name="矩形 6"/>
          <p:cNvSpPr/>
          <p:nvPr/>
        </p:nvSpPr>
        <p:spPr>
          <a:xfrm>
            <a:off x="3910013" y="4930458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2" grpId="0"/>
      <p:bldP spid="7" grpId="0"/>
    </p:bld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P446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6" name="文本框 5"/>
          <p:cNvSpPr txBox="1"/>
          <p:nvPr/>
        </p:nvSpPr>
        <p:spPr>
          <a:xfrm>
            <a:off x="638175" y="1213485"/>
            <a:ext cx="8757920" cy="113728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尤其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Adv.especially  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尤其是</a:t>
            </a:r>
            <a:r>
              <a:rPr lang="en-US" altLang="zh-CN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≈</a:t>
            </a: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特别是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7" name="文本框 6"/>
          <p:cNvSpPr txBox="1"/>
          <p:nvPr/>
        </p:nvSpPr>
        <p:spPr>
          <a:xfrm>
            <a:off x="638175" y="3659505"/>
            <a:ext cx="875792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批准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V. ratify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，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approve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638175" y="2429510"/>
            <a:ext cx="10161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我很喜欢吃中国菜，尤其是西红柿炒鸡蛋。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3" name="文本框 2"/>
          <p:cNvSpPr txBox="1"/>
          <p:nvPr/>
        </p:nvSpPr>
        <p:spPr>
          <a:xfrm>
            <a:off x="755015" y="4403090"/>
            <a:ext cx="10161905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他跟领导请两个月假，领导批准了。</a:t>
            </a:r>
            <a:endParaRPr lang="zh-CN" altLang="en-US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P467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>
            <a:spLocks noChangeArrowheads="1"/>
          </p:cNvSpPr>
          <p:nvPr/>
        </p:nvSpPr>
        <p:spPr bwMode="auto">
          <a:xfrm>
            <a:off x="295275" y="1230313"/>
            <a:ext cx="11645900" cy="5411788"/>
          </a:xfrm>
          <a:prstGeom prst="rect">
            <a:avLst/>
          </a:prstGeom>
          <a:solidFill>
            <a:srgbClr val="FFFFCC"/>
          </a:solidFill>
          <a:ln w="28575">
            <a:solidFill>
              <a:srgbClr val="FF6600"/>
            </a:solidFill>
            <a:miter lim="800000"/>
          </a:ln>
          <a:effectLst>
            <a:outerShdw blurRad="63500" dist="38100" dir="2700000" algn="tl" rotWithShape="0">
              <a:srgbClr val="000000">
                <a:alpha val="39998"/>
              </a:srgbClr>
            </a:outerShdw>
          </a:effectLst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中国有几千年的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历史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，所以中国的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名胜古迹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非常多。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长城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就是中国的十大名胜古迹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之一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有的人以为长城只是在北京，其实不是这样的。长城很长很长，因此它又叫“万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里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长城”。从西到东，它的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总长度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是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21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，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</a:rPr>
              <a:t>196.18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千米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。坐在飞机上，从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天上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看，长城非常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壮观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  <a:p>
            <a:pPr marL="0" lvl="0" indent="0" algn="just" eaLnBrk="1" hangingPunct="1">
              <a:lnSpc>
                <a:spcPct val="120000"/>
              </a:lnSpc>
              <a:spcBef>
                <a:spcPct val="0"/>
              </a:spcBef>
              <a:buFontTx/>
              <a:buNone/>
            </a:pP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    中国人常说：“不到长城非好汉”，来中国一定要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爬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一次长城，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不然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你一定会觉得很</a:t>
            </a:r>
            <a:r>
              <a:rPr lang="zh-CN" altLang="en-US" sz="3600" b="1">
                <a:solidFill>
                  <a:srgbClr val="C00000"/>
                </a:solidFill>
                <a:latin typeface="楷体" panose="02010609060101010101" charset="-122"/>
                <a:ea typeface="楷体" panose="02010609060101010101" charset="-122"/>
              </a:rPr>
              <a:t>遗憾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</a:rPr>
              <a:t>。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P447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grpSp>
        <p:nvGrpSpPr>
          <p:cNvPr id="78850" name="组 4"/>
          <p:cNvGrpSpPr/>
          <p:nvPr/>
        </p:nvGrpSpPr>
        <p:grpSpPr>
          <a:xfrm>
            <a:off x="1644650" y="1167448"/>
            <a:ext cx="8902700" cy="5249862"/>
            <a:chOff x="1292772" y="1325563"/>
            <a:chExt cx="8902262" cy="5250182"/>
          </a:xfrm>
        </p:grpSpPr>
        <p:pic>
          <p:nvPicPr>
            <p:cNvPr id="78855" name="图片 2"/>
            <p:cNvPicPr>
              <a:picLocks noChangeAspect="1"/>
            </p:cNvPicPr>
            <p:nvPr/>
          </p:nvPicPr>
          <p:blipFill>
            <a:blip r:embed="rId1"/>
            <a:stretch>
              <a:fillRect/>
            </a:stretch>
          </p:blipFill>
          <p:spPr>
            <a:xfrm>
              <a:off x="1292772" y="1325563"/>
              <a:ext cx="8565931" cy="1705849"/>
            </a:xfrm>
            <a:prstGeom prst="rect">
              <a:avLst/>
            </a:prstGeom>
            <a:noFill/>
            <a:ln w="9525">
              <a:noFill/>
            </a:ln>
          </p:spPr>
        </p:pic>
        <p:pic>
          <p:nvPicPr>
            <p:cNvPr id="78856" name="图片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292772" y="3031412"/>
              <a:ext cx="8902262" cy="3544333"/>
            </a:xfrm>
            <a:prstGeom prst="rect">
              <a:avLst/>
            </a:prstGeom>
            <a:noFill/>
            <a:ln w="9525">
              <a:noFill/>
            </a:ln>
          </p:spPr>
        </p:pic>
      </p:grpSp>
      <p:sp>
        <p:nvSpPr>
          <p:cNvPr id="78851" name="文本框 5"/>
          <p:cNvSpPr txBox="1"/>
          <p:nvPr/>
        </p:nvSpPr>
        <p:spPr>
          <a:xfrm>
            <a:off x="1428750" y="1049973"/>
            <a:ext cx="9321800" cy="5340350"/>
          </a:xfrm>
          <a:prstGeom prst="rect">
            <a:avLst/>
          </a:prstGeom>
          <a:noFill/>
          <a:ln w="9525" cap="flat" cmpd="sng">
            <a:solidFill>
              <a:srgbClr val="F4B183"/>
            </a:solidFill>
            <a:prstDash val="solid"/>
            <a:miter/>
            <a:headEnd type="none" w="med" len="med"/>
            <a:tailEnd type="none" w="med" len="med"/>
          </a:ln>
          <a:effectLst>
            <a:outerShdw dist="38100" dir="2699999" algn="tl" rotWithShape="0">
              <a:srgbClr val="808080">
                <a:alpha val="39998"/>
              </a:srgbClr>
            </a:outerShdw>
          </a:effectLst>
        </p:spPr>
        <p:txBody>
          <a:bodyPr>
            <a:spAutoFit/>
          </a:bodyPr>
          <a:lstStyle/>
          <a:p>
            <a:pPr eaLnBrk="1" hangingPunct="1"/>
            <a:endParaRPr lang="zh-CN" altLang="en-US">
              <a:latin typeface="等线" panose="02010600030101010101" charset="-122"/>
            </a:endParaRPr>
          </a:p>
        </p:txBody>
      </p:sp>
      <p:sp>
        <p:nvSpPr>
          <p:cNvPr id="3" name="矩形 2"/>
          <p:cNvSpPr/>
          <p:nvPr/>
        </p:nvSpPr>
        <p:spPr>
          <a:xfrm>
            <a:off x="7426325" y="2489835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4" name="矩形 3"/>
          <p:cNvSpPr/>
          <p:nvPr/>
        </p:nvSpPr>
        <p:spPr>
          <a:xfrm>
            <a:off x="2233613" y="4245610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  <p:sp>
        <p:nvSpPr>
          <p:cNvPr id="9" name="矩形 8"/>
          <p:cNvSpPr/>
          <p:nvPr/>
        </p:nvSpPr>
        <p:spPr>
          <a:xfrm>
            <a:off x="2233613" y="5996623"/>
            <a:ext cx="749300" cy="768350"/>
          </a:xfrm>
          <a:prstGeom prst="rect">
            <a:avLst/>
          </a:prstGeom>
          <a:noFill/>
          <a:ln w="9525">
            <a:noFill/>
          </a:ln>
        </p:spPr>
        <p:txBody>
          <a:bodyPr>
            <a:spAutoFit/>
          </a:bodyPr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</a:lstStyle>
          <a:p>
            <a:pPr marL="0" lvl="0" indent="0" eaLnBrk="1" hangingPunct="1">
              <a:lnSpc>
                <a:spcPct val="100000"/>
              </a:lnSpc>
              <a:spcBef>
                <a:spcPct val="0"/>
              </a:spcBef>
              <a:buFontTx/>
              <a:buNone/>
            </a:pPr>
            <a:r>
              <a:rPr lang="zh-CN" altLang="en-US" sz="4400" b="1">
                <a:solidFill>
                  <a:srgbClr val="FF0000"/>
                </a:solidFill>
                <a:ea typeface="楷体" panose="02010609060101010101" charset="-122"/>
              </a:rPr>
              <a:t>√</a:t>
            </a:r>
            <a:endParaRPr lang="zh-CN" altLang="en-US" sz="4400" b="1">
              <a:solidFill>
                <a:srgbClr val="FF0000"/>
              </a:solidFill>
              <a:ea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  <p:bldP spid="9" grpId="0"/>
    </p:bld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阅读练习：</a:t>
            </a:r>
            <a:r>
              <a:rPr lang="en-US" altLang="zh-CN" sz="3600" b="1" spc="30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P330</a:t>
            </a:r>
            <a:endParaRPr lang="en-US" altLang="zh-CN" sz="3600" b="1" spc="30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7679"/>
            <a:chOff x="-118824" y="19211"/>
            <a:chExt cx="803918" cy="58767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037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04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3" name="文本框 2"/>
          <p:cNvSpPr txBox="1"/>
          <p:nvPr/>
        </p:nvSpPr>
        <p:spPr>
          <a:xfrm>
            <a:off x="537210" y="1361440"/>
            <a:ext cx="819785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名胜古迹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N.places of interests 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2" name="文本框 1"/>
          <p:cNvSpPr txBox="1"/>
          <p:nvPr/>
        </p:nvSpPr>
        <p:spPr>
          <a:xfrm>
            <a:off x="537210" y="3108325"/>
            <a:ext cx="5942330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壮观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Adj.grand</a:t>
            </a:r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；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splendid</a:t>
            </a:r>
            <a:endParaRPr lang="en-US" altLang="zh-CN" sz="36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  <a:p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4" name="文本框 3"/>
          <p:cNvSpPr txBox="1"/>
          <p:nvPr/>
        </p:nvSpPr>
        <p:spPr>
          <a:xfrm>
            <a:off x="537210" y="2083435"/>
            <a:ext cx="492188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你知道哪些名胜古迹？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pic>
        <p:nvPicPr>
          <p:cNvPr id="5" name="图片 4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6479540" y="2461260"/>
            <a:ext cx="5615940" cy="3740785"/>
          </a:xfrm>
          <a:prstGeom prst="rect">
            <a:avLst/>
          </a:prstGeom>
        </p:spPr>
      </p:pic>
      <p:sp>
        <p:nvSpPr>
          <p:cNvPr id="7" name="文本框 6"/>
          <p:cNvSpPr txBox="1"/>
          <p:nvPr/>
        </p:nvSpPr>
        <p:spPr>
          <a:xfrm>
            <a:off x="537210" y="3842385"/>
            <a:ext cx="5168265" cy="5835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北京的新机场非常壮观。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8" name="文本框 7"/>
          <p:cNvSpPr txBox="1"/>
          <p:nvPr/>
        </p:nvSpPr>
        <p:spPr>
          <a:xfrm>
            <a:off x="537210" y="4634230"/>
            <a:ext cx="594233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zh-CN" altLang="en-US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遗憾  </a:t>
            </a:r>
            <a:r>
              <a:rPr lang="en-US" altLang="zh-CN" sz="36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Adj.regretful</a:t>
            </a:r>
            <a:r>
              <a:rPr lang="zh-CN" altLang="en-US" sz="2800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 </a:t>
            </a:r>
            <a:endParaRPr lang="zh-CN" altLang="en-US" sz="2800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  <p:sp>
        <p:nvSpPr>
          <p:cNvPr id="9" name="文本框 8"/>
          <p:cNvSpPr txBox="1"/>
          <p:nvPr/>
        </p:nvSpPr>
        <p:spPr>
          <a:xfrm>
            <a:off x="537210" y="5382895"/>
            <a:ext cx="5168265" cy="1076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571500" indent="-571500">
              <a:buFont typeface="Arial" panose="020B0604020202020204" pitchFamily="34" charset="0"/>
              <a:buChar char="•"/>
            </a:pPr>
            <a:r>
              <a:rPr lang="zh-CN" altLang="en-US" sz="3200" b="1">
                <a:latin typeface="楷体" panose="02010609060101010101" charset="-122"/>
                <a:ea typeface="楷体" panose="02010609060101010101" charset="-122"/>
                <a:cs typeface="楷体" panose="02010609060101010101" charset="-122"/>
              </a:rPr>
              <a:t>今天没去听演唱会，我觉得很遗憾。</a:t>
            </a:r>
            <a:endParaRPr lang="zh-CN" altLang="en-US" sz="3200" b="1">
              <a:latin typeface="楷体" panose="02010609060101010101" charset="-122"/>
              <a:ea typeface="楷体" panose="02010609060101010101" charset="-122"/>
              <a:cs typeface="楷体" panose="02010609060101010101" charset="-122"/>
            </a:endParaRPr>
          </a:p>
        </p:txBody>
      </p:sp>
    </p:spTree>
  </p:cSld>
  <p:clrMapOvr>
    <a:masterClrMapping/>
  </p:clrMapOvr>
  <p:transition spd="med">
    <p:pull/>
  </p:transition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4165599" y="3175"/>
            <a:ext cx="8010526" cy="6858000"/>
          </a:xfrm>
          <a:prstGeom prst="rect">
            <a:avLst/>
          </a:prstGeom>
          <a:solidFill>
            <a:srgbClr val="ECE8E5">
              <a:alpha val="51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28" name="组合 27"/>
          <p:cNvGrpSpPr/>
          <p:nvPr/>
        </p:nvGrpSpPr>
        <p:grpSpPr>
          <a:xfrm>
            <a:off x="-15918" y="0"/>
            <a:ext cx="4197393" cy="6861175"/>
            <a:chOff x="-798238" y="-487680"/>
            <a:chExt cx="4197393" cy="6861175"/>
          </a:xfrm>
        </p:grpSpPr>
        <p:pic>
          <p:nvPicPr>
            <p:cNvPr id="6" name="图片 5" descr="C:\Users\DELL\Desktop\1.jpg1"/>
            <p:cNvPicPr>
              <a:picLocks noChangeAspect="1"/>
            </p:cNvPicPr>
            <p:nvPr/>
          </p:nvPicPr>
          <p:blipFill rotWithShape="1">
            <a:blip r:embed="rId1"/>
            <a:srcRect l="17305" t="148" r="21786" b="-148"/>
            <a:stretch>
              <a:fillRect/>
            </a:stretch>
          </p:blipFill>
          <p:spPr>
            <a:xfrm>
              <a:off x="-780415" y="-487680"/>
              <a:ext cx="4179570" cy="6861175"/>
            </a:xfrm>
            <a:prstGeom prst="rect">
              <a:avLst/>
            </a:prstGeom>
          </p:spPr>
        </p:pic>
        <p:sp>
          <p:nvSpPr>
            <p:cNvPr id="5" name="矩形 4"/>
            <p:cNvSpPr/>
            <p:nvPr/>
          </p:nvSpPr>
          <p:spPr>
            <a:xfrm>
              <a:off x="-798238" y="-487680"/>
              <a:ext cx="4181475" cy="6858000"/>
            </a:xfrm>
            <a:prstGeom prst="rect">
              <a:avLst/>
            </a:prstGeom>
            <a:solidFill>
              <a:srgbClr val="FF0000">
                <a:alpha val="15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pic>
        <p:nvPicPr>
          <p:cNvPr id="29" name="图片 2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505137" y="1615347"/>
            <a:ext cx="371429" cy="438095"/>
          </a:xfrm>
          <a:prstGeom prst="rect">
            <a:avLst/>
          </a:prstGeom>
        </p:spPr>
      </p:pic>
      <p:sp>
        <p:nvSpPr>
          <p:cNvPr id="7" name="矩形 6"/>
          <p:cNvSpPr/>
          <p:nvPr/>
        </p:nvSpPr>
        <p:spPr>
          <a:xfrm>
            <a:off x="1274679" y="681496"/>
            <a:ext cx="9141494" cy="5502442"/>
          </a:xfrm>
          <a:prstGeom prst="rect">
            <a:avLst/>
          </a:prstGeom>
          <a:solidFill>
            <a:schemeClr val="bg1"/>
          </a:solidFill>
          <a:ln>
            <a:noFill/>
          </a:ln>
          <a:effectLst>
            <a:outerShdw blurRad="711200" dist="50800" dir="5400000" algn="ctr" rotWithShape="0">
              <a:srgbClr val="000000">
                <a:alpha val="99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8" name="PA-文本框 61"/>
          <p:cNvSpPr txBox="1"/>
          <p:nvPr>
            <p:custDataLst>
              <p:tags r:id="rId3"/>
            </p:custDataLst>
          </p:nvPr>
        </p:nvSpPr>
        <p:spPr>
          <a:xfrm>
            <a:off x="1525252" y="666797"/>
            <a:ext cx="199285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“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9" name="PA-文本框 61"/>
          <p:cNvSpPr txBox="1"/>
          <p:nvPr>
            <p:custDataLst>
              <p:tags r:id="rId4"/>
            </p:custDataLst>
          </p:nvPr>
        </p:nvSpPr>
        <p:spPr>
          <a:xfrm>
            <a:off x="8705954" y="4620045"/>
            <a:ext cx="1960793" cy="221599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zh-CN" altLang="en-US" sz="138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”</a:t>
            </a:r>
            <a:endParaRPr lang="zh-CN" altLang="en-US" sz="138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sp>
        <p:nvSpPr>
          <p:cNvPr id="10" name="PA-文本框 61"/>
          <p:cNvSpPr txBox="1"/>
          <p:nvPr>
            <p:custDataLst>
              <p:tags r:id="rId5"/>
            </p:custDataLst>
          </p:nvPr>
        </p:nvSpPr>
        <p:spPr>
          <a:xfrm>
            <a:off x="4548271" y="3110968"/>
            <a:ext cx="2592705" cy="10147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zh-CN" sz="60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下课了</a:t>
            </a:r>
            <a:endParaRPr lang="zh-CN" altLang="zh-CN" sz="60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cxnSp>
        <p:nvCxnSpPr>
          <p:cNvPr id="13" name="直接连接符 12"/>
          <p:cNvCxnSpPr/>
          <p:nvPr/>
        </p:nvCxnSpPr>
        <p:spPr>
          <a:xfrm>
            <a:off x="4024312" y="2849306"/>
            <a:ext cx="3919538" cy="9105"/>
          </a:xfrm>
          <a:prstGeom prst="line">
            <a:avLst/>
          </a:prstGeom>
          <a:ln w="38100">
            <a:solidFill>
              <a:srgbClr val="C0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PA-文本框 61"/>
          <p:cNvSpPr txBox="1"/>
          <p:nvPr>
            <p:custDataLst>
              <p:tags r:id="rId6"/>
            </p:custDataLst>
          </p:nvPr>
        </p:nvSpPr>
        <p:spPr>
          <a:xfrm>
            <a:off x="4813403" y="2053442"/>
            <a:ext cx="206311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THE END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</p:spTree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 tmFilter="0,0; .5, 1; 1, 1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600"/>
                            </p:stCondLst>
                            <p:childTnLst>
                              <p:par>
                                <p:cTn id="29" presetID="41" presetClass="entr" presetSubtype="0" fill="hold" grpId="0" nodeType="after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5" dur="500" tmFilter="0,0; .5, 1; 1, 1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9" grpId="0"/>
      <p:bldP spid="10" grpId="0"/>
      <p:bldP spid="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文本框 46"/>
          <p:cNvSpPr txBox="1"/>
          <p:nvPr/>
        </p:nvSpPr>
        <p:spPr>
          <a:xfrm>
            <a:off x="862705" y="127949"/>
            <a:ext cx="3743325" cy="6451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l"/>
            <a:r>
              <a:rPr lang="zh-CN" altLang="en-US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预习检查：</a:t>
            </a:r>
            <a:r>
              <a:rPr lang="en-US" altLang="zh-CN" sz="3600" b="1" spc="300" dirty="0">
                <a:solidFill>
                  <a:srgbClr val="C00000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rPr>
              <a:t>P452</a:t>
            </a:r>
            <a:endParaRPr lang="en-US" altLang="zh-CN" sz="3600" b="1" spc="300" dirty="0">
              <a:solidFill>
                <a:srgbClr val="C00000"/>
              </a:solidFill>
              <a:latin typeface="字魂105号-简雅黑" panose="00000500000000000000" pitchFamily="2" charset="-122"/>
              <a:ea typeface="字魂105号-简雅黑" panose="00000500000000000000" pitchFamily="2" charset="-122"/>
              <a:sym typeface="字魂105号-简雅黑" panose="00000500000000000000" pitchFamily="2" charset="-122"/>
            </a:endParaRPr>
          </a:p>
        </p:txBody>
      </p:sp>
      <p:grpSp>
        <p:nvGrpSpPr>
          <p:cNvPr id="76" name="组合 75"/>
          <p:cNvGrpSpPr/>
          <p:nvPr/>
        </p:nvGrpSpPr>
        <p:grpSpPr>
          <a:xfrm>
            <a:off x="-118824" y="19211"/>
            <a:ext cx="803918" cy="588969"/>
            <a:chOff x="-118824" y="19211"/>
            <a:chExt cx="803918" cy="588969"/>
          </a:xfrm>
        </p:grpSpPr>
        <p:grpSp>
          <p:nvGrpSpPr>
            <p:cNvPr id="75" name="组合 74"/>
            <p:cNvGrpSpPr/>
            <p:nvPr/>
          </p:nvGrpSpPr>
          <p:grpSpPr>
            <a:xfrm>
              <a:off x="-118824" y="19211"/>
              <a:ext cx="803918" cy="530268"/>
              <a:chOff x="-118824" y="19211"/>
              <a:chExt cx="803918" cy="530268"/>
            </a:xfrm>
          </p:grpSpPr>
          <p:sp>
            <p:nvSpPr>
              <p:cNvPr id="49" name="箭头: 五边形 48"/>
              <p:cNvSpPr/>
              <p:nvPr/>
            </p:nvSpPr>
            <p:spPr>
              <a:xfrm rot="13497409">
                <a:off x="-118824" y="19211"/>
                <a:ext cx="803918" cy="530268"/>
              </a:xfrm>
              <a:prstGeom prst="homePlate">
                <a:avLst/>
              </a:prstGeom>
              <a:solidFill>
                <a:srgbClr val="C00000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noAutofit/>
              </a:bodyPr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  <p:sp>
            <p:nvSpPr>
              <p:cNvPr id="60" name="椭圆 59"/>
              <p:cNvSpPr/>
              <p:nvPr/>
            </p:nvSpPr>
            <p:spPr>
              <a:xfrm>
                <a:off x="78582" y="80963"/>
                <a:ext cx="66675" cy="6667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endParaRPr>
              </a:p>
            </p:txBody>
          </p:sp>
        </p:grpSp>
        <p:sp>
          <p:nvSpPr>
            <p:cNvPr id="59" name="文本框 58"/>
            <p:cNvSpPr txBox="1"/>
            <p:nvPr/>
          </p:nvSpPr>
          <p:spPr>
            <a:xfrm>
              <a:off x="100231" y="146515"/>
              <a:ext cx="537946" cy="461665"/>
            </a:xfrm>
            <a:prstGeom prst="rect">
              <a:avLst/>
            </a:prstGeom>
            <a:solidFill>
              <a:srgbClr val="C00000"/>
            </a:solidFill>
          </p:spPr>
          <p:txBody>
            <a:bodyPr wrap="square" rtlCol="0">
              <a:spAutoFit/>
            </a:bodyPr>
            <a:lstStyle/>
            <a:p>
              <a:pPr algn="ctr"/>
              <a:r>
                <a:rPr lang="en-US" altLang="zh-CN" sz="2400" b="1">
                  <a:solidFill>
                    <a:schemeClr val="bg1"/>
                  </a:solidFill>
                  <a:latin typeface="字魂105号-简雅黑" panose="00000500000000000000" pitchFamily="2" charset="-122"/>
                  <a:ea typeface="字魂105号-简雅黑" panose="00000500000000000000" pitchFamily="2" charset="-122"/>
                  <a:sym typeface="字魂105号-简雅黑" panose="00000500000000000000" pitchFamily="2" charset="-122"/>
                </a:rPr>
                <a:t>02</a:t>
              </a:r>
              <a:endParaRPr lang="zh-CN" altLang="en-US" sz="2400" b="1">
                <a:solidFill>
                  <a:schemeClr val="bg1"/>
                </a:solidFill>
                <a:latin typeface="字魂105号-简雅黑" panose="00000500000000000000" pitchFamily="2" charset="-122"/>
                <a:ea typeface="字魂105号-简雅黑" panose="00000500000000000000" pitchFamily="2" charset="-122"/>
                <a:sym typeface="字魂105号-简雅黑" panose="00000500000000000000" pitchFamily="2" charset="-122"/>
              </a:endParaRPr>
            </a:p>
          </p:txBody>
        </p:sp>
      </p:grpSp>
      <p:sp>
        <p:nvSpPr>
          <p:cNvPr id="21506" name="标题 1"/>
          <p:cNvSpPr txBox="1"/>
          <p:nvPr/>
        </p:nvSpPr>
        <p:spPr>
          <a:xfrm>
            <a:off x="557530" y="490538"/>
            <a:ext cx="10515600" cy="1325562"/>
          </a:xfrm>
          <a:prstGeom prst="rect">
            <a:avLst/>
          </a:prstGeom>
          <a:noFill/>
          <a:ln w="9525">
            <a:noFill/>
          </a:ln>
        </p:spPr>
        <p:txBody>
          <a:bodyPr anchor="ctr"/>
          <a:lstStyle>
            <a:lvl1pPr marL="228600" indent="-228600" algn="l" rtl="0" eaLnBrk="0" fontAlgn="base" hangingPunct="0">
              <a:lnSpc>
                <a:spcPct val="90000"/>
              </a:lnSpc>
              <a:spcBef>
                <a:spcPts val="10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1pPr>
            <a:lvl2pPr marL="6858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2pPr>
            <a:lvl3pPr marL="11430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3pPr>
            <a:lvl4pPr marL="16002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4pPr>
            <a:lvl5pPr marL="2057400" indent="-228600" algn="l" rtl="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kern="1200">
                <a:solidFill>
                  <a:schemeClr val="tx1"/>
                </a:solidFill>
                <a:latin typeface="+mn-lt"/>
                <a:ea typeface="+mn-ea"/>
                <a:cs typeface="等线" panose="02010600030101010101" charset="-122"/>
              </a:defRPr>
            </a:lvl5pPr>
          </a:lstStyle>
          <a:p>
            <a:pPr marL="0" lvl="0" indent="0" algn="ctr" eaLnBrk="1" hangingPunct="1">
              <a:spcBef>
                <a:spcPct val="0"/>
              </a:spcBef>
              <a:buFontTx/>
              <a:buNone/>
            </a:pPr>
            <a:r>
              <a:rPr lang="zh-CN" altLang="en-US" sz="4000" dirty="0">
                <a:latin typeface="楷体" panose="02010609060101010101" charset="-122"/>
                <a:ea typeface="楷体" panose="02010609060101010101" charset="-122"/>
              </a:rPr>
              <a:t>读句子</a:t>
            </a:r>
            <a:endParaRPr lang="zh-CN" altLang="en-US" sz="4000" dirty="0">
              <a:latin typeface="楷体" panose="02010609060101010101" charset="-122"/>
              <a:ea typeface="楷体" panose="02010609060101010101" charset="-122"/>
            </a:endParaRPr>
          </a:p>
        </p:txBody>
      </p:sp>
      <p:pic>
        <p:nvPicPr>
          <p:cNvPr id="30722" name="图片 2"/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594803" y="1443038"/>
            <a:ext cx="9001125" cy="5314950"/>
          </a:xfrm>
          <a:prstGeom prst="rect">
            <a:avLst/>
          </a:prstGeom>
          <a:noFill/>
          <a:ln w="9525">
            <a:noFill/>
          </a:ln>
          <a:effectLst>
            <a:outerShdw dist="139700" dir="2699999" algn="tl" rotWithShape="0">
              <a:srgbClr val="333333">
                <a:alpha val="64998"/>
              </a:srgbClr>
            </a:outerShdw>
          </a:effectLst>
        </p:spPr>
      </p:pic>
    </p:spTree>
  </p:cSld>
  <p:clrMapOvr>
    <a:masterClrMapping/>
  </p:clrMapOvr>
  <p:transition spd="med">
    <p:pull/>
  </p:transition>
</p:sld>
</file>

<file path=ppt/tags/tag1.xml><?xml version="1.0" encoding="utf-8"?>
<p:tagLst xmlns:p="http://schemas.openxmlformats.org/presentationml/2006/main">
  <p:tag name="PA" val="v5.2.8"/>
</p:tagLst>
</file>

<file path=ppt/tags/tag10.xml><?xml version="1.0" encoding="utf-8"?>
<p:tagLst xmlns:p="http://schemas.openxmlformats.org/presentationml/2006/main">
  <p:tag name="PA" val="v5.2.8"/>
</p:tagLst>
</file>

<file path=ppt/tags/tag11.xml><?xml version="1.0" encoding="utf-8"?>
<p:tagLst xmlns:p="http://schemas.openxmlformats.org/presentationml/2006/main">
  <p:tag name="PA" val="v5.2.8"/>
</p:tagLst>
</file>

<file path=ppt/tags/tag12.xml><?xml version="1.0" encoding="utf-8"?>
<p:tagLst xmlns:p="http://schemas.openxmlformats.org/presentationml/2006/main">
  <p:tag name="PA" val="v5.2.8"/>
</p:tagLst>
</file>

<file path=ppt/tags/tag13.xml><?xml version="1.0" encoding="utf-8"?>
<p:tagLst xmlns:p="http://schemas.openxmlformats.org/presentationml/2006/main">
  <p:tag name="PA" val="v5.2.8"/>
</p:tagLst>
</file>

<file path=ppt/tags/tag14.xml><?xml version="1.0" encoding="utf-8"?>
<p:tagLst xmlns:p="http://schemas.openxmlformats.org/presentationml/2006/main">
  <p:tag name="PA" val="v5.2.8"/>
</p:tagLst>
</file>

<file path=ppt/tags/tag15.xml><?xml version="1.0" encoding="utf-8"?>
<p:tagLst xmlns:p="http://schemas.openxmlformats.org/presentationml/2006/main">
  <p:tag name="PA" val="v5.2.8"/>
</p:tagLst>
</file>

<file path=ppt/tags/tag16.xml><?xml version="1.0" encoding="utf-8"?>
<p:tagLst xmlns:p="http://schemas.openxmlformats.org/presentationml/2006/main">
  <p:tag name="PA" val="v5.2.8"/>
</p:tagLst>
</file>

<file path=ppt/tags/tag17.xml><?xml version="1.0" encoding="utf-8"?>
<p:tagLst xmlns:p="http://schemas.openxmlformats.org/presentationml/2006/main">
  <p:tag name="PA" val="v5.2.8"/>
</p:tagLst>
</file>

<file path=ppt/tags/tag18.xml><?xml version="1.0" encoding="utf-8"?>
<p:tagLst xmlns:p="http://schemas.openxmlformats.org/presentationml/2006/main">
  <p:tag name="PA" val="v5.2.8"/>
</p:tagLst>
</file>

<file path=ppt/tags/tag19.xml><?xml version="1.0" encoding="utf-8"?>
<p:tagLst xmlns:p="http://schemas.openxmlformats.org/presentationml/2006/main">
  <p:tag name="PA" val="v5.2.8"/>
</p:tagLst>
</file>

<file path=ppt/tags/tag2.xml><?xml version="1.0" encoding="utf-8"?>
<p:tagLst xmlns:p="http://schemas.openxmlformats.org/presentationml/2006/main">
  <p:tag name="PA" val="v5.2.8"/>
</p:tagLst>
</file>

<file path=ppt/tags/tag20.xml><?xml version="1.0" encoding="utf-8"?>
<p:tagLst xmlns:p="http://schemas.openxmlformats.org/presentationml/2006/main">
  <p:tag name="PA" val="v5.2.8"/>
</p:tagLst>
</file>

<file path=ppt/tags/tag21.xml><?xml version="1.0" encoding="utf-8"?>
<p:tagLst xmlns:p="http://schemas.openxmlformats.org/presentationml/2006/main">
  <p:tag name="PA" val="v5.2.8"/>
</p:tagLst>
</file>

<file path=ppt/tags/tag22.xml><?xml version="1.0" encoding="utf-8"?>
<p:tagLst xmlns:p="http://schemas.openxmlformats.org/presentationml/2006/main">
  <p:tag name="PA" val="v5.2.8"/>
</p:tagLst>
</file>

<file path=ppt/tags/tag23.xml><?xml version="1.0" encoding="utf-8"?>
<p:tagLst xmlns:p="http://schemas.openxmlformats.org/presentationml/2006/main">
  <p:tag name="PA" val="v5.2.8"/>
</p:tagLst>
</file>

<file path=ppt/tags/tag24.xml><?xml version="1.0" encoding="utf-8"?>
<p:tagLst xmlns:p="http://schemas.openxmlformats.org/presentationml/2006/main">
  <p:tag name="PA" val="v5.2.8"/>
</p:tagLst>
</file>

<file path=ppt/tags/tag25.xml><?xml version="1.0" encoding="utf-8"?>
<p:tagLst xmlns:p="http://schemas.openxmlformats.org/presentationml/2006/main">
  <p:tag name="PA" val="v5.2.8"/>
</p:tagLst>
</file>

<file path=ppt/tags/tag26.xml><?xml version="1.0" encoding="utf-8"?>
<p:tagLst xmlns:p="http://schemas.openxmlformats.org/presentationml/2006/main">
  <p:tag name="PA" val="v5.2.8"/>
</p:tagLst>
</file>

<file path=ppt/tags/tag27.xml><?xml version="1.0" encoding="utf-8"?>
<p:tagLst xmlns:p="http://schemas.openxmlformats.org/presentationml/2006/main">
  <p:tag name="PA" val="v5.2.8"/>
</p:tagLst>
</file>

<file path=ppt/tags/tag28.xml><?xml version="1.0" encoding="utf-8"?>
<p:tagLst xmlns:p="http://schemas.openxmlformats.org/presentationml/2006/main">
  <p:tag name="PA" val="v5.2.8"/>
</p:tagLst>
</file>

<file path=ppt/tags/tag29.xml><?xml version="1.0" encoding="utf-8"?>
<p:tagLst xmlns:p="http://schemas.openxmlformats.org/presentationml/2006/main">
  <p:tag name="PA" val="v5.2.8"/>
</p:tagLst>
</file>

<file path=ppt/tags/tag3.xml><?xml version="1.0" encoding="utf-8"?>
<p:tagLst xmlns:p="http://schemas.openxmlformats.org/presentationml/2006/main">
  <p:tag name="PA" val="v5.2.8"/>
</p:tagLst>
</file>

<file path=ppt/tags/tag30.xml><?xml version="1.0" encoding="utf-8"?>
<p:tagLst xmlns:p="http://schemas.openxmlformats.org/presentationml/2006/main">
  <p:tag name="ISPRING_PRESENTATION_TITLE" val="蓝色简约年终工作总结汇报PPT模板"/>
</p:tagLst>
</file>

<file path=ppt/tags/tag4.xml><?xml version="1.0" encoding="utf-8"?>
<p:tagLst xmlns:p="http://schemas.openxmlformats.org/presentationml/2006/main">
  <p:tag name="PA" val="v5.2.8"/>
</p:tagLst>
</file>

<file path=ppt/tags/tag5.xml><?xml version="1.0" encoding="utf-8"?>
<p:tagLst xmlns:p="http://schemas.openxmlformats.org/presentationml/2006/main">
  <p:tag name="PA" val="v5.2.8"/>
</p:tagLst>
</file>

<file path=ppt/tags/tag6.xml><?xml version="1.0" encoding="utf-8"?>
<p:tagLst xmlns:p="http://schemas.openxmlformats.org/presentationml/2006/main">
  <p:tag name="PA" val="v5.2.8"/>
</p:tagLst>
</file>

<file path=ppt/tags/tag7.xml><?xml version="1.0" encoding="utf-8"?>
<p:tagLst xmlns:p="http://schemas.openxmlformats.org/presentationml/2006/main">
  <p:tag name="PA" val="v5.2.8"/>
</p:tagLst>
</file>

<file path=ppt/tags/tag8.xml><?xml version="1.0" encoding="utf-8"?>
<p:tagLst xmlns:p="http://schemas.openxmlformats.org/presentationml/2006/main">
  <p:tag name="PA" val="v5.2.8"/>
</p:tagLst>
</file>

<file path=ppt/tags/tag9.xml><?xml version="1.0" encoding="utf-8"?>
<p:tagLst xmlns:p="http://schemas.openxmlformats.org/presentationml/2006/main">
  <p:tag name="PA" val="v5.2.8"/>
</p:tagLst>
</file>

<file path=ppt/theme/theme1.xml><?xml version="1.0" encoding="utf-8"?>
<a:theme xmlns:a="http://schemas.openxmlformats.org/drawingml/2006/main" name="Office 主题​​">
  <a:themeElements>
    <a:clrScheme name="自定义 29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C00000"/>
      </a:hlink>
      <a:folHlink>
        <a:srgbClr val="954F72"/>
      </a:folHlink>
    </a:clrScheme>
    <a:fontScheme name="自定义 62">
      <a:majorFont>
        <a:latin typeface="Arial"/>
        <a:ea typeface="微软雅黑"/>
        <a:cs typeface=""/>
      </a:majorFont>
      <a:minorFont>
        <a:latin typeface="Arial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4972</Words>
  <Application>WPS 演示</Application>
  <PresentationFormat>宽屏</PresentationFormat>
  <Paragraphs>856</Paragraphs>
  <Slides>88</Slides>
  <Notes>88</Notes>
  <HiddenSlides>0</HiddenSlides>
  <MMClips>1</MMClips>
  <ScaleCrop>false</ScaleCrop>
  <HeadingPairs>
    <vt:vector size="6" baseType="variant">
      <vt:variant>
        <vt:lpstr>已用的字体</vt:lpstr>
      </vt:variant>
      <vt:variant>
        <vt:i4>11</vt:i4>
      </vt:variant>
      <vt:variant>
        <vt:lpstr>主题</vt:lpstr>
      </vt:variant>
      <vt:variant>
        <vt:i4>1</vt:i4>
      </vt:variant>
      <vt:variant>
        <vt:lpstr>幻灯片标题</vt:lpstr>
      </vt:variant>
      <vt:variant>
        <vt:i4>88</vt:i4>
      </vt:variant>
    </vt:vector>
  </HeadingPairs>
  <TitlesOfParts>
    <vt:vector size="100" baseType="lpstr">
      <vt:lpstr>Arial</vt:lpstr>
      <vt:lpstr>宋体</vt:lpstr>
      <vt:lpstr>Wingdings</vt:lpstr>
      <vt:lpstr>等线</vt:lpstr>
      <vt:lpstr>字魂105号-简雅黑</vt:lpstr>
      <vt:lpstr>黑体</vt:lpstr>
      <vt:lpstr>楷体</vt:lpstr>
      <vt:lpstr>庞门正道标题体</vt:lpstr>
      <vt:lpstr>微软雅黑</vt:lpstr>
      <vt:lpstr>Arial Unicode MS</vt:lpstr>
      <vt:lpstr>Calibri</vt:lpstr>
      <vt:lpstr>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蓝色简约年终工作总结汇报PPT模板</dc:title>
  <dc:creator>123</dc:creator>
  <cp:lastModifiedBy>xxiaoo</cp:lastModifiedBy>
  <cp:revision>392</cp:revision>
  <dcterms:created xsi:type="dcterms:W3CDTF">2019-10-10T09:15:00Z</dcterms:created>
  <dcterms:modified xsi:type="dcterms:W3CDTF">2021-11-12T09:54:35Z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2052-11.1.0.11045</vt:lpwstr>
  </property>
  <property fmtid="{D5CDD505-2E9C-101B-9397-08002B2CF9AE}" pid="3" name="ICV">
    <vt:lpwstr>26A7DAB8AA624F46B6A81E5E02AEF016</vt:lpwstr>
  </property>
</Properties>
</file>