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0" r:id="rId3"/>
    <p:sldId id="421" r:id="rId5"/>
    <p:sldId id="443" r:id="rId6"/>
    <p:sldId id="456" r:id="rId7"/>
    <p:sldId id="740" r:id="rId8"/>
    <p:sldId id="785" r:id="rId9"/>
    <p:sldId id="648" r:id="rId10"/>
    <p:sldId id="786" r:id="rId11"/>
    <p:sldId id="787" r:id="rId12"/>
    <p:sldId id="741" r:id="rId13"/>
    <p:sldId id="742" r:id="rId14"/>
    <p:sldId id="743" r:id="rId15"/>
    <p:sldId id="744" r:id="rId16"/>
    <p:sldId id="745" r:id="rId17"/>
    <p:sldId id="649" r:id="rId18"/>
    <p:sldId id="748" r:id="rId19"/>
    <p:sldId id="747" r:id="rId20"/>
    <p:sldId id="749" r:id="rId21"/>
    <p:sldId id="789" r:id="rId22"/>
    <p:sldId id="750" r:id="rId23"/>
    <p:sldId id="790" r:id="rId24"/>
    <p:sldId id="751" r:id="rId25"/>
    <p:sldId id="752" r:id="rId26"/>
    <p:sldId id="753" r:id="rId27"/>
    <p:sldId id="754" r:id="rId28"/>
    <p:sldId id="755" r:id="rId29"/>
    <p:sldId id="756" r:id="rId30"/>
    <p:sldId id="757" r:id="rId31"/>
    <p:sldId id="791" r:id="rId32"/>
    <p:sldId id="758" r:id="rId33"/>
    <p:sldId id="759" r:id="rId34"/>
    <p:sldId id="760" r:id="rId35"/>
    <p:sldId id="761" r:id="rId36"/>
    <p:sldId id="762" r:id="rId37"/>
    <p:sldId id="764" r:id="rId38"/>
    <p:sldId id="763" r:id="rId39"/>
    <p:sldId id="640" r:id="rId40"/>
    <p:sldId id="641" r:id="rId41"/>
    <p:sldId id="642" r:id="rId42"/>
    <p:sldId id="765" r:id="rId43"/>
    <p:sldId id="766" r:id="rId44"/>
    <p:sldId id="767" r:id="rId45"/>
    <p:sldId id="768" r:id="rId46"/>
    <p:sldId id="773" r:id="rId47"/>
    <p:sldId id="774" r:id="rId48"/>
    <p:sldId id="775" r:id="rId49"/>
    <p:sldId id="776" r:id="rId50"/>
    <p:sldId id="777" r:id="rId51"/>
    <p:sldId id="778" r:id="rId52"/>
    <p:sldId id="779" r:id="rId53"/>
    <p:sldId id="781" r:id="rId54"/>
    <p:sldId id="782" r:id="rId55"/>
    <p:sldId id="783" r:id="rId56"/>
    <p:sldId id="784" r:id="rId5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00000"/>
    <a:srgbClr val="0E870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81436" autoAdjust="0"/>
  </p:normalViewPr>
  <p:slideViewPr>
    <p:cSldViewPr snapToGrid="0">
      <p:cViewPr varScale="1">
        <p:scale>
          <a:sx n="76" d="100"/>
          <a:sy n="76" d="100"/>
        </p:scale>
        <p:origin x="582" y="78"/>
      </p:cViewPr>
      <p:guideLst>
        <p:guide orient="horz" pos="2256"/>
        <p:guide pos="386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0" Type="http://schemas.openxmlformats.org/officeDocument/2006/relationships/tableStyles" Target="tableStyles.xml"/><Relationship Id="rId6" Type="http://schemas.openxmlformats.org/officeDocument/2006/relationships/slide" Target="slides/slide3.xml"/><Relationship Id="rId59" Type="http://schemas.openxmlformats.org/officeDocument/2006/relationships/viewProps" Target="viewProps.xml"/><Relationship Id="rId58" Type="http://schemas.openxmlformats.org/officeDocument/2006/relationships/presProps" Target="presProps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看视频练习通电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旅游的时候，你会不会选择提供接送机服务的酒店？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如果老师去你家做客，你会拿什么来招待老师？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这家临海的酒店价格不高，竟然只要一百块一晚。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1480800" y="6444344"/>
            <a:ext cx="711200" cy="116113"/>
          </a:xfrm>
          <a:prstGeom prst="rect">
            <a:avLst/>
          </a:prstGeom>
          <a:solidFill>
            <a:srgbClr val="C31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Tm="3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2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8.GIF"/><Relationship Id="rId1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1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9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0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81474" y="3175"/>
            <a:ext cx="8010526" cy="6858000"/>
          </a:xfrm>
          <a:prstGeom prst="rect">
            <a:avLst/>
          </a:prstGeom>
          <a:solidFill>
            <a:srgbClr val="ECE8E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-15918" y="0"/>
            <a:ext cx="4197393" cy="6861175"/>
            <a:chOff x="-798238" y="-487680"/>
            <a:chExt cx="4197393" cy="6861175"/>
          </a:xfrm>
        </p:grpSpPr>
        <p:pic>
          <p:nvPicPr>
            <p:cNvPr id="6" name="图片 5" descr="C:\Users\DELL\Desktop\1.jpg1"/>
            <p:cNvPicPr>
              <a:picLocks noChangeAspect="1"/>
            </p:cNvPicPr>
            <p:nvPr/>
          </p:nvPicPr>
          <p:blipFill rotWithShape="1">
            <a:blip r:embed="rId1"/>
            <a:srcRect l="17305" t="148" r="21786" b="-148"/>
            <a:stretch>
              <a:fillRect/>
            </a:stretch>
          </p:blipFill>
          <p:spPr>
            <a:xfrm>
              <a:off x="-780415" y="-487680"/>
              <a:ext cx="4179570" cy="6861175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-798238" y="-487680"/>
              <a:ext cx="4181475" cy="6858000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137" y="1615347"/>
            <a:ext cx="371429" cy="4380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74679" y="694196"/>
            <a:ext cx="9141494" cy="55024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PA-文本框 61"/>
          <p:cNvSpPr txBox="1"/>
          <p:nvPr>
            <p:custDataLst>
              <p:tags r:id="rId3"/>
            </p:custDataLst>
          </p:nvPr>
        </p:nvSpPr>
        <p:spPr>
          <a:xfrm>
            <a:off x="1525252" y="666797"/>
            <a:ext cx="199285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 spc="300" dirty="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“</a:t>
            </a:r>
            <a:endParaRPr lang="zh-CN" altLang="en-US" sz="13800" b="1" spc="300" dirty="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9" name="PA-文本框 61"/>
          <p:cNvSpPr txBox="1"/>
          <p:nvPr>
            <p:custDataLst>
              <p:tags r:id="rId4"/>
            </p:custDataLst>
          </p:nvPr>
        </p:nvSpPr>
        <p:spPr>
          <a:xfrm>
            <a:off x="8705954" y="4620045"/>
            <a:ext cx="196079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 spc="300" dirty="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”</a:t>
            </a:r>
            <a:endParaRPr lang="zh-CN" altLang="en-US" sz="13800" b="1" spc="300" dirty="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0" name="PA-文本框 61"/>
          <p:cNvSpPr txBox="1"/>
          <p:nvPr>
            <p:custDataLst>
              <p:tags r:id="rId5"/>
            </p:custDataLst>
          </p:nvPr>
        </p:nvSpPr>
        <p:spPr>
          <a:xfrm>
            <a:off x="4801636" y="1960983"/>
            <a:ext cx="236410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5400" b="1" spc="3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字魂105号-简雅黑" panose="00000500000000000000" pitchFamily="2" charset="-122"/>
              </a:rPr>
              <a:t>基础课</a:t>
            </a:r>
            <a:endParaRPr lang="zh-CN" altLang="zh-CN" sz="5400" b="1" spc="300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PA-文本框 61"/>
          <p:cNvSpPr txBox="1"/>
          <p:nvPr>
            <p:custDataLst>
              <p:tags r:id="rId6"/>
            </p:custDataLst>
          </p:nvPr>
        </p:nvSpPr>
        <p:spPr>
          <a:xfrm>
            <a:off x="3171293" y="3428852"/>
            <a:ext cx="5415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zh-CN" sz="4000" b="1" spc="3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字魂105号-简雅黑" panose="00000500000000000000" pitchFamily="2" charset="-122"/>
              </a:rPr>
              <a:t>第五课 </a:t>
            </a:r>
            <a:r>
              <a:rPr lang="zh-CN" altLang="zh-CN" sz="4000" b="1" spc="3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有朋自远方来</a:t>
            </a:r>
            <a:endParaRPr lang="zh-CN" altLang="zh-CN" sz="4000" b="1" spc="300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024312" y="3072826"/>
            <a:ext cx="3919538" cy="91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5152580" y="4844639"/>
            <a:ext cx="1886840" cy="460375"/>
            <a:chOff x="5152580" y="4844639"/>
            <a:chExt cx="1886840" cy="460375"/>
          </a:xfrm>
        </p:grpSpPr>
        <p:sp>
          <p:nvSpPr>
            <p:cNvPr id="24" name="任意多边形 23"/>
            <p:cNvSpPr/>
            <p:nvPr/>
          </p:nvSpPr>
          <p:spPr>
            <a:xfrm>
              <a:off x="5152580" y="4855435"/>
              <a:ext cx="1886840" cy="438587"/>
            </a:xfrm>
            <a:custGeom>
              <a:avLst/>
              <a:gdLst>
                <a:gd name="connsiteX0" fmla="*/ 181420 w 1886840"/>
                <a:gd name="connsiteY0" fmla="*/ 0 h 438587"/>
                <a:gd name="connsiteX1" fmla="*/ 213805 w 1886840"/>
                <a:gd name="connsiteY1" fmla="*/ 0 h 438587"/>
                <a:gd name="connsiteX2" fmla="*/ 1673035 w 1886840"/>
                <a:gd name="connsiteY2" fmla="*/ 0 h 438587"/>
                <a:gd name="connsiteX3" fmla="*/ 1705419 w 1886840"/>
                <a:gd name="connsiteY3" fmla="*/ 0 h 438587"/>
                <a:gd name="connsiteX4" fmla="*/ 1705419 w 1886840"/>
                <a:gd name="connsiteY4" fmla="*/ 3317 h 438587"/>
                <a:gd name="connsiteX5" fmla="*/ 1716124 w 1886840"/>
                <a:gd name="connsiteY5" fmla="*/ 4413 h 438587"/>
                <a:gd name="connsiteX6" fmla="*/ 1886840 w 1886840"/>
                <a:gd name="connsiteY6" fmla="*/ 217198 h 438587"/>
                <a:gd name="connsiteX7" fmla="*/ 1716124 w 1886840"/>
                <a:gd name="connsiteY7" fmla="*/ 429984 h 438587"/>
                <a:gd name="connsiteX8" fmla="*/ 1705419 w 1886840"/>
                <a:gd name="connsiteY8" fmla="*/ 431080 h 438587"/>
                <a:gd name="connsiteX9" fmla="*/ 1705419 w 1886840"/>
                <a:gd name="connsiteY9" fmla="*/ 438587 h 438587"/>
                <a:gd name="connsiteX10" fmla="*/ 181420 w 1886840"/>
                <a:gd name="connsiteY10" fmla="*/ 438587 h 438587"/>
                <a:gd name="connsiteX11" fmla="*/ 181420 w 1886840"/>
                <a:gd name="connsiteY11" fmla="*/ 431080 h 438587"/>
                <a:gd name="connsiteX12" fmla="*/ 170716 w 1886840"/>
                <a:gd name="connsiteY12" fmla="*/ 429984 h 438587"/>
                <a:gd name="connsiteX13" fmla="*/ 0 w 1886840"/>
                <a:gd name="connsiteY13" fmla="*/ 217198 h 438587"/>
                <a:gd name="connsiteX14" fmla="*/ 170716 w 1886840"/>
                <a:gd name="connsiteY14" fmla="*/ 4413 h 438587"/>
                <a:gd name="connsiteX15" fmla="*/ 181420 w 1886840"/>
                <a:gd name="connsiteY15" fmla="*/ 3317 h 43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86840" h="438587">
                  <a:moveTo>
                    <a:pt x="181420" y="0"/>
                  </a:moveTo>
                  <a:lnTo>
                    <a:pt x="213805" y="0"/>
                  </a:lnTo>
                  <a:lnTo>
                    <a:pt x="1673035" y="0"/>
                  </a:lnTo>
                  <a:lnTo>
                    <a:pt x="1705419" y="0"/>
                  </a:lnTo>
                  <a:lnTo>
                    <a:pt x="1705419" y="3317"/>
                  </a:lnTo>
                  <a:lnTo>
                    <a:pt x="1716124" y="4413"/>
                  </a:lnTo>
                  <a:cubicBezTo>
                    <a:pt x="1813552" y="24666"/>
                    <a:pt x="1886840" y="112238"/>
                    <a:pt x="1886840" y="217198"/>
                  </a:cubicBezTo>
                  <a:cubicBezTo>
                    <a:pt x="1886840" y="322159"/>
                    <a:pt x="1813552" y="409731"/>
                    <a:pt x="1716124" y="429984"/>
                  </a:cubicBezTo>
                  <a:lnTo>
                    <a:pt x="1705419" y="431080"/>
                  </a:lnTo>
                  <a:lnTo>
                    <a:pt x="1705419" y="438587"/>
                  </a:lnTo>
                  <a:lnTo>
                    <a:pt x="181420" y="438587"/>
                  </a:lnTo>
                  <a:lnTo>
                    <a:pt x="181420" y="431080"/>
                  </a:lnTo>
                  <a:lnTo>
                    <a:pt x="170716" y="429984"/>
                  </a:lnTo>
                  <a:cubicBezTo>
                    <a:pt x="73288" y="409731"/>
                    <a:pt x="0" y="322159"/>
                    <a:pt x="0" y="217198"/>
                  </a:cubicBezTo>
                  <a:cubicBezTo>
                    <a:pt x="0" y="112238"/>
                    <a:pt x="73288" y="24666"/>
                    <a:pt x="170716" y="4413"/>
                  </a:cubicBezTo>
                  <a:lnTo>
                    <a:pt x="181420" y="3317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254000" dist="50800" dir="540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25" name="PA-文本框 61"/>
            <p:cNvSpPr txBox="1"/>
            <p:nvPr>
              <p:custDataLst>
                <p:tags r:id="rId7"/>
              </p:custDataLst>
            </p:nvPr>
          </p:nvSpPr>
          <p:spPr>
            <a:xfrm>
              <a:off x="5563627" y="4844639"/>
              <a:ext cx="121539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sz="2400" b="1" spc="300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sym typeface="字魂105号-简雅黑" panose="00000500000000000000" pitchFamily="2" charset="-122"/>
                </a:rPr>
                <a:t>徐心瑶</a:t>
              </a:r>
              <a:endParaRPr lang="zh-CN" sz="2400" b="1" spc="3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字魂105号-简雅黑" panose="00000500000000000000" pitchFamily="2" charset="-122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41998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过敏 </a:t>
            </a:r>
            <a:r>
              <a:rPr lang="en-US" altLang="zh-CN" sz="48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V 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</a:t>
            </a:r>
            <a:endParaRPr lang="zh-CN" altLang="en-US"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2394" y="3843184"/>
            <a:ext cx="8994770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你别送她花了，她好像</a:t>
            </a:r>
            <a:r>
              <a:rPr lang="zh-CN" altLang="en-US" sz="40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对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花粉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过敏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413" name="文本框 3"/>
          <p:cNvSpPr txBox="1"/>
          <p:nvPr/>
        </p:nvSpPr>
        <p:spPr>
          <a:xfrm>
            <a:off x="892394" y="4865173"/>
            <a:ext cx="11101487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才喝了一杯酒，他的脸上就出现了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过敏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反应。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2965" y="1166882"/>
            <a:ext cx="3552825" cy="23622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684601" y="2624304"/>
            <a:ext cx="2757486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40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对</a:t>
            </a:r>
            <a:r>
              <a:rPr lang="en-US" altLang="zh-CN" sz="40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过敏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ldLvl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41998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通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 </a:t>
            </a:r>
            <a:endParaRPr lang="zh-CN" altLang="en-US"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0125" y="1370965"/>
            <a:ext cx="10659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①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M. 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一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+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通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+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电话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谎话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哭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骂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批评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+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一通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0125" y="2569845"/>
            <a:ext cx="99282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为了让周围的人都相信，他说了一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通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谎话。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0125" y="3554095"/>
            <a:ext cx="810006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因为上班迟到，老板把他骂了一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通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05609" y="4641948"/>
            <a:ext cx="853310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了  她  因为  一通  一点儿  哭  小事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41998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通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 </a:t>
            </a:r>
            <a:endParaRPr lang="zh-CN" altLang="en-US"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0125" y="1370965"/>
            <a:ext cx="10659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②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V.    V+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通；通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+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水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电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路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网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0125" y="2228675"/>
            <a:ext cx="99282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给你打了三、四次电话，终于打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通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了。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0125" y="2996385"/>
            <a:ext cx="1036366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之前你爸妈怎么都不同意你出国留学，后来是怎么想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通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的？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76848" y="4409846"/>
            <a:ext cx="91121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看视频回答问题：哪一年中国做到了全国通电，在那一年，还有多少人的生活区域没有通电？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41998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回忆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 </a:t>
            </a:r>
            <a:endParaRPr lang="zh-CN" altLang="en-US"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0125" y="1370965"/>
            <a:ext cx="10659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①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N.  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留下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+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回忆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3615" y="2397760"/>
            <a:ext cx="10224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短暂的预科生活，给学生们</a:t>
            </a:r>
            <a:r>
              <a:rPr lang="zh-CN" altLang="en-US" sz="36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留下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了许多的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回忆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0125" y="3554095"/>
            <a:ext cx="179451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②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V.  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0125" y="4437380"/>
            <a:ext cx="1039558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看着小时候的照片，他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回忆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起了好多过去的事。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0125" y="5260340"/>
            <a:ext cx="901827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我一个人的时候会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回忆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曾经做过的</a:t>
            </a:r>
            <a:r>
              <a:rPr lang="zh-CN" altLang="en-US" sz="36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傻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事。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70961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美好</a:t>
            </a:r>
            <a:r>
              <a:rPr lang="en-US" altLang="zh-CN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 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多用于生活、前途、愿望等抽象事物 </a:t>
            </a:r>
            <a:endParaRPr lang="en-US" altLang="zh-CN" sz="2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0125" y="1370965"/>
            <a:ext cx="10659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美好的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+</a:t>
            </a:r>
            <a:r>
              <a:rPr lang="zh-CN" altLang="en-US" sz="36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回忆/日子/生活/时光/愿望/印象……</a:t>
            </a:r>
            <a:endParaRPr lang="zh-CN" altLang="en-US" sz="3600" b="1" dirty="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3615" y="2397760"/>
            <a:ext cx="10224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世界和平是所有人最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美好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的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愿望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0125" y="3554095"/>
            <a:ext cx="993838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我希望这里给你们留下的都是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美好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的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印象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0125" y="4641850"/>
            <a:ext cx="718185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这所学校里有我们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美好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的回忆。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2330" y="147955"/>
            <a:ext cx="8892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短暂 回忆 分别  度过 </a:t>
            </a:r>
            <a:r>
              <a:rPr lang="en-US" altLang="zh-CN" sz="36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</a:t>
            </a:r>
            <a:r>
              <a:rPr lang="zh-CN" altLang="en-US" sz="36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陌生  </a:t>
            </a:r>
            <a:r>
              <a:rPr lang="zh-CN" altLang="en-US" sz="36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sz="3600" b="1" spc="3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字魂105号-简雅黑" panose="00000500000000000000" pitchFamily="2" charset="-122"/>
              </a:rPr>
              <a:t>  </a:t>
            </a:r>
            <a:endParaRPr sz="3600" b="1" spc="3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956945" y="1394460"/>
            <a:ext cx="102787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刚来中国的时候，我对这儿的一切都很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_____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988695" y="2214880"/>
            <a:ext cx="102787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关于这件事情，你们______说一下你们自己的观点。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sp>
        <p:nvSpPr>
          <p:cNvPr id="9224" name="Text Box 4"/>
          <p:cNvSpPr txBox="1"/>
          <p:nvPr/>
        </p:nvSpPr>
        <p:spPr>
          <a:xfrm>
            <a:off x="956945" y="3046730"/>
            <a:ext cx="1016698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虽然假期的时间很_______，但是我们还是应该利用假期好好学习汉语。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26" name="Text Box 4"/>
          <p:cNvSpPr txBox="1"/>
          <p:nvPr/>
        </p:nvSpPr>
        <p:spPr>
          <a:xfrm>
            <a:off x="956945" y="4478655"/>
            <a:ext cx="1016698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4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去年暑假马克去北京旅游，______了一个非常愉快的假期。</a:t>
            </a:r>
            <a:endParaRPr lang="zh-CN" altLang="en-US" dirty="0">
              <a:latin typeface="Arial" panose="020B0604020202020204"/>
              <a:ea typeface="等线" panose="0201060003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224" grpId="0"/>
      <p:bldP spid="92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2330" y="147955"/>
            <a:ext cx="8892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难忘 通 过敏 美好  </a:t>
            </a:r>
            <a:r>
              <a:rPr lang="zh-CN" altLang="en-US" sz="36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endParaRPr sz="3600" b="1" spc="3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字魂105号-简雅黑" panose="00000500000000000000" pitchFamily="2" charset="-122"/>
            </a:endParaRPr>
          </a:p>
        </p:txBody>
      </p:sp>
      <p:sp>
        <p:nvSpPr>
          <p:cNvPr id="10243" name="Text Box 4"/>
          <p:cNvSpPr txBox="1"/>
          <p:nvPr/>
        </p:nvSpPr>
        <p:spPr>
          <a:xfrm>
            <a:off x="1278890" y="1528445"/>
            <a:ext cx="106070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医生说我对海鲜_____，所以饮食上该多注意些。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sp>
        <p:nvSpPr>
          <p:cNvPr id="10246" name="Text Box 4"/>
          <p:cNvSpPr txBox="1"/>
          <p:nvPr/>
        </p:nvSpPr>
        <p:spPr>
          <a:xfrm>
            <a:off x="1278890" y="2198370"/>
            <a:ext cx="104927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他上课的时候，老师一问他问题，他就乱说一_____。</a:t>
            </a:r>
            <a:endParaRPr lang="zh-CN" altLang="en-US" dirty="0">
              <a:latin typeface="Arial" panose="020B0604020202020204"/>
              <a:ea typeface="等线" panose="02010600030101010101" charset="-122"/>
            </a:endParaRPr>
          </a:p>
        </p:txBody>
      </p:sp>
      <p:sp>
        <p:nvSpPr>
          <p:cNvPr id="10248" name="Text Box 4"/>
          <p:cNvSpPr txBox="1"/>
          <p:nvPr/>
        </p:nvSpPr>
        <p:spPr>
          <a:xfrm>
            <a:off x="1247140" y="4326890"/>
            <a:ext cx="1049274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4.我去年去上海的时候，这座城市给我留下了非常_____的回忆。</a:t>
            </a:r>
            <a:endParaRPr lang="zh-CN" altLang="en-US" dirty="0">
              <a:latin typeface="Arial" panose="020B0604020202020204"/>
              <a:ea typeface="等线" panose="02010600030101010101" charset="-122"/>
            </a:endParaRPr>
          </a:p>
        </p:txBody>
      </p:sp>
      <p:sp>
        <p:nvSpPr>
          <p:cNvPr id="10250" name="Text Box 4"/>
          <p:cNvSpPr txBox="1"/>
          <p:nvPr/>
        </p:nvSpPr>
        <p:spPr>
          <a:xfrm>
            <a:off x="1278890" y="2758440"/>
            <a:ext cx="1038987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3.每天起床以后自己做做饭、看看书、散散步，什么都不想，这样的生活真_______啊！</a:t>
            </a:r>
            <a:endParaRPr lang="zh-CN" altLang="en-US" dirty="0">
              <a:latin typeface="Arial" panose="020B0604020202020204"/>
              <a:ea typeface="等线" panose="0201060003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6" grpId="0"/>
      <p:bldP spid="10248" grpId="0"/>
      <p:bldP spid="102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8E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2583" y="0"/>
            <a:ext cx="4181475" cy="68580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5253" y="677779"/>
            <a:ext cx="9141494" cy="55024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72104" y="1550342"/>
            <a:ext cx="242824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第二部分</a:t>
            </a:r>
            <a:endParaRPr lang="zh-CN" altLang="en-US" sz="4400" b="1" dirty="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25253" y="2009775"/>
            <a:ext cx="2387562" cy="73819"/>
            <a:chOff x="-243184" y="1857374"/>
            <a:chExt cx="2387562" cy="73819"/>
          </a:xfrm>
          <a:solidFill>
            <a:srgbClr val="C00000"/>
          </a:solidFill>
        </p:grpSpPr>
        <p:cxnSp>
          <p:nvCxnSpPr>
            <p:cNvPr id="8" name="直接连接符 7"/>
            <p:cNvCxnSpPr/>
            <p:nvPr/>
          </p:nvCxnSpPr>
          <p:spPr>
            <a:xfrm>
              <a:off x="-243184" y="1857374"/>
              <a:ext cx="2387562" cy="1"/>
            </a:xfrm>
            <a:prstGeom prst="line">
              <a:avLst/>
            </a:prstGeom>
            <a:grpFill/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522078" y="1857374"/>
              <a:ext cx="622300" cy="73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2" name="PA-文本框 3"/>
          <p:cNvSpPr txBox="1"/>
          <p:nvPr>
            <p:custDataLst>
              <p:tags r:id="rId1"/>
            </p:custDataLst>
          </p:nvPr>
        </p:nvSpPr>
        <p:spPr>
          <a:xfrm>
            <a:off x="1822450" y="2741930"/>
            <a:ext cx="854773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游览</a:t>
            </a:r>
            <a:r>
              <a:rPr lang="en-US" altLang="zh-CN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接机</a:t>
            </a:r>
            <a:r>
              <a:rPr lang="en-US" altLang="zh-CN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摇头</a:t>
            </a:r>
            <a:r>
              <a:rPr lang="en-US" altLang="zh-CN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招待</a:t>
            </a:r>
            <a:r>
              <a:rPr lang="en-US" altLang="zh-CN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特色</a:t>
            </a:r>
            <a:r>
              <a:rPr lang="en-US" altLang="zh-CN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海鲜</a:t>
            </a:r>
            <a:r>
              <a:rPr lang="en-US" altLang="zh-CN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特产</a:t>
            </a:r>
            <a:r>
              <a:rPr lang="en-US" altLang="zh-CN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指 </a:t>
            </a:r>
            <a:endParaRPr lang="en-US" altLang="zh-CN" sz="4400" b="1" dirty="0">
              <a:solidFill>
                <a:srgbClr val="00009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endParaRPr lang="en-US" altLang="zh-CN" sz="4400" b="1" spc="300" dirty="0">
              <a:solidFill>
                <a:srgbClr val="00009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4" y="127635"/>
            <a:ext cx="6338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游览</a:t>
            </a:r>
            <a:endParaRPr lang="en-US" altLang="zh-CN" sz="4800" b="1" dirty="0">
              <a:solidFill>
                <a:srgbClr val="00009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/>
            <a:endParaRPr lang="en-US" altLang="zh-CN" sz="3600" b="1" dirty="0">
              <a:solidFill>
                <a:srgbClr val="00009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/>
            <a:r>
              <a:rPr lang="zh-CN" altLang="en-US" sz="36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游览景点</a:t>
            </a:r>
            <a:r>
              <a:rPr lang="en-US" altLang="zh-CN" sz="36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36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名胜古迹</a:t>
            </a:r>
            <a:endParaRPr lang="zh-CN" altLang="en-US" sz="36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2964" y="2480557"/>
            <a:ext cx="10659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在北京，他们一家人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游览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了许多当地的</a:t>
            </a:r>
            <a:r>
              <a:rPr lang="zh-CN" altLang="en-US" sz="36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名胜古迹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。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2964" y="3780734"/>
            <a:ext cx="10574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如果你来我的国家，你一要去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游览游览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_______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。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41998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接机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 </a:t>
            </a:r>
            <a:endParaRPr lang="zh-CN" altLang="en-US"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2965" y="1380172"/>
            <a:ext cx="99282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</a:pPr>
            <a:r>
              <a:rPr lang="zh-CN" altLang="en-US" sz="36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接机</a:t>
            </a:r>
            <a:r>
              <a:rPr lang="en-US" altLang="zh-CN" sz="36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—</a:t>
            </a:r>
            <a:r>
              <a:rPr lang="zh-CN" altLang="en-US" sz="36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送机</a:t>
            </a:r>
            <a:endParaRPr lang="zh-CN" altLang="en-US" sz="36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2965" y="2447924"/>
            <a:ext cx="855916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他一下飞机，就看到了来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接机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的球迷。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3077" y="3652902"/>
            <a:ext cx="4058105" cy="225450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62965" y="3767454"/>
            <a:ext cx="6320961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这个酒店提供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送机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的服务。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8E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2583" y="0"/>
            <a:ext cx="4181475" cy="68580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5253" y="677779"/>
            <a:ext cx="9141494" cy="55024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72104" y="1550342"/>
            <a:ext cx="242824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第一部分</a:t>
            </a:r>
            <a:endParaRPr lang="zh-CN" altLang="en-US" sz="4400" b="1" dirty="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PA-文本框 3"/>
          <p:cNvSpPr txBox="1"/>
          <p:nvPr>
            <p:custDataLst>
              <p:tags r:id="rId1"/>
            </p:custDataLst>
          </p:nvPr>
        </p:nvSpPr>
        <p:spPr>
          <a:xfrm>
            <a:off x="4945949" y="2768193"/>
            <a:ext cx="229997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8000" b="1" spc="3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字魂105号-简雅黑" panose="00000500000000000000" pitchFamily="2" charset="-122"/>
              </a:rPr>
              <a:t>生词</a:t>
            </a:r>
            <a:endParaRPr lang="zh-CN" altLang="zh-CN" sz="8000" b="1" spc="300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字魂105号-简雅黑" panose="000005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25253" y="2009775"/>
            <a:ext cx="2387562" cy="73819"/>
            <a:chOff x="-243184" y="1857374"/>
            <a:chExt cx="2387562" cy="73819"/>
          </a:xfrm>
          <a:solidFill>
            <a:srgbClr val="C00000"/>
          </a:solidFill>
        </p:grpSpPr>
        <p:cxnSp>
          <p:nvCxnSpPr>
            <p:cNvPr id="8" name="直接连接符 7"/>
            <p:cNvCxnSpPr/>
            <p:nvPr/>
          </p:nvCxnSpPr>
          <p:spPr>
            <a:xfrm>
              <a:off x="-243184" y="1857374"/>
              <a:ext cx="2387562" cy="1"/>
            </a:xfrm>
            <a:prstGeom prst="line">
              <a:avLst/>
            </a:prstGeom>
            <a:grpFill/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522078" y="1857374"/>
              <a:ext cx="622300" cy="73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41998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招待</a:t>
            </a:r>
            <a:endParaRPr lang="en-US" altLang="zh-CN" sz="4800" b="1" dirty="0">
              <a:solidFill>
                <a:srgbClr val="00009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/>
            <a:endParaRPr lang="en-US" altLang="zh-CN" sz="4000" b="1" dirty="0">
              <a:solidFill>
                <a:srgbClr val="00009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/>
            <a:r>
              <a:rPr lang="zh-CN" altLang="en-US" sz="36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拿</a:t>
            </a:r>
            <a:r>
              <a:rPr lang="en-US" altLang="zh-CN" sz="36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r>
              <a:rPr lang="zh-CN" altLang="en-US" sz="36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来招待</a:t>
            </a:r>
            <a:endParaRPr lang="en-US" altLang="zh-CN" sz="36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/>
            <a:r>
              <a:rPr lang="zh-CN" altLang="en-US" sz="36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热情招待</a:t>
            </a:r>
            <a:endParaRPr lang="zh-CN" altLang="en-US" sz="36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2965" y="3404453"/>
            <a:ext cx="7789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他拿出了家里最好的酒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招待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客人。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2965" y="4469501"/>
            <a:ext cx="9611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妈妈热情地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招待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来家里过年的亲戚们。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4" y="127635"/>
            <a:ext cx="753690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特色  </a:t>
            </a:r>
            <a:r>
              <a:rPr lang="en-US" altLang="zh-CN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N</a:t>
            </a:r>
            <a:endParaRPr lang="en-US" altLang="zh-CN" sz="4400" b="1" dirty="0">
              <a:solidFill>
                <a:srgbClr val="00009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/>
            <a:endParaRPr lang="en-US" altLang="zh-CN" sz="36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/>
            <a:r>
              <a:rPr lang="zh-CN" altLang="en-US" sz="36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特色菜（招牌菜）、特色小吃</a:t>
            </a:r>
            <a:endParaRPr lang="en-US" altLang="zh-CN" sz="36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/>
            <a:r>
              <a:rPr lang="en-US" altLang="zh-CN" sz="36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r>
              <a:rPr lang="zh-CN" altLang="en-US" sz="36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的特色</a:t>
            </a:r>
            <a:endParaRPr lang="en-US" altLang="zh-CN" sz="36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/>
            <a:r>
              <a:rPr lang="zh-CN" altLang="en-US" sz="36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有特色</a:t>
            </a:r>
            <a:endParaRPr lang="zh-CN" altLang="en-US" sz="36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2966" y="4494048"/>
            <a:ext cx="99282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四川菜最大的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特色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就是辣。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2966" y="5550688"/>
            <a:ext cx="9936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这所学校里的每位老师都有自己的教学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特色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2965" y="3429000"/>
            <a:ext cx="99282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这家店的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特色菜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是鸡蛋炒饭。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9500" y="67475"/>
            <a:ext cx="4762500" cy="333375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41998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摇头</a:t>
            </a:r>
            <a:r>
              <a:rPr lang="en-US" altLang="zh-CN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V-O</a:t>
            </a:r>
            <a:r>
              <a:rPr sz="48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en-US" sz="48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摇</a:t>
            </a:r>
            <a:endParaRPr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6320" y="3905250"/>
            <a:ext cx="10118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她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摇头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摇得跟什么似的，看来她确实不知道。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36320" y="4943475"/>
            <a:ext cx="9611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最近上课时，她经常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摇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着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头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说“我没明白”。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5947" y="1129665"/>
            <a:ext cx="3379470" cy="2534285"/>
          </a:xfrm>
          <a:prstGeom prst="rect">
            <a:avLst/>
          </a:prstGeom>
        </p:spPr>
      </p:pic>
      <p:pic>
        <p:nvPicPr>
          <p:cNvPr id="9" name="图片 8" descr="src=http___www.17qq.com_img_biaoqing_68436670.jpeg&amp;refer=http___www.17q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1103992"/>
            <a:ext cx="2513965" cy="251396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41998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指</a:t>
            </a:r>
            <a:endParaRPr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2965" y="1481455"/>
            <a:ext cx="10118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用手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指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着别人说话是不礼貌的。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2965" y="2519680"/>
            <a:ext cx="106768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路人问他银行在哪儿？他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指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向了前面一座红色的大楼。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72320" y="0"/>
            <a:ext cx="2543810" cy="2335530"/>
          </a:xfrm>
          <a:prstGeom prst="rect">
            <a:avLst/>
          </a:prstGeom>
        </p:spPr>
      </p:pic>
      <p:sp>
        <p:nvSpPr>
          <p:cNvPr id="46082" name="文本框 3"/>
          <p:cNvSpPr txBox="1"/>
          <p:nvPr/>
        </p:nvSpPr>
        <p:spPr>
          <a:xfrm>
            <a:off x="6579870" y="158115"/>
            <a:ext cx="2430463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手指</a:t>
            </a:r>
            <a:r>
              <a:rPr lang="en-US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N.</a:t>
            </a:r>
            <a:endParaRPr lang="en-US" altLang="zh-CN" sz="4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862965" y="4191000"/>
            <a:ext cx="27578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指路</a:t>
            </a:r>
            <a:r>
              <a:rPr lang="en-US" altLang="zh-CN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 V+O</a:t>
            </a:r>
            <a:endParaRPr lang="en-US" altLang="zh-CN" sz="4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825" y="4039552"/>
            <a:ext cx="4448175" cy="28575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62965" y="5114925"/>
            <a:ext cx="66643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警察正在给游客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指路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2330" y="147955"/>
            <a:ext cx="8892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海鲜 </a:t>
            </a:r>
            <a:r>
              <a:rPr lang="en-US" altLang="zh-CN" sz="36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</a:t>
            </a:r>
            <a:r>
              <a:rPr lang="zh-CN" altLang="en-US" sz="36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特产 </a:t>
            </a:r>
            <a:r>
              <a:rPr lang="en-US" altLang="zh-CN" sz="36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</a:t>
            </a:r>
            <a:r>
              <a:rPr lang="zh-CN" altLang="en-US" sz="36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特色 </a:t>
            </a:r>
            <a:r>
              <a:rPr lang="en-US" altLang="zh-CN" sz="36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</a:t>
            </a:r>
            <a:r>
              <a:rPr lang="zh-CN" altLang="en-US" sz="36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指</a:t>
            </a:r>
            <a:r>
              <a:rPr lang="en-US" altLang="zh-CN" sz="36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</a:t>
            </a:r>
            <a:r>
              <a:rPr lang="zh-CN" altLang="en-US" sz="36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 招待 </a:t>
            </a:r>
            <a:r>
              <a:rPr lang="zh-CN" altLang="en-US" sz="36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endParaRPr sz="3600" b="1" spc="3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字魂105号-简雅黑" panose="00000500000000000000" pitchFamily="2" charset="-122"/>
            </a:endParaRPr>
          </a:p>
        </p:txBody>
      </p:sp>
      <p:sp>
        <p:nvSpPr>
          <p:cNvPr id="43011" name="Text Box 4"/>
          <p:cNvSpPr txBox="1"/>
          <p:nvPr/>
        </p:nvSpPr>
        <p:spPr>
          <a:xfrm>
            <a:off x="871220" y="1233805"/>
            <a:ext cx="106553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不吃不知道，这家饭店的_____菜确实不错，尤其是糖醋鱼。</a:t>
            </a:r>
            <a:endParaRPr lang="zh-CN" altLang="en-US" sz="36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sp>
        <p:nvSpPr>
          <p:cNvPr id="43013" name="Text Box 4"/>
          <p:cNvSpPr txBox="1"/>
          <p:nvPr/>
        </p:nvSpPr>
        <p:spPr>
          <a:xfrm>
            <a:off x="878205" y="2557780"/>
            <a:ext cx="106495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.你迷路时，可以请警察给你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_____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6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3015" name="Text Box 4"/>
          <p:cNvSpPr txBox="1"/>
          <p:nvPr/>
        </p:nvSpPr>
        <p:spPr>
          <a:xfrm>
            <a:off x="878205" y="4714875"/>
            <a:ext cx="106483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4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医生说吃药忌辣、忌食______。</a:t>
            </a:r>
            <a:endParaRPr lang="zh-CN" altLang="en-US" sz="36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3017" name="Text Box 4"/>
          <p:cNvSpPr txBox="1"/>
          <p:nvPr/>
        </p:nvSpPr>
        <p:spPr>
          <a:xfrm>
            <a:off x="862330" y="3374390"/>
            <a:ext cx="1064704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今天下午我的老朋友要来厦门了，我得好好_____他，比如吃吃当地特色菜啦、看看风景啦什么的。</a:t>
            </a:r>
            <a:endParaRPr lang="zh-CN" altLang="en-US" sz="36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3019" name="Text Box 4"/>
          <p:cNvSpPr txBox="1"/>
          <p:nvPr/>
        </p:nvSpPr>
        <p:spPr>
          <a:xfrm>
            <a:off x="862330" y="5457825"/>
            <a:ext cx="106514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5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这是我朋友从家乡带来的______，你尝尝。</a:t>
            </a:r>
            <a:endParaRPr lang="zh-CN" altLang="en-US" sz="36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3" grpId="0"/>
      <p:bldP spid="43015" grpId="0"/>
      <p:bldP spid="43017" grpId="0"/>
      <p:bldP spid="430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8E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2583" y="0"/>
            <a:ext cx="4181475" cy="68580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5253" y="677779"/>
            <a:ext cx="9141494" cy="55024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72104" y="1550342"/>
            <a:ext cx="242824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第三部分</a:t>
            </a:r>
            <a:endParaRPr lang="zh-CN" altLang="en-US" sz="4400" b="1" dirty="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25253" y="2009775"/>
            <a:ext cx="2387562" cy="73819"/>
            <a:chOff x="-243184" y="1857374"/>
            <a:chExt cx="2387562" cy="73819"/>
          </a:xfrm>
          <a:solidFill>
            <a:srgbClr val="C00000"/>
          </a:solidFill>
        </p:grpSpPr>
        <p:cxnSp>
          <p:nvCxnSpPr>
            <p:cNvPr id="8" name="直接连接符 7"/>
            <p:cNvCxnSpPr/>
            <p:nvPr/>
          </p:nvCxnSpPr>
          <p:spPr>
            <a:xfrm>
              <a:off x="-243184" y="1857374"/>
              <a:ext cx="2387562" cy="1"/>
            </a:xfrm>
            <a:prstGeom prst="line">
              <a:avLst/>
            </a:prstGeom>
            <a:grpFill/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522078" y="1857374"/>
              <a:ext cx="622300" cy="73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2" name="PA-文本框 3"/>
          <p:cNvSpPr txBox="1"/>
          <p:nvPr>
            <p:custDataLst>
              <p:tags r:id="rId1"/>
            </p:custDataLst>
          </p:nvPr>
        </p:nvSpPr>
        <p:spPr>
          <a:xfrm>
            <a:off x="3829050" y="2706370"/>
            <a:ext cx="453453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竟然  </a:t>
            </a:r>
            <a:r>
              <a:rPr lang="zh-CN" altLang="en-US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自从</a:t>
            </a:r>
            <a:r>
              <a:rPr lang="zh-CN" altLang="en-US" sz="4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临</a:t>
            </a:r>
            <a:endParaRPr lang="en-US" altLang="zh-CN" sz="4400" b="1" dirty="0">
              <a:solidFill>
                <a:srgbClr val="8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endParaRPr lang="en-US" altLang="zh-CN" sz="4400" b="1" spc="300" dirty="0">
              <a:solidFill>
                <a:srgbClr val="00009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6797" y="289634"/>
            <a:ext cx="10570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竟然  </a:t>
            </a:r>
            <a:r>
              <a:rPr lang="en-US" altLang="zh-CN" sz="40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adv  </a:t>
            </a:r>
            <a:endParaRPr lang="en-US" altLang="zh-CN" sz="40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  <a:p>
            <a:pPr algn="l"/>
            <a:r>
              <a:rPr lang="zh-CN" altLang="en-US" sz="32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表示一种说话人没有想到并另其感到惊讶的情况</a:t>
            </a:r>
            <a:endParaRPr lang="zh-CN" altLang="en-US" sz="40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4250" y="1706815"/>
            <a:ext cx="10118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等线" panose="02010600030101010101" charset="-122"/>
                <a:ea typeface="楷体" panose="02010609060101010101" charset="-122"/>
                <a:sym typeface="+mn-ea"/>
              </a:rPr>
              <a:t>你</a:t>
            </a:r>
            <a:r>
              <a:rPr lang="zh-CN" altLang="en-US" sz="3600" b="1" dirty="0">
                <a:solidFill>
                  <a:srgbClr val="FF0000"/>
                </a:solidFill>
                <a:latin typeface="等线" panose="02010600030101010101" charset="-122"/>
                <a:ea typeface="楷体" panose="02010609060101010101" charset="-122"/>
                <a:sym typeface="+mn-ea"/>
              </a:rPr>
              <a:t>竟然</a:t>
            </a:r>
            <a:r>
              <a:rPr lang="zh-CN" altLang="en-US" sz="3600" b="1" dirty="0">
                <a:latin typeface="等线" panose="02010600030101010101" charset="-122"/>
                <a:ea typeface="楷体" panose="02010609060101010101" charset="-122"/>
                <a:sym typeface="+mn-ea"/>
              </a:rPr>
              <a:t>不知道父母的生日！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4250" y="2588293"/>
            <a:ext cx="10719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等线" panose="02010600030101010101" charset="-122"/>
                <a:ea typeface="楷体" panose="02010609060101010101" charset="-122"/>
                <a:sym typeface="+mn-ea"/>
              </a:rPr>
              <a:t>你每次都考一百分，这次</a:t>
            </a:r>
            <a:r>
              <a:rPr lang="zh-CN" altLang="en-US" sz="3600" b="1" dirty="0">
                <a:solidFill>
                  <a:srgbClr val="FF0000"/>
                </a:solidFill>
                <a:latin typeface="等线" panose="02010600030101010101" charset="-122"/>
                <a:ea typeface="楷体" panose="02010609060101010101" charset="-122"/>
                <a:sym typeface="+mn-ea"/>
              </a:rPr>
              <a:t>竟然</a:t>
            </a:r>
            <a:r>
              <a:rPr lang="zh-CN" altLang="en-US" sz="3600" b="1" dirty="0">
                <a:latin typeface="等线" panose="02010600030101010101" charset="-122"/>
                <a:ea typeface="楷体" panose="02010609060101010101" charset="-122"/>
                <a:sym typeface="+mn-ea"/>
              </a:rPr>
              <a:t>没通过考试！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7128"/>
          <a:stretch>
            <a:fillRect/>
          </a:stretch>
        </p:blipFill>
        <p:spPr>
          <a:xfrm>
            <a:off x="984250" y="3589020"/>
            <a:ext cx="8058785" cy="676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7733"/>
          <a:stretch>
            <a:fillRect/>
          </a:stretch>
        </p:blipFill>
        <p:spPr>
          <a:xfrm>
            <a:off x="984250" y="4433570"/>
            <a:ext cx="7584440" cy="7429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5344160"/>
            <a:ext cx="10306050" cy="7239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41998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竟然</a:t>
            </a:r>
            <a:endParaRPr lang="zh-CN" altLang="en-US" sz="4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969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415" y="1042670"/>
            <a:ext cx="11964988" cy="5241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41998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临</a:t>
            </a:r>
            <a:endParaRPr lang="zh-CN" altLang="en-US" sz="4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0125" y="1370965"/>
            <a:ext cx="10659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①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靠近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+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地方：</a:t>
            </a:r>
            <a:r>
              <a:rPr lang="zh-CN" altLang="en-US" sz="36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临江</a:t>
            </a:r>
            <a:r>
              <a:rPr lang="en-US" altLang="zh-CN" sz="36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36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临海</a:t>
            </a:r>
            <a:r>
              <a:rPr lang="en-US" altLang="zh-CN" sz="36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36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临湖</a:t>
            </a:r>
            <a:r>
              <a:rPr lang="en-US" altLang="zh-CN" sz="36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36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临街</a:t>
            </a:r>
            <a:endParaRPr lang="zh-CN" altLang="en-US" sz="3600" b="1" dirty="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83615" y="2397760"/>
            <a:ext cx="102247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他住在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临街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的学生公寓里。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9278" y="3348054"/>
            <a:ext cx="4060803" cy="278571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41998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临</a:t>
            </a:r>
            <a:endParaRPr lang="zh-CN" altLang="en-US" sz="4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62288" y="1536109"/>
            <a:ext cx="7606570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②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快要做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：</a:t>
            </a:r>
            <a:r>
              <a:rPr lang="zh-CN" altLang="en-US" sz="36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临</a:t>
            </a:r>
            <a:r>
              <a:rPr lang="en-US" altLang="zh-CN" sz="36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+action+</a:t>
            </a:r>
            <a:r>
              <a:rPr lang="zh-CN" altLang="en-US" sz="36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前</a:t>
            </a:r>
            <a:r>
              <a:rPr lang="en-US" altLang="zh-CN" sz="36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36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时</a:t>
            </a:r>
            <a:r>
              <a:rPr lang="en-US" altLang="zh-CN" sz="36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endParaRPr lang="en-US" altLang="zh-CN" sz="3600" b="1" dirty="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62288" y="2419394"/>
            <a:ext cx="91211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我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临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睡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前一般喜欢听听音乐、玩玩手机。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62288" y="3242354"/>
            <a:ext cx="855916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你们别总是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临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考试前才开始熬夜复习。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62287" y="4003719"/>
            <a:ext cx="6320961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他总是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临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上课时才进教室。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705" y="127949"/>
            <a:ext cx="12801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生词</a:t>
            </a:r>
            <a:endParaRPr lang="zh-CN" altLang="en-US" sz="4000" b="1" spc="30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756285"/>
            <a:ext cx="11049635" cy="58318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170" name="Rectangle 3"/>
          <p:cNvSpPr>
            <a:spLocks noGrp="1"/>
          </p:cNvSpPr>
          <p:nvPr>
            <p:ph idx="4294967295"/>
          </p:nvPr>
        </p:nvSpPr>
        <p:spPr>
          <a:xfrm>
            <a:off x="638177" y="898316"/>
            <a:ext cx="11050905" cy="56898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square" anchor="t">
            <a:normAutofit fontScale="97500"/>
          </a:bodyPr>
          <a:lstStyle/>
          <a:p>
            <a:pPr latinLnBrk="0">
              <a:lnSpc>
                <a:spcPct val="150000"/>
              </a:lnSpc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陌生    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竟然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分别   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自从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甚至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招待  </a:t>
            </a:r>
            <a:endParaRPr lang="zh-CN" altLang="en-US" sz="4000" b="1" i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atinLnBrk="0">
              <a:lnSpc>
                <a:spcPct val="150000"/>
              </a:lnSpc>
              <a:buNone/>
            </a:pP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接机  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相比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却 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通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 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指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特色    </a:t>
            </a:r>
            <a:endParaRPr lang="zh-CN" altLang="en-US" sz="4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  <a:p>
            <a:pPr latinLnBrk="0">
              <a:lnSpc>
                <a:spcPct val="150000"/>
              </a:lnSpc>
              <a:buNone/>
            </a:pP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海鲜  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特产   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之一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摇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摇头   过敏     </a:t>
            </a:r>
            <a:endParaRPr lang="zh-CN" altLang="en-US" sz="4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atinLnBrk="0">
              <a:lnSpc>
                <a:spcPct val="150000"/>
              </a:lnSpc>
              <a:buNone/>
            </a:pP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闽南菜  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回忆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 时代  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游览   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美好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时光    </a:t>
            </a:r>
            <a:endParaRPr lang="zh-CN" altLang="en-US" sz="4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atinLnBrk="0">
              <a:lnSpc>
                <a:spcPct val="150000"/>
              </a:lnSpc>
              <a:buNone/>
            </a:pP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短暂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临 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度过  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难忘   厦门   </a:t>
            </a:r>
            <a:endParaRPr lang="zh-CN" altLang="en-US" sz="4000" b="1" i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atinLnBrk="0">
              <a:lnSpc>
                <a:spcPct val="150000"/>
              </a:lnSpc>
              <a:buNone/>
            </a:pPr>
            <a:endParaRPr lang="zh-CN" altLang="en-US" sz="4000" b="1" i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41998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临</a:t>
            </a:r>
            <a:endParaRPr lang="zh-CN" altLang="en-US" sz="4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6644" y="4060288"/>
            <a:ext cx="10659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③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到：光临</a:t>
            </a:r>
            <a:endParaRPr lang="zh-CN" altLang="en-US" sz="3600" b="1" dirty="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6645" y="5032375"/>
            <a:ext cx="10224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你好！欢迎光临！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96645" y="1440815"/>
            <a:ext cx="478155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②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快要：</a:t>
            </a:r>
            <a:r>
              <a:rPr lang="zh-CN" altLang="en-US" sz="36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临时</a:t>
            </a:r>
            <a:r>
              <a:rPr lang="en-US" altLang="zh-CN" sz="36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adv.  </a:t>
            </a:r>
            <a:endParaRPr lang="en-US" altLang="zh-CN" sz="3600" b="1" dirty="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6645" y="2324100"/>
            <a:ext cx="947737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今天出门我忘了带伞，只好</a:t>
            </a:r>
            <a:r>
              <a:rPr lang="zh-CN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临时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买了一把。</a:t>
            </a:r>
            <a:endParaRPr lang="zh-CN" altLang="zh-CN" sz="36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96644" y="3018790"/>
            <a:ext cx="10958449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到外地出差天气忽然变冷了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我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只好</a:t>
            </a:r>
            <a:r>
              <a:rPr lang="zh-CN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临时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______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zh-CN" sz="36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3277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225" y="7620"/>
            <a:ext cx="10623550" cy="6850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46685"/>
            <a:ext cx="41998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临</a:t>
            </a:r>
            <a:endParaRPr lang="zh-CN" altLang="en-US" sz="4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3379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73" y="1294765"/>
            <a:ext cx="12123737" cy="4738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41998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自从</a:t>
            </a:r>
            <a:r>
              <a:rPr lang="en-US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 VS 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从</a:t>
            </a:r>
            <a:endParaRPr lang="zh-CN" altLang="en-US" sz="4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0125" y="1050925"/>
            <a:ext cx="7815580" cy="645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自从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+……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开始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起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以后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后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过去的时间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endParaRPr lang="en-US" altLang="zh-CN" sz="3600" b="1" dirty="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83615" y="1922780"/>
            <a:ext cx="10932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自从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看了那部电影</a:t>
            </a:r>
            <a:r>
              <a:rPr lang="zh-CN" altLang="en-US" sz="36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开始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，我就喜欢汉语这门语言了。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00125" y="3079115"/>
            <a:ext cx="9936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她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自从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丈夫开了公司</a:t>
            </a:r>
            <a:r>
              <a:rPr lang="zh-CN" altLang="en-US" sz="36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后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就辞掉了自己的工作。</a:t>
            </a:r>
            <a:endParaRPr lang="en-US" altLang="zh-CN" sz="3600" b="1" dirty="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64260" y="3990340"/>
            <a:ext cx="7687310" cy="645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从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+……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开始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起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过去、现在、将来的时间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4260" y="4813300"/>
            <a:ext cx="947737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从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现在</a:t>
            </a:r>
            <a:r>
              <a:rPr lang="zh-CN" altLang="en-US" sz="36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开始，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请大家不要说话，认真考试。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4260" y="5619115"/>
            <a:ext cx="672274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我打算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从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明天晚上</a:t>
            </a:r>
            <a:r>
              <a:rPr lang="zh-CN" altLang="en-US" sz="36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开始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减肥。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41998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自从</a:t>
            </a:r>
            <a:r>
              <a:rPr lang="en-US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 VS 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从</a:t>
            </a:r>
            <a:endParaRPr lang="zh-CN" altLang="en-US" sz="4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0125" y="1530350"/>
            <a:ext cx="7815580" cy="645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buClrTx/>
              <a:buSzTx/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从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+……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（到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+……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时间/地方/范围 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00125" y="2809875"/>
            <a:ext cx="10932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我们这次考试的内容是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从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第一课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到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第十五课。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00125" y="3837305"/>
            <a:ext cx="764095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老板打算星期五下午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从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北京出发。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41998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自从</a:t>
            </a:r>
            <a:r>
              <a:rPr lang="en-US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 VS 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从</a:t>
            </a:r>
            <a:endParaRPr lang="zh-CN" altLang="en-US" sz="4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39938" name="图片 1"/>
          <p:cNvPicPr>
            <a:picLocks noChangeAspect="1"/>
          </p:cNvPicPr>
          <p:nvPr/>
        </p:nvPicPr>
        <p:blipFill>
          <a:blip r:embed="rId1"/>
          <a:srcRect t="57127"/>
          <a:stretch>
            <a:fillRect/>
          </a:stretch>
        </p:blipFill>
        <p:spPr>
          <a:xfrm>
            <a:off x="755015" y="842010"/>
            <a:ext cx="10330180" cy="332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2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4275455"/>
            <a:ext cx="10119995" cy="24282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41998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自从</a:t>
            </a:r>
            <a:r>
              <a:rPr lang="en-US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</a:t>
            </a:r>
            <a:endParaRPr lang="zh-CN" altLang="en-US" sz="4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3891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003300"/>
            <a:ext cx="11887200" cy="5462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8E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2583" y="0"/>
            <a:ext cx="4181475" cy="68580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5253" y="677779"/>
            <a:ext cx="9141494" cy="55024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PA-文本框 3"/>
          <p:cNvSpPr txBox="1"/>
          <p:nvPr>
            <p:custDataLst>
              <p:tags r:id="rId1"/>
            </p:custDataLst>
          </p:nvPr>
        </p:nvSpPr>
        <p:spPr>
          <a:xfrm>
            <a:off x="4945949" y="2768193"/>
            <a:ext cx="335851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8000" b="1" spc="3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字魂105号-简雅黑" panose="00000500000000000000" pitchFamily="2" charset="-122"/>
              </a:rPr>
              <a:t>语言点</a:t>
            </a:r>
            <a:endParaRPr lang="zh-CN" altLang="zh-CN" sz="8000" b="1" spc="300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字魂105号-简雅黑" panose="000005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25253" y="2009775"/>
            <a:ext cx="2387562" cy="73819"/>
            <a:chOff x="-243184" y="1857374"/>
            <a:chExt cx="2387562" cy="73819"/>
          </a:xfrm>
          <a:solidFill>
            <a:srgbClr val="C00000"/>
          </a:solidFill>
        </p:grpSpPr>
        <p:cxnSp>
          <p:nvCxnSpPr>
            <p:cNvPr id="8" name="直接连接符 7"/>
            <p:cNvCxnSpPr/>
            <p:nvPr/>
          </p:nvCxnSpPr>
          <p:spPr>
            <a:xfrm>
              <a:off x="-243184" y="1857374"/>
              <a:ext cx="2387562" cy="1"/>
            </a:xfrm>
            <a:prstGeom prst="line">
              <a:avLst/>
            </a:prstGeom>
            <a:grpFill/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522078" y="1857374"/>
              <a:ext cx="622300" cy="73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1605" y="0"/>
            <a:ext cx="4427220" cy="84010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  <a:miter lim="800000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inden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语言点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1:</a:t>
            </a:r>
            <a:r>
              <a:rPr lang="en-US" altLang="zh-CN" sz="44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…</a:t>
            </a:r>
            <a:r>
              <a:rPr lang="zh-CN" altLang="en-US" sz="44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之一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470" y="787400"/>
            <a:ext cx="11346180" cy="55899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7410" name="Text Box 4"/>
          <p:cNvSpPr txBox="1"/>
          <p:nvPr/>
        </p:nvSpPr>
        <p:spPr>
          <a:xfrm>
            <a:off x="661670" y="1101090"/>
            <a:ext cx="109740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我想到世界各地旅行，厦门是我最想去的地方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之一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7411" name="Text Box 4"/>
          <p:cNvSpPr txBox="1"/>
          <p:nvPr/>
        </p:nvSpPr>
        <p:spPr>
          <a:xfrm>
            <a:off x="661670" y="2938780"/>
            <a:ext cx="1047369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做生词卡片是背生词的好方法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之一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7413" name="文本框 99"/>
          <p:cNvSpPr txBox="1"/>
          <p:nvPr/>
        </p:nvSpPr>
        <p:spPr>
          <a:xfrm>
            <a:off x="549910" y="4388485"/>
            <a:ext cx="108724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357505"/>
            <a:r>
              <a:rPr lang="zh-CN" altLang="en-US" sz="40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请举例说明：什么是你学习汉语的目的之一？</a:t>
            </a:r>
            <a:endParaRPr lang="zh-CN" altLang="en-US" sz="40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256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练习：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P81</a:t>
            </a:r>
            <a:endParaRPr lang="en-US" altLang="zh-CN" sz="3600" b="1" spc="30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-118745" y="19050"/>
            <a:ext cx="803910" cy="530225"/>
            <a:chOff x="-118824" y="19211"/>
            <a:chExt cx="803918" cy="530268"/>
          </a:xfrm>
        </p:grpSpPr>
        <p:sp>
          <p:nvSpPr>
            <p:cNvPr id="49" name="箭头: 五边形 48"/>
            <p:cNvSpPr/>
            <p:nvPr/>
          </p:nvSpPr>
          <p:spPr>
            <a:xfrm rot="13497409">
              <a:off x="-118824" y="19211"/>
              <a:ext cx="803918" cy="530268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8582" y="80963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5120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25575"/>
            <a:ext cx="12093575" cy="4608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8E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2583" y="0"/>
            <a:ext cx="4181475" cy="68580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5253" y="677779"/>
            <a:ext cx="9141494" cy="55024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72104" y="1550342"/>
            <a:ext cx="242824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第一部分</a:t>
            </a:r>
            <a:endParaRPr lang="zh-CN" altLang="en-US" sz="4400" b="1" dirty="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25253" y="2009775"/>
            <a:ext cx="2387562" cy="73819"/>
            <a:chOff x="-243184" y="1857374"/>
            <a:chExt cx="2387562" cy="73819"/>
          </a:xfrm>
          <a:solidFill>
            <a:srgbClr val="C00000"/>
          </a:solidFill>
        </p:grpSpPr>
        <p:cxnSp>
          <p:nvCxnSpPr>
            <p:cNvPr id="8" name="直接连接符 7"/>
            <p:cNvCxnSpPr/>
            <p:nvPr/>
          </p:nvCxnSpPr>
          <p:spPr>
            <a:xfrm>
              <a:off x="-243184" y="1857374"/>
              <a:ext cx="2387562" cy="1"/>
            </a:xfrm>
            <a:prstGeom prst="line">
              <a:avLst/>
            </a:prstGeom>
            <a:grpFill/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522078" y="1857374"/>
              <a:ext cx="622300" cy="73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2" name="PA-文本框 3"/>
          <p:cNvSpPr txBox="1"/>
          <p:nvPr>
            <p:custDataLst>
              <p:tags r:id="rId1"/>
            </p:custDataLst>
          </p:nvPr>
        </p:nvSpPr>
        <p:spPr>
          <a:xfrm>
            <a:off x="1897754" y="2830040"/>
            <a:ext cx="8547735" cy="2258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eaLnBrk="0" hangingPunct="0">
              <a:spcBef>
                <a:spcPct val="20000"/>
              </a:spcBef>
            </a:pPr>
            <a:r>
              <a:rPr lang="zh-CN" altLang="en-US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陌生  特色 </a:t>
            </a:r>
            <a:r>
              <a:rPr lang="zh-CN" altLang="en-US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回忆</a:t>
            </a:r>
            <a:r>
              <a:rPr lang="zh-CN" altLang="en-US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短暂  度过</a:t>
            </a:r>
            <a:endParaRPr lang="en-US" altLang="zh-CN" sz="4400" b="1" dirty="0">
              <a:solidFill>
                <a:srgbClr val="00009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812800" indent="-812800" eaLnBrk="0" hangingPunct="0">
              <a:spcBef>
                <a:spcPct val="20000"/>
              </a:spcBef>
            </a:pPr>
            <a:r>
              <a:rPr lang="zh-CN" altLang="en-US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难忘  </a:t>
            </a:r>
            <a:r>
              <a:rPr lang="zh-CN" altLang="en-US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美好</a:t>
            </a:r>
            <a:r>
              <a:rPr lang="zh-CN" altLang="en-US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过敏</a:t>
            </a:r>
            <a:r>
              <a:rPr lang="en-US" altLang="zh-CN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zh-CN" altLang="en-US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分别</a:t>
            </a:r>
            <a:r>
              <a:rPr lang="en-US" altLang="zh-CN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通</a:t>
            </a:r>
            <a:endParaRPr lang="en-US" altLang="zh-CN" sz="4400" b="1" dirty="0">
              <a:solidFill>
                <a:srgbClr val="00009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endParaRPr lang="en-US" altLang="zh-CN" sz="4400" b="1" spc="300" dirty="0">
              <a:solidFill>
                <a:srgbClr val="00009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1605" y="0"/>
            <a:ext cx="7675245" cy="84010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  <a:miter lim="800000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inden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语言点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2:</a:t>
            </a:r>
            <a:r>
              <a:rPr lang="zh-CN" altLang="en-US" sz="4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与</a:t>
            </a:r>
            <a:r>
              <a:rPr lang="en-US" altLang="zh-CN" sz="4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…</a:t>
            </a:r>
            <a:r>
              <a:rPr lang="zh-CN" altLang="en-US" sz="4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相比，</a:t>
            </a:r>
            <a:r>
              <a:rPr lang="en-US" altLang="zh-CN" sz="4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470" y="787400"/>
            <a:ext cx="11346180" cy="55899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3250" name="文本框 99"/>
          <p:cNvSpPr txBox="1"/>
          <p:nvPr/>
        </p:nvSpPr>
        <p:spPr>
          <a:xfrm>
            <a:off x="298450" y="2247900"/>
            <a:ext cx="115062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266700"/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B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：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与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苹果手机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相比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，华为手机便宜一点儿。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3251" name="文本框 99"/>
          <p:cNvSpPr txBox="1"/>
          <p:nvPr/>
        </p:nvSpPr>
        <p:spPr>
          <a:xfrm>
            <a:off x="298450" y="1437005"/>
            <a:ext cx="115062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266700"/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A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：你不是喜欢苹果手机吗？怎么买了华为？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3252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2555" y="3233420"/>
            <a:ext cx="3074035" cy="340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3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430" y="3204210"/>
            <a:ext cx="2736850" cy="34594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ldLvl="0"/>
      <p:bldP spid="53251" grpId="0" bldLvl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1605" y="0"/>
            <a:ext cx="7675245" cy="84010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  <a:miter lim="800000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inden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语言点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2:</a:t>
            </a:r>
            <a:r>
              <a:rPr lang="zh-CN" altLang="en-US" sz="4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与</a:t>
            </a:r>
            <a:r>
              <a:rPr lang="en-US" altLang="zh-CN" sz="4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…</a:t>
            </a:r>
            <a:r>
              <a:rPr lang="zh-CN" altLang="en-US" sz="4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相比，</a:t>
            </a:r>
            <a:r>
              <a:rPr lang="en-US" altLang="zh-CN" sz="4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470" y="787400"/>
            <a:ext cx="11346180" cy="55899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4274" name="文本框 99"/>
          <p:cNvSpPr txBox="1"/>
          <p:nvPr/>
        </p:nvSpPr>
        <p:spPr>
          <a:xfrm>
            <a:off x="458470" y="2094230"/>
            <a:ext cx="947039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266700"/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B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：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与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过去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相比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4275" name="文本框 99"/>
          <p:cNvSpPr txBox="1"/>
          <p:nvPr/>
        </p:nvSpPr>
        <p:spPr>
          <a:xfrm>
            <a:off x="458470" y="1325880"/>
            <a:ext cx="94703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266700"/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A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：来中国后你有什么变化？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99"/>
          <p:cNvSpPr txBox="1"/>
          <p:nvPr/>
        </p:nvSpPr>
        <p:spPr>
          <a:xfrm>
            <a:off x="458470" y="4377690"/>
            <a:ext cx="947039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266700"/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B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：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与</a:t>
            </a:r>
            <a:r>
              <a:rPr lang="en-US" altLang="zh-CN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相比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99"/>
          <p:cNvSpPr txBox="1"/>
          <p:nvPr/>
        </p:nvSpPr>
        <p:spPr>
          <a:xfrm>
            <a:off x="458470" y="3609340"/>
            <a:ext cx="113461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266700"/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A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：来中国学习和在网上上课，你更喜欢哪种学习方式？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ldLvl="0"/>
      <p:bldP spid="54275" grpId="0" bldLvl="0"/>
      <p:bldP spid="4" grpId="0" bldLvl="0"/>
      <p:bldP spid="5" grpId="0" bldLvl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256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练习：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P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+mn-ea"/>
              </a:rPr>
              <a:t>103</a:t>
            </a:r>
            <a:endParaRPr lang="en-US" altLang="zh-CN" sz="3600" b="1" spc="30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-118745" y="19050"/>
            <a:ext cx="803910" cy="530225"/>
            <a:chOff x="-118824" y="19211"/>
            <a:chExt cx="803918" cy="530268"/>
          </a:xfrm>
        </p:grpSpPr>
        <p:sp>
          <p:nvSpPr>
            <p:cNvPr id="49" name="箭头: 五边形 48"/>
            <p:cNvSpPr/>
            <p:nvPr/>
          </p:nvSpPr>
          <p:spPr>
            <a:xfrm rot="13497409">
              <a:off x="-118824" y="19211"/>
              <a:ext cx="803918" cy="530268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8582" y="80963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5734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925" y="769938"/>
            <a:ext cx="11141075" cy="5992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1605" y="0"/>
            <a:ext cx="6282690" cy="84010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  <a:miter lim="800000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inden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语言点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3:……</a:t>
            </a: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，</a:t>
            </a:r>
            <a:r>
              <a:rPr kumimoji="0" lang="zh-CN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却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……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470" y="787400"/>
            <a:ext cx="11346180" cy="55899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3250" name="文本框 99"/>
          <p:cNvSpPr txBox="1"/>
          <p:nvPr/>
        </p:nvSpPr>
        <p:spPr>
          <a:xfrm>
            <a:off x="631190" y="2812415"/>
            <a:ext cx="106299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很多事情说起来很容易，做起来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却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没那么简单。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3251" name="文本框 99"/>
          <p:cNvSpPr txBox="1"/>
          <p:nvPr/>
        </p:nvSpPr>
        <p:spPr>
          <a:xfrm>
            <a:off x="631190" y="1488440"/>
            <a:ext cx="110769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虽然他是一个外国人，汉语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却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说得特别标准、流利。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99"/>
          <p:cNvSpPr txBox="1"/>
          <p:nvPr/>
        </p:nvSpPr>
        <p:spPr>
          <a:xfrm>
            <a:off x="631190" y="4136390"/>
            <a:ext cx="1107694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虽然他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HSK4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级考了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278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的高分，他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却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怎么也高兴不起来。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ldLvl="0"/>
      <p:bldP spid="53251" grpId="0" bldLvl="0"/>
      <p:bldP spid="4" grpId="0" bldLvl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256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练习：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P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+mn-ea"/>
              </a:rPr>
              <a:t>102</a:t>
            </a:r>
            <a:endParaRPr lang="en-US" altLang="zh-CN" sz="3600" b="1" spc="30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-118745" y="19050"/>
            <a:ext cx="803910" cy="530225"/>
            <a:chOff x="-118824" y="19211"/>
            <a:chExt cx="803918" cy="530268"/>
          </a:xfrm>
        </p:grpSpPr>
        <p:sp>
          <p:nvSpPr>
            <p:cNvPr id="49" name="箭头: 五边形 48"/>
            <p:cNvSpPr/>
            <p:nvPr/>
          </p:nvSpPr>
          <p:spPr>
            <a:xfrm rot="13497409">
              <a:off x="-118824" y="19211"/>
              <a:ext cx="803918" cy="530268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8582" y="80963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6041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" y="957263"/>
            <a:ext cx="11834813" cy="5900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1605" y="0"/>
            <a:ext cx="6282690" cy="84010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  <a:miter lim="800000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inden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语言点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4:</a:t>
            </a:r>
            <a:r>
              <a:rPr lang="en-US" altLang="zh-CN" sz="4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…</a:t>
            </a:r>
            <a:r>
              <a:rPr lang="zh-CN" altLang="en-US" sz="4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en-US" altLang="zh-CN" sz="4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甚至…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470" y="787400"/>
            <a:ext cx="11346180" cy="55899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3250" name="文本框 99"/>
          <p:cNvSpPr txBox="1"/>
          <p:nvPr/>
        </p:nvSpPr>
        <p:spPr>
          <a:xfrm>
            <a:off x="631190" y="3801110"/>
            <a:ext cx="6728460" cy="15316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71500" indent="-5715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为了减肥成功，她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甚至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一个星期都只吃水果。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3251" name="文本框 99"/>
          <p:cNvSpPr txBox="1"/>
          <p:nvPr/>
        </p:nvSpPr>
        <p:spPr>
          <a:xfrm>
            <a:off x="631190" y="1488440"/>
            <a:ext cx="7132320" cy="15316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71500" indent="-5715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他工作的时候特别认真，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甚至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会忘记吃饭。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2468" name="图片 7"/>
          <p:cNvPicPr>
            <a:picLocks noChangeAspect="1"/>
          </p:cNvPicPr>
          <p:nvPr/>
        </p:nvPicPr>
        <p:blipFill>
          <a:blip r:embed="rId1"/>
          <a:srcRect b="4114"/>
          <a:stretch>
            <a:fillRect/>
          </a:stretch>
        </p:blipFill>
        <p:spPr>
          <a:xfrm>
            <a:off x="7477760" y="1435735"/>
            <a:ext cx="4714240" cy="3161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ldLvl="0"/>
      <p:bldP spid="53251" grpId="0" bldLvl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1605" y="0"/>
            <a:ext cx="6282690" cy="84010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  <a:miter lim="800000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inden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语言点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4:</a:t>
            </a:r>
            <a:r>
              <a:rPr lang="en-US" altLang="zh-CN" sz="4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…</a:t>
            </a:r>
            <a:r>
              <a:rPr lang="zh-CN" altLang="en-US" sz="4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en-US" altLang="zh-CN" sz="4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甚至…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470" y="787400"/>
            <a:ext cx="11346180" cy="55899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63490" name="文本框 99"/>
          <p:cNvSpPr txBox="1"/>
          <p:nvPr/>
        </p:nvSpPr>
        <p:spPr>
          <a:xfrm>
            <a:off x="652780" y="2336165"/>
            <a:ext cx="104279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这道数学题太难了，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甚至</a:t>
            </a:r>
            <a:r>
              <a:rPr lang="zh-CN" altLang="en-US" sz="48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连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老师</a:t>
            </a:r>
            <a:r>
              <a:rPr lang="zh-CN" altLang="en-US" sz="48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都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不会。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3491" name="文本框 99"/>
          <p:cNvSpPr txBox="1"/>
          <p:nvPr/>
        </p:nvSpPr>
        <p:spPr>
          <a:xfrm>
            <a:off x="652780" y="3976370"/>
            <a:ext cx="96901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他实在是太忙了，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甚至</a:t>
            </a:r>
            <a:r>
              <a:rPr lang="zh-CN" altLang="en-US" sz="48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连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饭</a:t>
            </a:r>
            <a:r>
              <a:rPr lang="zh-CN" altLang="en-US" sz="48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都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忘了吃。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ldLvl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256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练习：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P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+mn-ea"/>
              </a:rPr>
              <a:t>101</a:t>
            </a:r>
            <a:endParaRPr lang="en-US" altLang="zh-CN" sz="3600" b="1" spc="30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-118745" y="19050"/>
            <a:ext cx="803910" cy="530225"/>
            <a:chOff x="-118824" y="19211"/>
            <a:chExt cx="803918" cy="530268"/>
          </a:xfrm>
        </p:grpSpPr>
        <p:sp>
          <p:nvSpPr>
            <p:cNvPr id="49" name="箭头: 五边形 48"/>
            <p:cNvSpPr/>
            <p:nvPr/>
          </p:nvSpPr>
          <p:spPr>
            <a:xfrm rot="13497409">
              <a:off x="-118824" y="19211"/>
              <a:ext cx="803918" cy="530268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8582" y="80963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66562" name="图片 3"/>
          <p:cNvPicPr>
            <a:picLocks noChangeAspect="1"/>
          </p:cNvPicPr>
          <p:nvPr/>
        </p:nvPicPr>
        <p:blipFill>
          <a:blip r:embed="rId1"/>
          <a:srcRect t="55784"/>
          <a:stretch>
            <a:fillRect/>
          </a:stretch>
        </p:blipFill>
        <p:spPr>
          <a:xfrm>
            <a:off x="635000" y="2380615"/>
            <a:ext cx="10922635" cy="34455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256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练习：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P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+mn-ea"/>
              </a:rPr>
              <a:t>101</a:t>
            </a:r>
            <a:endParaRPr lang="en-US" altLang="zh-CN" sz="3600" b="1" spc="30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-118745" y="19050"/>
            <a:ext cx="803910" cy="530225"/>
            <a:chOff x="-118824" y="19211"/>
            <a:chExt cx="803918" cy="530268"/>
          </a:xfrm>
        </p:grpSpPr>
        <p:sp>
          <p:nvSpPr>
            <p:cNvPr id="49" name="箭头: 五边形 48"/>
            <p:cNvSpPr/>
            <p:nvPr/>
          </p:nvSpPr>
          <p:spPr>
            <a:xfrm rot="13497409">
              <a:off x="-118824" y="19211"/>
              <a:ext cx="803918" cy="530268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8582" y="80963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6758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905" y="1433830"/>
            <a:ext cx="10917555" cy="48660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1605" y="0"/>
            <a:ext cx="9470390" cy="84010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  <a:miter lim="800000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inden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语言点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4:</a:t>
            </a:r>
            <a:r>
              <a:rPr lang="zh-CN" altLang="en-US" sz="4400" b="1" dirty="0">
                <a:solidFill>
                  <a:schemeClr val="bg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递进关系复句的常用关联词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470" y="787400"/>
            <a:ext cx="11346180" cy="55899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1682" name="文本框 99"/>
          <p:cNvSpPr txBox="1"/>
          <p:nvPr/>
        </p:nvSpPr>
        <p:spPr>
          <a:xfrm>
            <a:off x="532765" y="1203325"/>
            <a:ext cx="870966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不仅</a:t>
            </a:r>
            <a:r>
              <a:rPr lang="en-US" altLang="zh-CN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不但</a:t>
            </a:r>
            <a:r>
              <a:rPr lang="en-US" altLang="zh-CN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，而且</a:t>
            </a:r>
            <a:r>
              <a:rPr lang="en-US" altLang="zh-CN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en-US" altLang="zh-CN" sz="4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1683" name="文本框 99"/>
          <p:cNvSpPr txBox="1"/>
          <p:nvPr/>
        </p:nvSpPr>
        <p:spPr>
          <a:xfrm>
            <a:off x="532765" y="2402205"/>
            <a:ext cx="938466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不只</a:t>
            </a:r>
            <a:r>
              <a:rPr lang="en-US" altLang="zh-CN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不光</a:t>
            </a:r>
            <a:r>
              <a:rPr lang="en-US" altLang="zh-CN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不单</a:t>
            </a:r>
            <a:r>
              <a:rPr lang="en-US" altLang="zh-CN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，还</a:t>
            </a:r>
            <a:r>
              <a:rPr lang="en-US" altLang="zh-CN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en-US" altLang="zh-CN" sz="4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1684" name="文本框 99"/>
          <p:cNvSpPr txBox="1"/>
          <p:nvPr/>
        </p:nvSpPr>
        <p:spPr>
          <a:xfrm>
            <a:off x="532765" y="3600450"/>
            <a:ext cx="938466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不仅不</a:t>
            </a:r>
            <a:r>
              <a:rPr lang="en-US" altLang="zh-CN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没</a:t>
            </a:r>
            <a:r>
              <a:rPr lang="en-US" altLang="zh-CN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，反而</a:t>
            </a:r>
            <a:r>
              <a:rPr lang="en-US" altLang="zh-CN" sz="4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en-US" altLang="zh-CN" sz="4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ldLvl="0"/>
      <p:bldP spid="71684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30692" y="130491"/>
            <a:ext cx="428994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陌生 </a:t>
            </a:r>
            <a:r>
              <a:rPr lang="en-US" altLang="zh-CN" sz="48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adj</a:t>
            </a:r>
            <a:r>
              <a:rPr lang="zh-CN" altLang="en-US" sz="48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</a:t>
            </a:r>
            <a:endParaRPr lang="zh-CN" altLang="en-US"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0125" y="1370965"/>
            <a:ext cx="106591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对现在的中国人来说，用手机付款已经不是一件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陌生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的事了。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0125" y="2884208"/>
            <a:ext cx="87785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父母告诉孩子不要随便跟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陌生人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说话。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00125" y="3935171"/>
            <a:ext cx="10436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学习汉语以后，我觉得中国对我来说不再是一个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陌生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的国家了。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1605" y="0"/>
            <a:ext cx="9470390" cy="84010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  <a:miter lim="800000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inden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语言点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4:</a:t>
            </a:r>
            <a:r>
              <a:rPr lang="zh-CN" altLang="en-US" sz="4400" b="1" dirty="0">
                <a:solidFill>
                  <a:schemeClr val="bg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递进关系复句的常用关联词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470" y="787400"/>
            <a:ext cx="11346180" cy="55899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1682" name="文本框 99"/>
          <p:cNvSpPr txBox="1"/>
          <p:nvPr/>
        </p:nvSpPr>
        <p:spPr>
          <a:xfrm>
            <a:off x="532765" y="1203325"/>
            <a:ext cx="1111567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阿尔达的汉语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（不仅/不但）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说得很标准，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而且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十分流利。</a:t>
            </a:r>
            <a:endParaRPr lang="zh-CN" altLang="en-US" sz="40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71683" name="文本框 99"/>
          <p:cNvSpPr txBox="1"/>
          <p:nvPr/>
        </p:nvSpPr>
        <p:spPr>
          <a:xfrm>
            <a:off x="532765" y="2892425"/>
            <a:ext cx="1068260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我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不只</a:t>
            </a:r>
            <a:r>
              <a:rPr lang="en-US" altLang="zh-CN" sz="4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不光</a:t>
            </a:r>
            <a:r>
              <a:rPr lang="en-US" altLang="zh-CN" sz="4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不单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通过了考试，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还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考了一个很高的成绩。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1684" name="文本框 99"/>
          <p:cNvSpPr txBox="1"/>
          <p:nvPr/>
        </p:nvSpPr>
        <p:spPr>
          <a:xfrm>
            <a:off x="532765" y="4468495"/>
            <a:ext cx="1111631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你这样说，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不但不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能解决问题，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反而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会让两个人的矛盾更大。</a:t>
            </a:r>
            <a:endParaRPr lang="zh-CN" altLang="en-US" sz="40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ldLvl="0"/>
      <p:bldP spid="71684" grpId="0" bldLvl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1605" y="0"/>
            <a:ext cx="6024880" cy="84010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  <a:miter lim="800000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inden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语言点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5:</a:t>
            </a:r>
            <a:r>
              <a:rPr lang="en-US" altLang="zh-CN" sz="4400" b="1" dirty="0">
                <a:solidFill>
                  <a:schemeClr val="bg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有朋自远方来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470" y="787400"/>
            <a:ext cx="11346180" cy="55899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1682" name="文本框 99"/>
          <p:cNvSpPr txBox="1"/>
          <p:nvPr/>
        </p:nvSpPr>
        <p:spPr>
          <a:xfrm>
            <a:off x="532765" y="1203325"/>
            <a:ext cx="110032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对远道而来的朋友表示欢迎，也表示老朋友见面后很开心的样子。</a:t>
            </a:r>
            <a:endParaRPr sz="2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3730" name="文本框 1"/>
          <p:cNvSpPr txBox="1"/>
          <p:nvPr/>
        </p:nvSpPr>
        <p:spPr>
          <a:xfrm>
            <a:off x="533083" y="2540635"/>
            <a:ext cx="11199812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有朋自远方来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，欢迎各位老师、同学来我校参观学习。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3731" name="文本框 2"/>
          <p:cNvSpPr txBox="1"/>
          <p:nvPr/>
        </p:nvSpPr>
        <p:spPr>
          <a:xfrm>
            <a:off x="605155" y="4191635"/>
            <a:ext cx="1105535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有朋自远方来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，今天的这顿饭必须让我请，你太客气了。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ldLvl="0"/>
      <p:bldP spid="73731" grpId="0" bldLvl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1605" y="0"/>
            <a:ext cx="6024880" cy="84010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  <a:miter lim="800000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inden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课文梳理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470" y="787400"/>
            <a:ext cx="11346180" cy="55899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3730" name="文本框 1"/>
          <p:cNvSpPr txBox="1"/>
          <p:nvPr/>
        </p:nvSpPr>
        <p:spPr>
          <a:xfrm>
            <a:off x="496094" y="966470"/>
            <a:ext cx="11199812" cy="501675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“我”接到了谁打来的电话？接到这个电话时“我”吃惊吗？</a:t>
            </a:r>
            <a:endParaRPr lang="en-US" altLang="zh-CN" sz="40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老同学为什么给“我”打电话？他要来干什么？</a:t>
            </a:r>
            <a:endParaRPr lang="en-US" altLang="zh-CN" sz="40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“我”和老同学互相认出来了吗？“我们”的变化大不大？</a:t>
            </a:r>
            <a:endParaRPr lang="en-US" altLang="zh-CN" sz="40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“我”要带老同学吃什么？他赞同吗？为什么？</a:t>
            </a:r>
            <a:endParaRPr lang="en-US" altLang="zh-CN" sz="40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“我”和老同学这几天是怎么度过的？</a:t>
            </a:r>
            <a:endParaRPr lang="en-US" altLang="zh-CN" sz="40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老同学为什么觉得这段时光非常难忘？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ldLvl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5469" y="0"/>
            <a:ext cx="6024880" cy="84010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  <a:miter lim="800000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inden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课文讨论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470" y="787400"/>
            <a:ext cx="11346180" cy="55899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496094" y="966470"/>
            <a:ext cx="11199812" cy="25545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你觉得课文中张义达的老同学招待他的方式怎么样</a:t>
            </a:r>
            <a:r>
              <a:rPr lang="en-US" altLang="zh-CN" sz="4000" b="1" dirty="0">
                <a:latin typeface="楷体" panose="02010609060101010101" charset="-122"/>
                <a:ea typeface="楷体" panose="02010609060101010101" charset="-122"/>
              </a:rPr>
              <a:t>?</a:t>
            </a:r>
            <a:endParaRPr lang="en-US" altLang="zh-CN" sz="40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如果你的朋友来到你生活的城市，你会怎么招待他</a:t>
            </a:r>
            <a:r>
              <a:rPr lang="en-US" altLang="zh-CN" sz="4000" b="1" dirty="0"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她？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5469" y="0"/>
            <a:ext cx="6024880" cy="84010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  <a:miter lim="800000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inden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课文复述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470" y="787400"/>
            <a:ext cx="11346180" cy="55899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748899" y="2459504"/>
            <a:ext cx="11199812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竟然   甚至   招待   游览</a:t>
            </a:r>
            <a:endParaRPr lang="en-US" altLang="zh-CN" sz="4000" b="1" dirty="0"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40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4000" b="1" dirty="0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，却</a:t>
            </a:r>
            <a:r>
              <a:rPr lang="en-US" altLang="zh-CN" sz="4000" b="1" dirty="0">
                <a:latin typeface="楷体" panose="02010609060101010101" charset="-122"/>
                <a:ea typeface="楷体" panose="02010609060101010101" charset="-122"/>
              </a:rPr>
              <a:t>……   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与</a:t>
            </a:r>
            <a:r>
              <a:rPr lang="en-US" altLang="zh-CN" sz="4000" b="1" dirty="0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相比   </a:t>
            </a:r>
            <a:r>
              <a:rPr lang="en-US" altLang="zh-CN" sz="4000" b="1" dirty="0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之一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4" y="127635"/>
            <a:ext cx="7151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短暂 </a:t>
            </a:r>
            <a:r>
              <a:rPr lang="en-US" altLang="zh-CN" sz="48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adj  ——</a:t>
            </a:r>
            <a:r>
              <a:rPr lang="zh-CN" altLang="en-US" sz="48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永久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 </a:t>
            </a:r>
            <a:endParaRPr lang="zh-CN" altLang="en-US"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9960" y="2372360"/>
            <a:ext cx="1085469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人的一生是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短暂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的，但是父母对你的爱是永久的。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9960" y="3933190"/>
            <a:ext cx="10740441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___________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是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短暂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的，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____________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是永久的。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81661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分别</a:t>
            </a:r>
            <a:r>
              <a:rPr lang="en-US" altLang="zh-CN" sz="48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adv.</a:t>
            </a:r>
            <a:endParaRPr lang="zh-CN" altLang="en-US" sz="48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1865" y="2716182"/>
            <a:ext cx="1087362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我想更了解这个人，你能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分别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说说他的优点和缺点吗？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1865" y="3915062"/>
            <a:ext cx="81502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她在公司和家里都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分别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放了一束鲜花。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1865" y="1875234"/>
            <a:ext cx="1069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老师让同学们都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分别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说说自己这一个星期的感受。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808418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难忘 </a:t>
            </a:r>
            <a:r>
              <a:rPr lang="en-US" altLang="zh-CN" sz="48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adj. </a:t>
            </a:r>
            <a:r>
              <a:rPr lang="zh-CN" altLang="en-US" sz="48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很难忘记的</a:t>
            </a:r>
            <a:endParaRPr lang="en-US" altLang="zh-CN" sz="48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  <a:p>
            <a:pPr algn="l"/>
            <a:endParaRPr lang="en-US" altLang="zh-CN" sz="2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  <a:p>
            <a:pPr algn="l"/>
            <a:r>
              <a:rPr lang="zh-CN" altLang="en-US" sz="40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最难忘的</a:t>
            </a:r>
            <a:r>
              <a:rPr lang="en-US" altLang="zh-CN" sz="40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N</a:t>
            </a:r>
            <a:endParaRPr lang="en-US" altLang="zh-CN" sz="40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  <a:p>
            <a:pPr algn="l"/>
            <a:r>
              <a:rPr lang="en-US" altLang="zh-CN" sz="4000" b="1" dirty="0" err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sth</a:t>
            </a:r>
            <a:r>
              <a:rPr lang="zh-CN" altLang="en-US" sz="40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令人难忘</a:t>
            </a:r>
            <a:endParaRPr lang="zh-CN" altLang="en-US" sz="40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6387" name="文本框 2"/>
          <p:cNvSpPr txBox="1"/>
          <p:nvPr/>
        </p:nvSpPr>
        <p:spPr>
          <a:xfrm>
            <a:off x="862965" y="3948727"/>
            <a:ext cx="899033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2020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年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__________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令人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难忘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388" name="文本框 1"/>
          <p:cNvSpPr txBox="1"/>
          <p:nvPr/>
        </p:nvSpPr>
        <p:spPr>
          <a:xfrm>
            <a:off x="862965" y="2838926"/>
            <a:ext cx="110159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在中国老师和同学们给我过了一个最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难忘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的生日。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/>
      <p:bldP spid="16388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9416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度过 </a:t>
            </a:r>
            <a:r>
              <a:rPr lang="en-US" altLang="zh-CN" sz="48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V</a:t>
            </a:r>
            <a:endParaRPr lang="en-US" altLang="zh-CN" sz="48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  <a:p>
            <a:pPr algn="l"/>
            <a:endParaRPr lang="en-US" altLang="zh-CN" sz="40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  <a:p>
            <a:pPr algn="l"/>
            <a:r>
              <a:rPr lang="zh-CN" altLang="en-US" sz="40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和</a:t>
            </a:r>
            <a:r>
              <a:rPr lang="en-US" altLang="zh-CN" sz="40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sb</a:t>
            </a:r>
            <a:r>
              <a:rPr lang="zh-CN" altLang="en-US" sz="40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在</a:t>
            </a:r>
            <a:r>
              <a:rPr lang="en-US" altLang="zh-CN" sz="4000" b="1" dirty="0" err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sp</a:t>
            </a:r>
            <a:r>
              <a:rPr lang="zh-CN" altLang="en-US" sz="40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度过了</a:t>
            </a:r>
            <a:r>
              <a:rPr lang="en-US" altLang="zh-CN" sz="40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……(</a:t>
            </a:r>
            <a:r>
              <a:rPr lang="zh-CN" altLang="en-US" sz="40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假期</a:t>
            </a:r>
            <a:r>
              <a:rPr lang="en-US" altLang="zh-CN" sz="40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/</a:t>
            </a:r>
            <a:r>
              <a:rPr lang="zh-CN" altLang="en-US" sz="40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周末</a:t>
            </a:r>
            <a:r>
              <a:rPr lang="en-US" altLang="zh-CN" sz="40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/</a:t>
            </a:r>
            <a:r>
              <a:rPr lang="zh-CN" altLang="en-US" sz="40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一天</a:t>
            </a:r>
            <a:r>
              <a:rPr lang="en-US" altLang="zh-CN" sz="40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) </a:t>
            </a:r>
            <a:endParaRPr lang="zh-CN" altLang="en-US" sz="40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0277" y="2574479"/>
            <a:ext cx="10659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他昨天和家人在公园里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度过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了快乐的周末。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93661" y="3604380"/>
            <a:ext cx="362067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你呢？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21575" r="16985" b="26490"/>
          <a:stretch>
            <a:fillRect/>
          </a:stretch>
        </p:blipFill>
        <p:spPr>
          <a:xfrm>
            <a:off x="8065639" y="3440290"/>
            <a:ext cx="3543748" cy="282380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PA" val="v5.2.8"/>
</p:tagLst>
</file>

<file path=ppt/tags/tag64.xml><?xml version="1.0" encoding="utf-8"?>
<p:tagLst xmlns:p="http://schemas.openxmlformats.org/presentationml/2006/main">
  <p:tag name="PA" val="v5.2.8"/>
</p:tagLst>
</file>

<file path=ppt/tags/tag65.xml><?xml version="1.0" encoding="utf-8"?>
<p:tagLst xmlns:p="http://schemas.openxmlformats.org/presentationml/2006/main">
  <p:tag name="PA" val="v5.2.8"/>
</p:tagLst>
</file>

<file path=ppt/tags/tag66.xml><?xml version="1.0" encoding="utf-8"?>
<p:tagLst xmlns:p="http://schemas.openxmlformats.org/presentationml/2006/main">
  <p:tag name="PA" val="v5.2.8"/>
</p:tagLst>
</file>

<file path=ppt/tags/tag67.xml><?xml version="1.0" encoding="utf-8"?>
<p:tagLst xmlns:p="http://schemas.openxmlformats.org/presentationml/2006/main">
  <p:tag name="PA" val="v5.2.8"/>
</p:tagLst>
</file>

<file path=ppt/tags/tag68.xml><?xml version="1.0" encoding="utf-8"?>
<p:tagLst xmlns:p="http://schemas.openxmlformats.org/presentationml/2006/main">
  <p:tag name="PA" val="v5.2.8"/>
</p:tagLst>
</file>

<file path=ppt/tags/tag69.xml><?xml version="1.0" encoding="utf-8"?>
<p:tagLst xmlns:p="http://schemas.openxmlformats.org/presentationml/2006/main">
  <p:tag name="PA" val="v5.2.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PA" val="v5.2.8"/>
</p:tagLst>
</file>

<file path=ppt/tags/tag71.xml><?xml version="1.0" encoding="utf-8"?>
<p:tagLst xmlns:p="http://schemas.openxmlformats.org/presentationml/2006/main">
  <p:tag name="PA" val="v5.2.8"/>
</p:tagLst>
</file>

<file path=ppt/tags/tag72.xml><?xml version="1.0" encoding="utf-8"?>
<p:tagLst xmlns:p="http://schemas.openxmlformats.org/presentationml/2006/main">
  <p:tag name="PA" val="v5.2.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3114</Words>
  <Application>WPS 演示</Application>
  <PresentationFormat>宽屏</PresentationFormat>
  <Paragraphs>380</Paragraphs>
  <Slides>54</Slides>
  <Notes>54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7" baseType="lpstr">
      <vt:lpstr>Arial</vt:lpstr>
      <vt:lpstr>宋体</vt:lpstr>
      <vt:lpstr>Wingdings</vt:lpstr>
      <vt:lpstr>微软雅黑</vt:lpstr>
      <vt:lpstr>Wingdings</vt:lpstr>
      <vt:lpstr>字魂105号-简雅黑</vt:lpstr>
      <vt:lpstr>黑体</vt:lpstr>
      <vt:lpstr>楷体</vt:lpstr>
      <vt:lpstr>等线</vt:lpstr>
      <vt:lpstr>Arial Unicode MS</vt:lpstr>
      <vt:lpstr>Calibri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Surface</dc:creator>
  <cp:lastModifiedBy>xxiaoo</cp:lastModifiedBy>
  <cp:revision>240</cp:revision>
  <dcterms:created xsi:type="dcterms:W3CDTF">2019-06-19T02:08:00Z</dcterms:created>
  <dcterms:modified xsi:type="dcterms:W3CDTF">2022-02-16T01:07:34Z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5EA762D07E12453F9752B7585E1F56B3</vt:lpwstr>
  </property>
</Properties>
</file>