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6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8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4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tags/tag32.xml" ContentType="application/vnd.openxmlformats-officedocument.presentationml.tags+xml"/>
  <Override PartName="/ppt/notesSlides/notesSlide54.xml" ContentType="application/vnd.openxmlformats-officedocument.presentationml.notesSlide+xml"/>
  <Override PartName="/ppt/tags/tag33.xml" ContentType="application/vnd.openxmlformats-officedocument.presentationml.tags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tags/tag34.xml" ContentType="application/vnd.openxmlformats-officedocument.presentationml.tags+xml"/>
  <Override PartName="/ppt/notesSlides/notesSlide61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64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65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66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67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9"/>
  </p:notesMasterIdLst>
  <p:sldIdLst>
    <p:sldId id="338" r:id="rId2"/>
    <p:sldId id="316" r:id="rId3"/>
    <p:sldId id="402" r:id="rId4"/>
    <p:sldId id="262" r:id="rId5"/>
    <p:sldId id="266" r:id="rId6"/>
    <p:sldId id="358" r:id="rId7"/>
    <p:sldId id="340" r:id="rId8"/>
    <p:sldId id="272" r:id="rId9"/>
    <p:sldId id="343" r:id="rId10"/>
    <p:sldId id="371" r:id="rId11"/>
    <p:sldId id="1262" r:id="rId12"/>
    <p:sldId id="541" r:id="rId13"/>
    <p:sldId id="949" r:id="rId14"/>
    <p:sldId id="1263" r:id="rId15"/>
    <p:sldId id="950" r:id="rId16"/>
    <p:sldId id="1264" r:id="rId17"/>
    <p:sldId id="1265" r:id="rId18"/>
    <p:sldId id="1266" r:id="rId19"/>
    <p:sldId id="1267" r:id="rId20"/>
    <p:sldId id="1268" r:id="rId21"/>
    <p:sldId id="1269" r:id="rId22"/>
    <p:sldId id="1270" r:id="rId23"/>
    <p:sldId id="1442" r:id="rId24"/>
    <p:sldId id="1271" r:id="rId25"/>
    <p:sldId id="1272" r:id="rId26"/>
    <p:sldId id="1273" r:id="rId27"/>
    <p:sldId id="1363" r:id="rId28"/>
    <p:sldId id="1274" r:id="rId29"/>
    <p:sldId id="341" r:id="rId30"/>
    <p:sldId id="388" r:id="rId31"/>
    <p:sldId id="1149" r:id="rId32"/>
    <p:sldId id="1525" r:id="rId33"/>
    <p:sldId id="1529" r:id="rId34"/>
    <p:sldId id="1155" r:id="rId35"/>
    <p:sldId id="1275" r:id="rId36"/>
    <p:sldId id="1276" r:id="rId37"/>
    <p:sldId id="361" r:id="rId38"/>
    <p:sldId id="1277" r:id="rId39"/>
    <p:sldId id="1278" r:id="rId40"/>
    <p:sldId id="392" r:id="rId41"/>
    <p:sldId id="387" r:id="rId42"/>
    <p:sldId id="1364" r:id="rId43"/>
    <p:sldId id="1033" r:id="rId44"/>
    <p:sldId id="691" r:id="rId45"/>
    <p:sldId id="692" r:id="rId46"/>
    <p:sldId id="693" r:id="rId47"/>
    <p:sldId id="694" r:id="rId48"/>
    <p:sldId id="1279" r:id="rId49"/>
    <p:sldId id="342" r:id="rId50"/>
    <p:sldId id="698" r:id="rId51"/>
    <p:sldId id="1038" r:id="rId52"/>
    <p:sldId id="362" r:id="rId53"/>
    <p:sldId id="1039" r:id="rId54"/>
    <p:sldId id="395" r:id="rId55"/>
    <p:sldId id="394" r:id="rId56"/>
    <p:sldId id="493" r:id="rId57"/>
    <p:sldId id="1040" r:id="rId58"/>
    <p:sldId id="396" r:id="rId59"/>
    <p:sldId id="1041" r:id="rId60"/>
    <p:sldId id="403" r:id="rId61"/>
    <p:sldId id="439" r:id="rId62"/>
    <p:sldId id="700" r:id="rId63"/>
    <p:sldId id="441" r:id="rId64"/>
    <p:sldId id="445" r:id="rId65"/>
    <p:sldId id="442" r:id="rId66"/>
    <p:sldId id="443" r:id="rId67"/>
    <p:sldId id="444" r:id="rId68"/>
    <p:sldId id="446" r:id="rId69"/>
    <p:sldId id="1042" r:id="rId70"/>
    <p:sldId id="451" r:id="rId71"/>
    <p:sldId id="1097" r:id="rId72"/>
    <p:sldId id="1355" r:id="rId73"/>
    <p:sldId id="1356" r:id="rId74"/>
    <p:sldId id="1357" r:id="rId75"/>
    <p:sldId id="448" r:id="rId76"/>
    <p:sldId id="449" r:id="rId77"/>
    <p:sldId id="468" r:id="rId78"/>
    <p:sldId id="1043" r:id="rId79"/>
    <p:sldId id="471" r:id="rId80"/>
    <p:sldId id="472" r:id="rId81"/>
    <p:sldId id="1358" r:id="rId82"/>
    <p:sldId id="706" r:id="rId83"/>
    <p:sldId id="707" r:id="rId84"/>
    <p:sldId id="1359" r:id="rId85"/>
    <p:sldId id="708" r:id="rId86"/>
    <p:sldId id="709" r:id="rId87"/>
    <p:sldId id="473" r:id="rId88"/>
    <p:sldId id="475" r:id="rId89"/>
    <p:sldId id="1100" r:id="rId90"/>
    <p:sldId id="1101" r:id="rId91"/>
    <p:sldId id="474" r:id="rId92"/>
    <p:sldId id="477" r:id="rId93"/>
    <p:sldId id="476" r:id="rId94"/>
    <p:sldId id="478" r:id="rId95"/>
    <p:sldId id="1102" r:id="rId96"/>
    <p:sldId id="1360" r:id="rId97"/>
    <p:sldId id="483" r:id="rId98"/>
    <p:sldId id="1103" r:id="rId99"/>
    <p:sldId id="485" r:id="rId100"/>
    <p:sldId id="486" r:id="rId101"/>
    <p:sldId id="487" r:id="rId102"/>
    <p:sldId id="488" r:id="rId103"/>
    <p:sldId id="489" r:id="rId104"/>
    <p:sldId id="490" r:id="rId105"/>
    <p:sldId id="1361" r:id="rId106"/>
    <p:sldId id="1362" r:id="rId107"/>
    <p:sldId id="347" r:id="rId108"/>
  </p:sldIdLst>
  <p:sldSz cx="12192000" cy="6858000"/>
  <p:notesSz cx="6858000" cy="9144000"/>
  <p:custDataLst>
    <p:tags r:id="rId1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CCDCBF"/>
    <a:srgbClr val="203864"/>
    <a:srgbClr val="3760AB"/>
    <a:srgbClr val="3F6DC1"/>
    <a:srgbClr val="355DA5"/>
    <a:srgbClr val="2D4F8B"/>
    <a:srgbClr val="5780C9"/>
    <a:srgbClr val="365FA8"/>
    <a:srgbClr val="28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50" y="78"/>
      </p:cViewPr>
      <p:guideLst>
        <p:guide orient="horz" pos="217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gs" Target="tags/tag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2023/9/22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0B99-5D56-495B-BDA6-049F62BA0AAE}" type="datetimeFigureOut">
              <a:rPr lang="zh-CN" altLang="en-US" smtClean="0"/>
              <a:t>2023/9/22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image" Target="../media/image3.jpeg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microsoft.com/office/2007/relationships/media" Target="../media/media3.WAV"/><Relationship Id="rId7" Type="http://schemas.openxmlformats.org/officeDocument/2006/relationships/image" Target="../media/image69.png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image" Target="../media/image68.png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3.WAV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2.xml"/><Relationship Id="rId1" Type="http://schemas.openxmlformats.org/officeDocument/2006/relationships/tags" Target="../tags/tag12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4" Type="http://schemas.openxmlformats.org/officeDocument/2006/relationships/image" Target="../media/image70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4" Type="http://schemas.openxmlformats.org/officeDocument/2006/relationships/image" Target="../media/image73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4" Type="http://schemas.openxmlformats.org/officeDocument/2006/relationships/image" Target="../media/image74.png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5.xml"/><Relationship Id="rId7" Type="http://schemas.openxmlformats.org/officeDocument/2006/relationships/image" Target="../media/image1.jpeg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notesSlide" Target="../notesSlides/notesSlide7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image" Target="../media/image4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10" Type="http://schemas.openxmlformats.org/officeDocument/2006/relationships/image" Target="../media/image46.png"/><Relationship Id="rId4" Type="http://schemas.openxmlformats.org/officeDocument/2006/relationships/tags" Target="../tags/tag38.xml"/><Relationship Id="rId9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image" Target="../media/image49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image" Target="../media/image48.png"/><Relationship Id="rId5" Type="http://schemas.openxmlformats.org/officeDocument/2006/relationships/tags" Target="../tags/tag47.xml"/><Relationship Id="rId10" Type="http://schemas.openxmlformats.org/officeDocument/2006/relationships/image" Target="../media/image47.png"/><Relationship Id="rId4" Type="http://schemas.openxmlformats.org/officeDocument/2006/relationships/tags" Target="../tags/tag46.xml"/><Relationship Id="rId9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9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9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4" Type="http://schemas.openxmlformats.org/officeDocument/2006/relationships/image" Target="../media/image5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image" Target="../media/image51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4" Type="http://schemas.openxmlformats.org/officeDocument/2006/relationships/image" Target="../media/image52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4" Type="http://schemas.openxmlformats.org/officeDocument/2006/relationships/image" Target="../media/image53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image" Target="../media/image54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4" Type="http://schemas.openxmlformats.org/officeDocument/2006/relationships/image" Target="../media/image57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4" Type="http://schemas.openxmlformats.org/officeDocument/2006/relationships/image" Target="../media/image58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7" Type="http://schemas.openxmlformats.org/officeDocument/2006/relationships/image" Target="../media/image60.png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image" Target="../media/image59.png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4" Type="http://schemas.openxmlformats.org/officeDocument/2006/relationships/image" Target="../media/image61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0.png"/><Relationship Id="rId5" Type="http://schemas.openxmlformats.org/officeDocument/2006/relationships/image" Target="../media/image62.png"/><Relationship Id="rId4" Type="http://schemas.openxmlformats.org/officeDocument/2006/relationships/notesSlide" Target="../notesSlides/notesSlide7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60.png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image" Target="../media/image64.png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2.WAV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microsoft.com/office/2007/relationships/media" Target="../media/media2.WAV"/><Relationship Id="rId7" Type="http://schemas.openxmlformats.org/officeDocument/2006/relationships/image" Target="../media/image66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image" Target="../media/image65.png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2.WAV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7" Type="http://schemas.openxmlformats.org/officeDocument/2006/relationships/image" Target="../media/image60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image" Target="../media/image67.png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98174" y="694831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10" y="3812540"/>
            <a:ext cx="4536440" cy="3023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3258586" y="1738733"/>
            <a:ext cx="58058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基础课第十八课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-文本框 61"/>
          <p:cNvSpPr txBox="1"/>
          <p:nvPr>
            <p:custDataLst>
              <p:tags r:id="rId4"/>
            </p:custDataLst>
          </p:nvPr>
        </p:nvSpPr>
        <p:spPr>
          <a:xfrm>
            <a:off x="4240696" y="3061643"/>
            <a:ext cx="43611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我能不打针吗？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040820" y="5289774"/>
            <a:ext cx="1886840" cy="521970"/>
            <a:chOff x="5152580" y="4813524"/>
            <a:chExt cx="1886840" cy="521970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409957" y="4813524"/>
              <a:ext cx="136969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2736850"/>
            <a:ext cx="10791825" cy="19351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1803400" y="296545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注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03400" y="398462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主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730875" y="295275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康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668963" y="39846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习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364663" y="2952750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364663" y="39846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grpSp>
        <p:nvGrpSpPr>
          <p:cNvPr id="53250" name="组 3"/>
          <p:cNvGrpSpPr/>
          <p:nvPr/>
        </p:nvGrpSpPr>
        <p:grpSpPr>
          <a:xfrm>
            <a:off x="614363" y="957263"/>
            <a:ext cx="11041062" cy="4911725"/>
            <a:chOff x="354843" y="780349"/>
            <a:chExt cx="11313993" cy="4954239"/>
          </a:xfrm>
        </p:grpSpPr>
        <p:pic>
          <p:nvPicPr>
            <p:cNvPr id="53255" name="图片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843" y="2190049"/>
              <a:ext cx="11313993" cy="35445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3256" name="图片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6005" y="780349"/>
              <a:ext cx="9817100" cy="14097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5963" y="914400"/>
            <a:ext cx="10836275" cy="49545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66850" y="39893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466850" y="46894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pic>
        <p:nvPicPr>
          <p:cNvPr id="8" name="18-09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91053" y="1017434"/>
            <a:ext cx="638629" cy="63862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353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98500" y="1362075"/>
            <a:ext cx="10795000" cy="474154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听说有的中国人很喜欢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劝酒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，如果你和他们一起喝酒，他们会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不停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地劝酒。所以，我很害怕和中国人一起喝酒，担心和他们喝酒会喝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醉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我的朋友告诉我，中国有很多劝酒词，不过也有很多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拒酒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词，比如，“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只要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感情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有，喝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都是酒”。我觉得这是一个好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办法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，以后要是有人劝酒，我就可以这样说，然后用茶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代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酒。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094423"/>
            <a:ext cx="11093450" cy="53292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193800" y="260572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193800" y="538226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353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28663" y="1766888"/>
            <a:ext cx="10483850" cy="40767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我最近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总是咳嗽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，所以昨天去医院看医生了。医生给我开了药，下面是药的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说明书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用法用量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口服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，一次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1—2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片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，一日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次。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注意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事项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】</a:t>
            </a: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忌食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辛辣、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海鲜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不得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饮酒、饮茶。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grpSp>
        <p:nvGrpSpPr>
          <p:cNvPr id="57347" name="组 4"/>
          <p:cNvGrpSpPr/>
          <p:nvPr/>
        </p:nvGrpSpPr>
        <p:grpSpPr>
          <a:xfrm>
            <a:off x="508000" y="1611313"/>
            <a:ext cx="11176000" cy="3975100"/>
            <a:chOff x="215900" y="1502675"/>
            <a:chExt cx="11177516" cy="3974305"/>
          </a:xfrm>
        </p:grpSpPr>
        <p:pic>
          <p:nvPicPr>
            <p:cNvPr id="57351" name="图片 2"/>
            <p:cNvPicPr>
              <a:picLocks noChangeAspect="1"/>
            </p:cNvPicPr>
            <p:nvPr/>
          </p:nvPicPr>
          <p:blipFill>
            <a:blip r:embed="rId4"/>
            <a:srcRect r="4955"/>
            <a:stretch>
              <a:fillRect/>
            </a:stretch>
          </p:blipFill>
          <p:spPr>
            <a:xfrm>
              <a:off x="215900" y="1502675"/>
              <a:ext cx="11177516" cy="23241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7352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900" y="4003887"/>
              <a:ext cx="11177516" cy="147309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82588" y="1519238"/>
            <a:ext cx="11301413" cy="40671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40775" y="34147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0339388" y="50403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59394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交际训练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写作文：第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354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" t="3812" r="2129" b="5167"/>
          <a:stretch>
            <a:fillRect/>
          </a:stretch>
        </p:blipFill>
        <p:spPr bwMode="auto">
          <a:xfrm>
            <a:off x="1582738" y="1965325"/>
            <a:ext cx="9026525" cy="3268663"/>
          </a:xfrm>
          <a:prstGeom prst="rect">
            <a:avLst/>
          </a:prstGeom>
          <a:noFill/>
          <a:ln w="38100">
            <a:solidFill>
              <a:srgbClr val="F4B183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" t="2841" r="3496" b="6931"/>
          <a:stretch>
            <a:fillRect/>
          </a:stretch>
        </p:blipFill>
        <p:spPr bwMode="auto">
          <a:xfrm>
            <a:off x="1422400" y="1211263"/>
            <a:ext cx="9388475" cy="5259388"/>
          </a:xfrm>
          <a:prstGeom prst="rect">
            <a:avLst/>
          </a:prstGeom>
          <a:noFill/>
          <a:ln w="28575">
            <a:solidFill>
              <a:srgbClr val="F4B183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9" name="标题 1"/>
          <p:cNvSpPr txBox="1"/>
          <p:nvPr/>
        </p:nvSpPr>
        <p:spPr>
          <a:xfrm>
            <a:off x="858838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交际训练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2—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写作文：第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354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1938338"/>
            <a:ext cx="11277600" cy="37528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128838" y="2019300"/>
            <a:ext cx="22542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量体温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95950" y="2019300"/>
            <a:ext cx="21748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量温度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28838" y="2986088"/>
            <a:ext cx="1689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695950" y="2970213"/>
            <a:ext cx="1689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开药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28838" y="3994150"/>
            <a:ext cx="19986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695950" y="3994150"/>
            <a:ext cx="22304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打游戏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112250" y="4019550"/>
            <a:ext cx="1689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打球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28838" y="4930775"/>
            <a:ext cx="1689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头疼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95950" y="4930775"/>
            <a:ext cx="25860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肚子疼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112250" y="4983163"/>
            <a:ext cx="16891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腿疼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2" grpId="0"/>
      <p:bldP spid="14" grpId="0"/>
      <p:bldP spid="15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658" y="1567498"/>
            <a:ext cx="7258050" cy="47339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298" y="2022793"/>
            <a:ext cx="9688513" cy="41592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6868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医院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75025"/>
            <a:ext cx="4114800" cy="30861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794385" y="1991043"/>
            <a:ext cx="277177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医院</a:t>
            </a:r>
          </a:p>
        </p:txBody>
      </p:sp>
      <p:sp>
        <p:nvSpPr>
          <p:cNvPr id="6" name="矩形 5"/>
          <p:cNvSpPr/>
          <p:nvPr/>
        </p:nvSpPr>
        <p:spPr>
          <a:xfrm>
            <a:off x="1470660" y="1914843"/>
            <a:ext cx="881063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家</a:t>
            </a:r>
            <a:endParaRPr lang="zh-CN" altLang="en-US" sz="5400" dirty="0">
              <a:solidFill>
                <a:srgbClr val="7030A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96978" y="2876550"/>
            <a:ext cx="47863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医生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大夫  病人</a:t>
            </a: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965" y="231775"/>
            <a:ext cx="3683000" cy="24542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49775" y="3858895"/>
            <a:ext cx="7687310" cy="260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571500" marR="0" lvl="0" indent="-5715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他的身体不舒服，所以要及时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去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医院</a:t>
            </a:r>
            <a:r>
              <a:rPr kumimoji="0" lang="zh-CN" altLang="en-US" sz="4800" b="1" i="0" u="sng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看</a:t>
            </a:r>
            <a:r>
              <a:rPr kumimoji="0" lang="zh-CN" altLang="en-US" sz="4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医生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去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医院</a:t>
            </a:r>
            <a:r>
              <a:rPr kumimoji="0" lang="zh-CN" altLang="en-US" sz="4800" b="1" i="0" u="sng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看</a:t>
            </a:r>
            <a:r>
              <a:rPr kumimoji="0" lang="zh-CN" altLang="en-US" sz="4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病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9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charRg st="19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54921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她怎么了？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70" y="3857625"/>
            <a:ext cx="3767455" cy="2745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70" y="1199515"/>
            <a:ext cx="3768090" cy="23215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64990" y="2875915"/>
            <a:ext cx="768032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她看起来不舒服，可能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感冒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了。</a:t>
            </a:r>
          </a:p>
          <a:p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她给自己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量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一下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体温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，体温是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38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度，</a:t>
            </a:r>
          </a:p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发烧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了。</a:t>
            </a:r>
          </a:p>
          <a:p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（给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谁） 量体温</a:t>
            </a:r>
          </a:p>
        </p:txBody>
      </p:sp>
      <p:sp>
        <p:nvSpPr>
          <p:cNvPr id="12" name="对话气泡: 矩形 5"/>
          <p:cNvSpPr/>
          <p:nvPr/>
        </p:nvSpPr>
        <p:spPr>
          <a:xfrm rot="10800000" flipV="1">
            <a:off x="1524000" y="6144895"/>
            <a:ext cx="2075180" cy="713105"/>
          </a:xfrm>
          <a:prstGeom prst="wedgeRectCallout">
            <a:avLst>
              <a:gd name="adj1" fmla="val -4877"/>
              <a:gd name="adj2" fmla="val -128700"/>
            </a:avLst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体温计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54921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她怎么了？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723390"/>
            <a:ext cx="4265613" cy="34115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509895" y="2595880"/>
            <a:ext cx="40220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孩子怎么了？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83555" y="4430395"/>
            <a:ext cx="3514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低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烧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46685"/>
            <a:ext cx="54921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她怎么了？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8" y="1612265"/>
            <a:ext cx="4619625" cy="29241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842510" y="1966595"/>
            <a:ext cx="6956425" cy="221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她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肚子疼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发低烧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，那么可能是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肠胃感冒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6868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检查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" y="1419860"/>
            <a:ext cx="3479165" cy="23196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549775" y="3134360"/>
            <a:ext cx="7228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方正姚体" panose="02010601030101010101" charset="-122"/>
                <a:ea typeface="方正姚体" panose="02010601030101010101" charset="-122"/>
              </a:rPr>
              <a:t>·</a:t>
            </a:r>
            <a:r>
              <a:rPr lang="zh-CN" altLang="en-US" sz="2800" b="1">
                <a:latin typeface="华文楷体" panose="02010600040101010101" charset="-122"/>
                <a:ea typeface="华文楷体" panose="02010600040101010101" charset="-122"/>
              </a:rPr>
              <a:t>她肚子疼死了，要</a:t>
            </a:r>
            <a:r>
              <a:rPr lang="zh-CN" altLang="en-US" sz="2800" b="1" u="sng">
                <a:latin typeface="华文楷体" panose="02010600040101010101" charset="-122"/>
                <a:ea typeface="华文楷体" panose="02010600040101010101" charset="-122"/>
              </a:rPr>
              <a:t>马上</a:t>
            </a:r>
            <a:r>
              <a:rPr lang="zh-CN" altLang="en-US" sz="2800" b="1">
                <a:latin typeface="华文楷体" panose="02010600040101010101" charset="-122"/>
                <a:ea typeface="华文楷体" panose="02010600040101010101" charset="-122"/>
              </a:rPr>
              <a:t>去医院</a:t>
            </a:r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检查</a:t>
            </a:r>
            <a:r>
              <a:rPr lang="zh-CN" altLang="en-US" sz="2800" b="1">
                <a:latin typeface="华文楷体" panose="02010600040101010101" charset="-122"/>
                <a:ea typeface="华文楷体" panose="02010600040101010101" charset="-122"/>
              </a:rPr>
              <a:t>身体。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14545" y="1817370"/>
            <a:ext cx="60598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方正姚体" panose="02010601030101010101" charset="-122"/>
                <a:ea typeface="方正姚体" panose="02010601030101010101" charset="-122"/>
              </a:rPr>
              <a:t>·</a:t>
            </a:r>
            <a:r>
              <a:rPr lang="zh-CN" altLang="en-US" sz="2800" b="1">
                <a:latin typeface="华文楷体" panose="02010600040101010101" charset="-122"/>
                <a:ea typeface="华文楷体" panose="02010600040101010101" charset="-122"/>
              </a:rPr>
              <a:t>医生正在给病人</a:t>
            </a:r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检查</a:t>
            </a:r>
            <a:r>
              <a:rPr lang="zh-CN" altLang="en-US" sz="2800" b="1">
                <a:latin typeface="华文楷体" panose="02010600040101010101" charset="-122"/>
                <a:ea typeface="华文楷体" panose="02010600040101010101" charset="-122"/>
              </a:rPr>
              <a:t>身体。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245" y="4050030"/>
            <a:ext cx="3478530" cy="268033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614545" y="4938395"/>
            <a:ext cx="80232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老师每天都要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检查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学生们的作业。</a:t>
            </a:r>
          </a:p>
        </p:txBody>
      </p:sp>
      <p:sp>
        <p:nvSpPr>
          <p:cNvPr id="2" name="矩形标注 1"/>
          <p:cNvSpPr/>
          <p:nvPr/>
        </p:nvSpPr>
        <p:spPr>
          <a:xfrm>
            <a:off x="7969885" y="3997325"/>
            <a:ext cx="1312545" cy="401955"/>
          </a:xfrm>
          <a:prstGeom prst="wedgeRectCallout">
            <a:avLst>
              <a:gd name="adj1" fmla="val -39501"/>
              <a:gd name="adj2" fmla="val -12693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立刻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04769" y="1287845"/>
            <a:ext cx="8995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509167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623139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45193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836128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开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//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药 打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//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针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" y="3387725"/>
            <a:ext cx="3109595" cy="32899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15" y="1133475"/>
            <a:ext cx="3333750" cy="23812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75480" y="1724978"/>
            <a:ext cx="7226300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孩子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肚子非常疼，去医院检查，医生给她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针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还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623435" y="4231323"/>
            <a:ext cx="72263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医生 给 病人  打针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5-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害怕（怕）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2021205"/>
            <a:ext cx="3876675" cy="28146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4946968" y="1887538"/>
            <a:ext cx="6883400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害怕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打针，你呢？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42503" y="4982845"/>
            <a:ext cx="8882062" cy="957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说一说，你最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害怕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什么？为什么？</a:t>
            </a:r>
            <a:endParaRPr lang="en-US" altLang="zh-CN" sz="4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46968" y="3262313"/>
            <a:ext cx="6883400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害怕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吃药吗？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50878" y="260668"/>
            <a:ext cx="6883400" cy="1641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害怕</a:t>
            </a:r>
            <a:r>
              <a:rPr lang="en-US" altLang="zh-CN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+V...</a:t>
            </a:r>
          </a:p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害怕</a:t>
            </a:r>
            <a:r>
              <a:rPr lang="en-US" altLang="zh-CN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+N/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一件事</a:t>
            </a:r>
          </a:p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...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很害怕。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6-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吓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grayscl/>
          </a:blip>
          <a:srcRect l="2781" t="2465" r="3818"/>
          <a:stretch>
            <a:fillRect/>
          </a:stretch>
        </p:blipFill>
        <p:spPr>
          <a:xfrm>
            <a:off x="145168" y="1686810"/>
            <a:ext cx="5392733" cy="4117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文本框 2"/>
          <p:cNvSpPr txBox="1"/>
          <p:nvPr/>
        </p:nvSpPr>
        <p:spPr>
          <a:xfrm>
            <a:off x="5732463" y="2833688"/>
            <a:ext cx="4879975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害怕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打针。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32463" y="1728788"/>
            <a:ext cx="6526212" cy="95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玛利亚为什么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站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起来了？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32463" y="4059238"/>
            <a:ext cx="5480050" cy="1770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玛利亚听到要打针，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吓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得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站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了起来。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69605" y="6052820"/>
            <a:ext cx="25800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吓得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6-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吓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64820" y="1222375"/>
            <a:ext cx="4314825" cy="28613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得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了起来</a:t>
            </a:r>
          </a:p>
          <a:p>
            <a:endParaRPr lang="zh-CN" altLang="en-US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得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大喊大叫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了起来</a:t>
            </a:r>
          </a:p>
          <a:p>
            <a:endParaRPr lang="zh-CN" altLang="en-US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得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了起来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4130" y="3347085"/>
            <a:ext cx="3347720" cy="32600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rcRect b="13314"/>
          <a:stretch>
            <a:fillRect/>
          </a:stretch>
        </p:blipFill>
        <p:spPr>
          <a:xfrm>
            <a:off x="5018405" y="608330"/>
            <a:ext cx="4298950" cy="2482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6-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吓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38175" y="1439545"/>
            <a:ext cx="3796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吓人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：让人害怕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" y="2482850"/>
            <a:ext cx="4267200" cy="24003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471795" y="3129915"/>
            <a:ext cx="51225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华文楷体" panose="02010600040101010101" charset="-122"/>
                <a:ea typeface="华文楷体" panose="02010600040101010101" charset="-122"/>
              </a:rPr>
              <a:t>·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她的打扮很</a:t>
            </a:r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吓人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  <a:p>
            <a:endParaRPr lang="en-US" altLang="zh-CN" sz="3600" b="1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en-US" altLang="zh-CN" sz="3600" b="1">
                <a:latin typeface="华文楷体" panose="02010600040101010101" charset="-122"/>
                <a:ea typeface="华文楷体" panose="02010600040101010101" charset="-122"/>
              </a:rPr>
              <a:t>·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这部电影很</a:t>
            </a:r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吓人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7-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需要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61485" y="4730115"/>
            <a:ext cx="8343900" cy="957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她的牙太疼了，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需要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去看牙医。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75" y="4052253"/>
            <a:ext cx="3468653" cy="2312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4261485" y="2093595"/>
            <a:ext cx="7485063" cy="955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您好！请问您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需要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什么帮助？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355" y="1565910"/>
            <a:ext cx="3562350" cy="20110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文本框 4"/>
          <p:cNvSpPr txBox="1"/>
          <p:nvPr/>
        </p:nvSpPr>
        <p:spPr>
          <a:xfrm>
            <a:off x="5268595" y="147955"/>
            <a:ext cx="24695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需要</a:t>
            </a:r>
            <a:r>
              <a:rPr lang="en-US" altLang="zh-CN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+N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需要</a:t>
            </a:r>
            <a:r>
              <a:rPr lang="en-US" altLang="zh-CN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+V....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905510" y="14668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8-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注意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41300" y="1382713"/>
            <a:ext cx="11820525" cy="5292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说汉语的时候，要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你的发音。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如果你病了，要多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身体，要多休息。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不好意思，我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下课的时间，现在下课吧！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上课时，我们需要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在房间里，别人睡觉时，我们需要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在图书馆，我们需要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什么？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905510" y="14668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8-</a:t>
            </a:r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注意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41300" y="1382713"/>
            <a:ext cx="11820525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注意 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≈ 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小心</a:t>
            </a:r>
          </a:p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过马路时需要</a:t>
            </a:r>
            <a:r>
              <a:rPr lang="zh-CN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车。</a:t>
            </a:r>
          </a:p>
          <a:p>
            <a:pPr marL="0" lvl="0" indent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过马路时需要</a:t>
            </a:r>
            <a:r>
              <a:rPr lang="zh-CN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小心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车。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314440" y="1616075"/>
            <a:ext cx="4618355" cy="2813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905510" y="146685"/>
            <a:ext cx="75088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  <a:r>
              <a:rPr lang="en-US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9-</a:t>
            </a:r>
            <a:r>
              <a:rPr lang="zh-CN" altLang="zh-CN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康复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584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48" y="2327593"/>
            <a:ext cx="5192712" cy="3405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887403" y="3541078"/>
            <a:ext cx="6304280" cy="9772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爷爷，祝您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早日康复</a:t>
            </a:r>
            <a:r>
              <a:rPr lang="zh-CN" altLang="en-US" sz="4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6980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第十八课第一部分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016127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进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去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5275" y="1148715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用说给动词的复合趋向补语完成句子。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0119" name="文本框 8"/>
          <p:cNvSpPr txBox="1"/>
          <p:nvPr/>
        </p:nvSpPr>
        <p:spPr>
          <a:xfrm>
            <a:off x="210185" y="2280285"/>
            <a:ext cx="12099290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这件事很重要，你应该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。（写）</a:t>
            </a: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他们高兴地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。（跳）</a:t>
            </a: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妈妈回家了，她高兴地从楼上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。（跑）</a:t>
            </a: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你是怎么想的？请你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，让我听一听。（说）</a:t>
            </a: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刚才吃得太多了，咱们别坐车了，咱们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。（走）</a:t>
            </a:r>
          </a:p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你快看啊，小鱼都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。（游） </a:t>
            </a:r>
          </a:p>
          <a:p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014349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进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去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3390" y="1118870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组词成句。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8285" y="4930775"/>
            <a:ext cx="11043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：出  了  我  猜   这个   的  意思  生词  来  已经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8285" y="3551555"/>
            <a:ext cx="10527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这么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  拿  去  你  东西  怎么  回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8285" y="2172335"/>
            <a:ext cx="63779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：手   举   来  请  你   起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014349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进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去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396875" y="1920240"/>
            <a:ext cx="8709025" cy="768350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Arial" panose="020B0604020202020204" pitchFamily="34" charset="0"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V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上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下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进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出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回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过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起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+(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去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来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)</a:t>
            </a:r>
          </a:p>
        </p:txBody>
      </p:sp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396820" y="3416058"/>
            <a:ext cx="11398664" cy="769441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Arial" panose="020B0604020202020204" pitchFamily="34" charset="0"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V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上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下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进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出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回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过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起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地方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东西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+(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去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来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)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22605" y="1204595"/>
            <a:ext cx="3776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>
                <a:latin typeface="楷体" panose="02010609060101010101" charset="-122"/>
                <a:ea typeface="楷体" panose="02010609060101010101" charset="-122"/>
              </a:rPr>
              <a:t>结构：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579120" y="1078230"/>
          <a:ext cx="10378440" cy="54317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9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9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98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874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楷体" panose="02010609060101010101" charset="-122"/>
                          <a:ea typeface="楷体" panose="02010609060101010101" charset="-122"/>
                        </a:rPr>
                        <a:t>趋向补语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楷体" panose="02010609060101010101" charset="-122"/>
                          <a:ea typeface="楷体" panose="02010609060101010101" charset="-122"/>
                        </a:rPr>
                        <a:t>语义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楷体" panose="02010609060101010101" charset="-122"/>
                          <a:ea typeface="楷体" panose="02010609060101010101" charset="-122"/>
                        </a:rPr>
                        <a:t>例句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V+</a:t>
                      </a:r>
                      <a:r>
                        <a:rPr lang="zh-CN" altLang="en-US" sz="2800" b="1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下来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让</a:t>
                      </a:r>
                      <a:r>
                        <a:rPr lang="en-US" altLang="zh-CN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……</a:t>
                      </a: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分开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他摘下</a:t>
                      </a: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帽子</a:t>
                      </a: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来。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8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让</a:t>
                      </a:r>
                      <a:r>
                        <a:rPr lang="en-US" altLang="zh-CN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……</a:t>
                      </a: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停留、让</a:t>
                      </a:r>
                      <a:r>
                        <a:rPr lang="en-US" altLang="zh-CN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……</a:t>
                      </a: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固定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车停下来。</a:t>
                      </a:r>
                    </a:p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老师说的话，你要写下来。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</a:rPr>
                        <a:t>从过去继续到现在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他没有放弃，坚持下来了。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V+</a:t>
                      </a:r>
                      <a:r>
                        <a:rPr lang="zh-CN" altLang="en-US" sz="2800" b="1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下去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</a:rPr>
                        <a:t>从现在继续向将来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你别停，说下去。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V+出来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</a:rPr>
                        <a:t>从没有到有</a:t>
                      </a:r>
                    </a:p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</a:rPr>
                        <a:t>从看不到到看得到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你有问题，你就说出来。</a:t>
                      </a:r>
                    </a:p>
                    <a:p>
                      <a:pPr>
                        <a:buNone/>
                      </a:pPr>
                      <a:endParaRPr lang="zh-CN" altLang="en-US" sz="28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01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solidFill>
                            <a:srgbClr val="FF0000"/>
                          </a:solidFill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V+起来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开始做</a:t>
                      </a:r>
                      <a:r>
                        <a:rPr lang="en-US" altLang="zh-CN" sz="28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大家开心地聊了起来。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862965" y="127635"/>
            <a:ext cx="1014349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en-US" altLang="zh-CN" sz="40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进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去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5816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339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60768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38915" name="组 5"/>
          <p:cNvGrpSpPr/>
          <p:nvPr/>
        </p:nvGrpSpPr>
        <p:grpSpPr>
          <a:xfrm>
            <a:off x="638175" y="1209358"/>
            <a:ext cx="10393363" cy="5157787"/>
            <a:chOff x="879475" y="1325563"/>
            <a:chExt cx="10393632" cy="5109355"/>
          </a:xfrm>
        </p:grpSpPr>
        <p:pic>
          <p:nvPicPr>
            <p:cNvPr id="38922" name="图片 3"/>
            <p:cNvPicPr>
              <a:picLocks noChangeAspect="1"/>
            </p:cNvPicPr>
            <p:nvPr/>
          </p:nvPicPr>
          <p:blipFill>
            <a:blip r:embed="rId3"/>
            <a:srcRect t="30199" r="-397"/>
            <a:stretch>
              <a:fillRect/>
            </a:stretch>
          </p:blipFill>
          <p:spPr>
            <a:xfrm>
              <a:off x="879475" y="2224585"/>
              <a:ext cx="10393632" cy="421033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23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0459" y="1325563"/>
              <a:ext cx="8166100" cy="7620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TextBox 2"/>
          <p:cNvSpPr txBox="1"/>
          <p:nvPr/>
        </p:nvSpPr>
        <p:spPr>
          <a:xfrm>
            <a:off x="5603558" y="1978660"/>
            <a:ext cx="27987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用笔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下来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3722053" y="2874963"/>
            <a:ext cx="2798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跳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起来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6521450" y="3756343"/>
            <a:ext cx="2798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跑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下来</a:t>
            </a: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5119688" y="4780280"/>
            <a:ext cx="2798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出来</a:t>
            </a:r>
          </a:p>
        </p:txBody>
      </p:sp>
      <p:sp>
        <p:nvSpPr>
          <p:cNvPr id="12" name="TextBox 2"/>
          <p:cNvSpPr txBox="1"/>
          <p:nvPr/>
        </p:nvSpPr>
        <p:spPr>
          <a:xfrm>
            <a:off x="6863398" y="5721033"/>
            <a:ext cx="32067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咱们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回去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/>
      <p:bldP spid="9" grpId="0"/>
      <p:bldP spid="10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339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285875"/>
            <a:ext cx="10929938" cy="43100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1308100" y="2914650"/>
            <a:ext cx="5502275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谁是玛丽？请你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308100" y="4773613"/>
            <a:ext cx="72088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这么多东西怎么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回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房间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啊。</a:t>
            </a:r>
            <a:endParaRPr lang="zh-CN" altLang="en-US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339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931228"/>
            <a:ext cx="11210925" cy="56118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1308100" y="1951990"/>
            <a:ext cx="91868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我已经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猜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这个生词的意思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zh-CN" altLang="en-US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1308100" y="3842703"/>
            <a:ext cx="91868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你快来看啊，小鱼都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游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zh-CN" altLang="en-US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1308100" y="5733415"/>
            <a:ext cx="91868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回答老师的问题，请你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起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能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vs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可以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461645" y="1938020"/>
            <a:ext cx="10601325" cy="4548505"/>
          </a:xfrm>
        </p:spPr>
        <p:txBody>
          <a:bodyPr vert="horz" wrap="square" lIns="91440" tIns="45720" rIns="91440" bIns="45720" anchor="t"/>
          <a:lstStyle/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我的手坏了，我不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洗衣服了。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告诉我你叫什么名字吗？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今天我不舒服，不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去上课。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请问，我 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进来吗？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这么晚了，她好像不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来了。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你慢慢说，她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明白你的意思。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8175" y="1099185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lang="en-US" altLang="zh-CN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完成句子。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能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vs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可以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63830" y="1131570"/>
            <a:ext cx="76034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会：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     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54405" y="1334135"/>
            <a:ext cx="3959225" cy="5219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学习以后知道怎么做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53770" y="2011045"/>
            <a:ext cx="3959225" cy="5219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以后可能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3830" y="2700020"/>
            <a:ext cx="76034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能：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     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4405" y="2897505"/>
            <a:ext cx="6324600" cy="5219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数量多，程度深，可以做很多，很久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53770" y="3604895"/>
            <a:ext cx="7035800" cy="5219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客观的可能性，有没有条件，有没有可能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63830" y="4268470"/>
            <a:ext cx="76034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可以：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     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18970" y="4457065"/>
            <a:ext cx="2601595" cy="5219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允许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sym typeface="+mn-ea"/>
              </a:rPr>
              <a:t>perimission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918970" y="5116195"/>
            <a:ext cx="4922520" cy="52197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委婉请求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sym typeface="+mn-ea"/>
              </a:rPr>
              <a:t>request in a gentle way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13630" y="1410970"/>
            <a:ext cx="324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（会游泳，会说汉语</a:t>
            </a:r>
            <a:r>
              <a:rPr lang="en-US" altLang="zh-CN"/>
              <a:t>……</a:t>
            </a:r>
            <a:r>
              <a:rPr lang="zh-CN" altLang="en-US"/>
              <a:t>）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913630" y="2087880"/>
            <a:ext cx="324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（明天会下雨</a:t>
            </a:r>
            <a:r>
              <a:rPr lang="en-US" altLang="zh-CN"/>
              <a:t>……</a:t>
            </a:r>
            <a:r>
              <a:rPr lang="zh-CN" altLang="en-US"/>
              <a:t>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205345" y="2974340"/>
            <a:ext cx="324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（很能吃，很能跑</a:t>
            </a:r>
            <a:r>
              <a:rPr lang="en-US" altLang="zh-CN"/>
              <a:t>……</a:t>
            </a:r>
            <a:r>
              <a:rPr lang="zh-CN" altLang="en-US"/>
              <a:t>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903845" y="3604895"/>
            <a:ext cx="324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（不能上课了</a:t>
            </a:r>
            <a:r>
              <a:rPr lang="en-US" altLang="zh-CN"/>
              <a:t>……</a:t>
            </a:r>
            <a:r>
              <a:rPr lang="zh-CN" altLang="en-US"/>
              <a:t>）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41490" y="5193030"/>
            <a:ext cx="324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（可以</a:t>
            </a:r>
            <a:r>
              <a:rPr lang="en-US" altLang="zh-CN"/>
              <a:t>/</a:t>
            </a:r>
            <a:r>
              <a:rPr lang="zh-CN" altLang="en-US"/>
              <a:t>能</a:t>
            </a:r>
            <a:r>
              <a:rPr lang="en-US" altLang="zh-CN"/>
              <a:t>……</a:t>
            </a:r>
            <a:r>
              <a:rPr lang="zh-CN" altLang="en-US"/>
              <a:t>吗？）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632960" y="4533900"/>
            <a:ext cx="3248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（不可以</a:t>
            </a:r>
            <a:r>
              <a:rPr lang="en-US" altLang="zh-CN"/>
              <a:t>/</a:t>
            </a:r>
            <a:r>
              <a:rPr lang="zh-CN" altLang="en-US"/>
              <a:t>不能说英语）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13" grpId="0" bldLvl="0" animBg="1"/>
      <p:bldP spid="14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4307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练习：第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341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45" y="1144905"/>
            <a:ext cx="9109075" cy="528828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641090" y="2440305"/>
            <a:ext cx="1830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23635" y="3106420"/>
            <a:ext cx="6927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16725" y="3751580"/>
            <a:ext cx="22161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64425" y="4538345"/>
            <a:ext cx="6927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26815" y="5142865"/>
            <a:ext cx="18300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642100" y="5788025"/>
            <a:ext cx="16376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105400" y="5703570"/>
            <a:ext cx="5359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-52387" y="-1270"/>
            <a:ext cx="1412875" cy="6832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3">
                <a:lumMod val="95000"/>
              </a:schemeClr>
            </a:solidFill>
          </a:ln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能</a:t>
            </a:r>
            <a:b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</a:b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可以</a:t>
            </a:r>
            <a:b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</a:b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  <a:t>会</a:t>
            </a:r>
            <a:b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</a:br>
            <a:b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j-cs"/>
              </a:rPr>
            </a:b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10" name="Rectangle 3"/>
          <p:cNvSpPr>
            <a:spLocks noGrp="1"/>
          </p:cNvSpPr>
          <p:nvPr/>
        </p:nvSpPr>
        <p:spPr>
          <a:xfrm>
            <a:off x="1590675" y="81280"/>
            <a:ext cx="10601325" cy="67500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我的手坏了，我不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洗衣服了。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告诉我你叫什么名字吗？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我只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说一点儿法语。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今天我不舒服，不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去上课。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请问，我 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进来吗？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游泳吗？</a:t>
            </a: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打篮球，可是我的手很疼，不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玩了。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这么晚了，她好像不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来了。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ClrTx/>
              <a:buSzPct val="67000"/>
              <a:buFont typeface="Tahoma" panose="020B0604030504040204" pitchFamily="34" charset="0"/>
              <a:buAutoNum type="arabicPeriod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你慢慢说，她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明白你的意思。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 Box 11"/>
          <p:cNvSpPr txBox="1"/>
          <p:nvPr/>
        </p:nvSpPr>
        <p:spPr>
          <a:xfrm>
            <a:off x="10086975" y="4462463"/>
            <a:ext cx="762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19" name="Text Box 11"/>
          <p:cNvSpPr txBox="1"/>
          <p:nvPr/>
        </p:nvSpPr>
        <p:spPr>
          <a:xfrm>
            <a:off x="6873875" y="5191125"/>
            <a:ext cx="760413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20" name="Text Box 11"/>
          <p:cNvSpPr txBox="1"/>
          <p:nvPr/>
        </p:nvSpPr>
        <p:spPr>
          <a:xfrm>
            <a:off x="5334635" y="5828030"/>
            <a:ext cx="10185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21" name="Text Box 10"/>
          <p:cNvSpPr txBox="1"/>
          <p:nvPr/>
        </p:nvSpPr>
        <p:spPr>
          <a:xfrm>
            <a:off x="2835275" y="3752850"/>
            <a:ext cx="7604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</a:p>
        </p:txBody>
      </p:sp>
      <p:sp>
        <p:nvSpPr>
          <p:cNvPr id="22" name="Text Box 11"/>
          <p:cNvSpPr txBox="1"/>
          <p:nvPr/>
        </p:nvSpPr>
        <p:spPr>
          <a:xfrm>
            <a:off x="2740025" y="4462463"/>
            <a:ext cx="7604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</a:p>
        </p:txBody>
      </p:sp>
      <p:sp>
        <p:nvSpPr>
          <p:cNvPr id="11" name="Text Box 7"/>
          <p:cNvSpPr txBox="1"/>
          <p:nvPr/>
        </p:nvSpPr>
        <p:spPr>
          <a:xfrm>
            <a:off x="3322638" y="1577023"/>
            <a:ext cx="7620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会</a:t>
            </a:r>
          </a:p>
        </p:txBody>
      </p:sp>
      <p:sp>
        <p:nvSpPr>
          <p:cNvPr id="24" name="Text Box 8"/>
          <p:cNvSpPr txBox="1"/>
          <p:nvPr/>
        </p:nvSpPr>
        <p:spPr>
          <a:xfrm>
            <a:off x="6345238" y="2316798"/>
            <a:ext cx="760412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25" name="Text Box 9"/>
          <p:cNvSpPr txBox="1"/>
          <p:nvPr/>
        </p:nvSpPr>
        <p:spPr>
          <a:xfrm>
            <a:off x="4392613" y="3047048"/>
            <a:ext cx="2670175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</a:t>
            </a:r>
          </a:p>
        </p:txBody>
      </p:sp>
      <p:sp>
        <p:nvSpPr>
          <p:cNvPr id="26" name="Text Box 5"/>
          <p:cNvSpPr txBox="1"/>
          <p:nvPr/>
        </p:nvSpPr>
        <p:spPr>
          <a:xfrm>
            <a:off x="6352858" y="65723"/>
            <a:ext cx="760412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</a:p>
        </p:txBody>
      </p:sp>
      <p:sp>
        <p:nvSpPr>
          <p:cNvPr id="27" name="Text Box 6"/>
          <p:cNvSpPr txBox="1"/>
          <p:nvPr/>
        </p:nvSpPr>
        <p:spPr>
          <a:xfrm>
            <a:off x="2711133" y="807085"/>
            <a:ext cx="2500312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可以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0" grpId="1"/>
      <p:bldP spid="21" grpId="0"/>
      <p:bldP spid="22" grpId="0"/>
      <p:bldP spid="11" grpId="0"/>
      <p:bldP spid="24" grpId="0"/>
      <p:bldP spid="25" grpId="0"/>
      <p:bldP spid="26" grpId="0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5015" y="147955"/>
            <a:ext cx="686816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，而且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9545" y="2041525"/>
            <a:ext cx="1140714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我（不但）不喜欢吃蛋糕，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我也怕胖。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我觉得坐飞机（不但）更快，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也更舒服。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你（不但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学习方法不太好，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而且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也不够努力。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3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charRg st="33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9545" y="1113155"/>
            <a:ext cx="1140714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你为什么不喜欢喝酒？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你怎么经常熬夜写作业？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你为什么想在城市生活？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5015" y="81280"/>
            <a:ext cx="138176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spc="3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436245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练习：第</a:t>
            </a:r>
            <a:r>
              <a:rPr lang="en-US" altLang="zh-CN" sz="4000" b="1" spc="3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341</a:t>
            </a:r>
            <a:r>
              <a:rPr lang="zh-CN" altLang="en-US" sz="4000" b="1" spc="3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1325563"/>
            <a:ext cx="10477500" cy="49149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644969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，但是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44513" y="1997075"/>
            <a:ext cx="11102975" cy="324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我想出去玩球，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外边下雨了。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我很想去上海看看，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我没有时间。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我送给女朋友一束花，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她好像不太高兴。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33793" name="标题 1"/>
          <p:cNvSpPr txBox="1"/>
          <p:nvPr/>
        </p:nvSpPr>
        <p:spPr>
          <a:xfrm>
            <a:off x="-1617662" y="-253365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练习：第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341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90588" y="1033463"/>
            <a:ext cx="10360025" cy="56594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grpSp>
        <p:nvGrpSpPr>
          <p:cNvPr id="49156" name="组 4"/>
          <p:cNvGrpSpPr/>
          <p:nvPr/>
        </p:nvGrpSpPr>
        <p:grpSpPr>
          <a:xfrm>
            <a:off x="1155700" y="1143000"/>
            <a:ext cx="9829800" cy="5507038"/>
            <a:chOff x="546890" y="1016356"/>
            <a:chExt cx="10571263" cy="5820104"/>
          </a:xfrm>
        </p:grpSpPr>
        <p:pic>
          <p:nvPicPr>
            <p:cNvPr id="4916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890" y="1016356"/>
              <a:ext cx="10454079" cy="14098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9164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890" y="2518934"/>
              <a:ext cx="10571263" cy="431752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4073525" y="1757363"/>
            <a:ext cx="48910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身体更重要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24463" y="2490788"/>
            <a:ext cx="53228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你也不能不去上课啊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567238" y="3344863"/>
            <a:ext cx="59801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他每天都检查我的作业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56088" y="4248150"/>
            <a:ext cx="61595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我不知道他的家乡在哪儿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54500" y="5103813"/>
            <a:ext cx="48895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我还有作业没写完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54500" y="5943600"/>
            <a:ext cx="48895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容易胖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196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最好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....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77863" y="1504315"/>
            <a:ext cx="10144125" cy="1027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你看起来很累，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最好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休息一下。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4698" y="3114358"/>
            <a:ext cx="6977062" cy="2901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我生病了，不能去上课了。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好，如果你不去上课，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最好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给老师打个电话。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5313" y="331470"/>
            <a:ext cx="11104562" cy="2953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大夫，我得了肠胃感冒，平时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需要注意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你这几天多喝热水，多休息。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最好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别吃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的，也别吃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750" y="3620332"/>
            <a:ext cx="3921450" cy="2933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3775" y="2612708"/>
            <a:ext cx="2640013" cy="40274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33793" name="标题 1"/>
          <p:cNvSpPr txBox="1"/>
          <p:nvPr/>
        </p:nvSpPr>
        <p:spPr>
          <a:xfrm>
            <a:off x="-1936432" y="-18288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练习：第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342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81468"/>
            <a:ext cx="11207750" cy="36941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3875" y="1259840"/>
            <a:ext cx="10041890" cy="4523105"/>
          </a:xfrm>
          <a:prstGeom prst="rect">
            <a:avLst/>
          </a:prstGeom>
          <a:noFill/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第一部分与第二部分：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咱们  卖  条   厚裤子   够暖和  记得   借   还   日期   点钟</a:t>
            </a:r>
            <a:endParaRPr lang="en-US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没事   故事    安排    改天  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死了     要不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然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摸  试衣间 大小  合适  质量   活动   打折  原价 便宜 </a:t>
            </a:r>
            <a:endParaRPr lang="en-US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之内  换  拿着  购物   小票  退货  </a:t>
            </a:r>
            <a:endParaRPr lang="en-US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包  结账   收银台           </a:t>
            </a:r>
            <a:endParaRPr lang="en-US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稍等 嘛          </a:t>
            </a:r>
            <a:endParaRPr lang="en-US" altLang="zh-CN" sz="2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1985" name="标题 1"/>
          <p:cNvSpPr txBox="1"/>
          <p:nvPr/>
        </p:nvSpPr>
        <p:spPr>
          <a:xfrm>
            <a:off x="1409700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课文热身：第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337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368425"/>
            <a:ext cx="11169650" cy="4881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259263" y="30416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69563" y="30416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4259263" y="54816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0550525" y="54816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3009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课文听力练习（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342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38" y="1222375"/>
            <a:ext cx="9894888" cy="53832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0123488" y="28130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3" name="矩形 2"/>
          <p:cNvSpPr/>
          <p:nvPr/>
        </p:nvSpPr>
        <p:spPr>
          <a:xfrm>
            <a:off x="10109200" y="34163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98088" y="41116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0083800" y="47498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25075" y="54086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10110788" y="59832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1" grpId="0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6323" name="文本框 2"/>
          <p:cNvSpPr txBox="1"/>
          <p:nvPr/>
        </p:nvSpPr>
        <p:spPr>
          <a:xfrm>
            <a:off x="862648" y="755650"/>
            <a:ext cx="10066337" cy="5908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（玛丽亚在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医院看病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医生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，我好像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感冒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了，不太舒服。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发烧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发烧。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一下吧，（量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体温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38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度。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还有哪儿不舒服？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早上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肚子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疼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，现在更疼了。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文本框 2"/>
          <p:cNvSpPr txBox="1"/>
          <p:nvPr/>
        </p:nvSpPr>
        <p:spPr>
          <a:xfrm>
            <a:off x="267970" y="474980"/>
            <a:ext cx="1165669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早上吃什么了？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没有啊！从昨天到现在，我什么都没吃啊。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检查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完后。）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你这是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肠胃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感冒，我给你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开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点儿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还得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三天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得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了起来）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不打针吗？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       我最怕打针了，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而且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我今天还有课。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文本框 2"/>
          <p:cNvSpPr txBox="1"/>
          <p:nvPr/>
        </p:nvSpPr>
        <p:spPr>
          <a:xfrm>
            <a:off x="574675" y="125413"/>
            <a:ext cx="10458450" cy="6740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你先坐下来，别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害怕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。不打针也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先吃药看看，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最好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先别去上课了，    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休息几天。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好吧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还有什么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需要注意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你这几天多喝热水，多休息。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最好别吃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的，也别吃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谢谢医生。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祝你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早日康复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7346" name="文本框 2"/>
          <p:cNvSpPr txBox="1"/>
          <p:nvPr/>
        </p:nvSpPr>
        <p:spPr>
          <a:xfrm>
            <a:off x="1148398" y="797878"/>
            <a:ext cx="8237537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（玛丽亚在医院看病。）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玛丽亚：医生，我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，不太舒服。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玛丽亚：发烧。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吧，（量体温）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38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度。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还有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玛丽亚：早上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，现在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9395" name="文本框 2"/>
          <p:cNvSpPr txBox="1"/>
          <p:nvPr/>
        </p:nvSpPr>
        <p:spPr>
          <a:xfrm>
            <a:off x="866775" y="608013"/>
            <a:ext cx="10458450" cy="5077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生：早上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玛丽亚：没有啊！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（检查完后。）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生：你这是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，还得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：（吓得站了起来）能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       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443" name="文本框 2"/>
          <p:cNvSpPr txBox="1"/>
          <p:nvPr/>
        </p:nvSpPr>
        <p:spPr>
          <a:xfrm>
            <a:off x="709295" y="701040"/>
            <a:ext cx="1192085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来，别害怕。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也行，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，但是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 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玛丽亚：好吧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生：你这几天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。最好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，也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：谢谢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医  生：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 txBox="1"/>
          <p:nvPr/>
        </p:nvSpPr>
        <p:spPr>
          <a:xfrm>
            <a:off x="854075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课文听力练习（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343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201738"/>
            <a:ext cx="10001250" cy="55340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690688" y="6048375"/>
            <a:ext cx="56245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2  5  1  4  3  6  8  7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400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课文改写</a:t>
            </a:r>
          </a:p>
        </p:txBody>
      </p:sp>
      <p:sp>
        <p:nvSpPr>
          <p:cNvPr id="50178" name="矩形 2"/>
          <p:cNvSpPr/>
          <p:nvPr/>
        </p:nvSpPr>
        <p:spPr>
          <a:xfrm>
            <a:off x="322580" y="1416050"/>
            <a:ext cx="1104455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玛利亚身体不舒服，好像（  ）了，于是她去医院（  ）。医生让玛利亚量一下（  ），体温是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38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度。玛利亚虽然早上什么都没有吃，但是肚子有点儿（  ），现在更疼了。医生告诉他，她（  ）了肠胃感冒，要给她（  ）点儿（  ），还要（  ）三天（  ）。可是玛利亚最怕打针，（  ）她今天有课。医生说，不打针也行，先吃药，但是（  ）别去上课，要休息几天。玛利亚问医生需要（  ）什么，医生建议她多喝热水，多休息。（  ）别吃辣的，也别吃凉的，希望她（  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461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8875" y="1271270"/>
            <a:ext cx="879983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死了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够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+V/Adj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要不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157154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第十八课第二部分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</a:t>
              </a:r>
              <a:r>
                <a:rPr lang="en-US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1</a:t>
              </a: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638810" y="1298575"/>
            <a:ext cx="10668000" cy="424497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sp>
        <p:nvSpPr>
          <p:cNvPr id="25604" name="矩形 1"/>
          <p:cNvSpPr/>
          <p:nvPr/>
        </p:nvSpPr>
        <p:spPr>
          <a:xfrm>
            <a:off x="862965" y="1898015"/>
            <a:ext cx="1003935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① 感冒  发烧  肚子疼  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肠胃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② 医院  医生  看病   检查  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量  体温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打针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开药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③ 吓   站    能    害怕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④ 行  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但是  最好  而且  需要  注意  辣  凉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" t="4050" r="2374" b="5824"/>
          <a:stretch>
            <a:fillRect/>
          </a:stretch>
        </p:blipFill>
        <p:spPr bwMode="auto">
          <a:xfrm>
            <a:off x="478790" y="1092200"/>
            <a:ext cx="11235055" cy="2417445"/>
          </a:xfrm>
          <a:prstGeom prst="rect">
            <a:avLst/>
          </a:prstGeom>
          <a:noFill/>
          <a:ln w="9525">
            <a:solidFill>
              <a:srgbClr val="C55A1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95935" y="3823970"/>
            <a:ext cx="111804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 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VS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</a:t>
            </a:r>
          </a:p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而且</a:t>
            </a:r>
          </a:p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但是</a:t>
            </a:r>
          </a:p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2" name="矩形 1"/>
          <p:cNvSpPr/>
          <p:nvPr/>
        </p:nvSpPr>
        <p:spPr>
          <a:xfrm>
            <a:off x="2080895" y="1428750"/>
            <a:ext cx="92043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敲    敲门   和    跟    一样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空    有空   打算  事  星期天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638175" y="1429385"/>
            <a:ext cx="10646410" cy="432943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3" name="矩形 1"/>
          <p:cNvSpPr/>
          <p:nvPr/>
        </p:nvSpPr>
        <p:spPr>
          <a:xfrm>
            <a:off x="1029970" y="1873250"/>
            <a:ext cx="920242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点名  </a:t>
            </a: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其他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路上   清楚  得    记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马上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及时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请假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通知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原来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健康   只有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，才</a:t>
            </a:r>
            <a:r>
              <a:rPr lang="en-US" altLang="zh-CN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   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endParaRPr lang="en-US" altLang="zh-CN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en-US" altLang="zh-CN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的话，就</a:t>
            </a:r>
            <a:r>
              <a:rPr lang="en-US" altLang="zh-CN" sz="36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724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345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563688"/>
            <a:ext cx="11566525" cy="45958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177925" y="1808163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71575" y="2732088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及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86225" y="176530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90988" y="265906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路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80238" y="1804988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健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059613" y="2657475"/>
            <a:ext cx="6858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复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0086975" y="179070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129838" y="265747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道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350963" y="4410075"/>
            <a:ext cx="6858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339850" y="534352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071938" y="4395788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名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071938" y="5295900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980238" y="4408488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980238" y="53054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起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453563" y="4359275"/>
            <a:ext cx="15573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进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888538" y="5308600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" grpId="0"/>
      <p:bldP spid="5" grpId="0"/>
      <p:bldP spid="6" grpId="0"/>
      <p:bldP spid="7" grpId="0"/>
      <p:bldP spid="14" grpId="0"/>
      <p:bldP spid="15" grpId="0"/>
      <p:bldP spid="16" grpId="0"/>
      <p:bldP spid="17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2238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345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516120" y="1083945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2363470"/>
            <a:ext cx="3975100" cy="28940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363470"/>
            <a:ext cx="7645400" cy="28940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其他</a:t>
            </a:r>
            <a:r>
              <a:rPr lang="en-US" altLang="zh-CN" sz="4800" b="1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≈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别的</a:t>
            </a:r>
            <a:endParaRPr lang="zh-CN" altLang="en-US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3554" name="文本框 1"/>
          <p:cNvSpPr txBox="1"/>
          <p:nvPr/>
        </p:nvSpPr>
        <p:spPr>
          <a:xfrm>
            <a:off x="789305" y="1392555"/>
            <a:ext cx="185229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点名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5699" y="2546353"/>
            <a:ext cx="4242920" cy="26165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4095750" y="3999865"/>
            <a:ext cx="9786938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其他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的同学都去上海了，只有我没去。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82403" y="2143125"/>
            <a:ext cx="8675687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l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·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张老师今天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点名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的时候，玛利亚没来，</a:t>
            </a:r>
          </a:p>
          <a:p>
            <a:pPr marL="0" lvl="0" indent="457200" algn="l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其他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同学都来了。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路上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53403" y="1323023"/>
            <a:ext cx="10137775" cy="2399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回家的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路上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0" lvl="0" indent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在（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......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）路上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3720" y="3888105"/>
            <a:ext cx="3300730" cy="2501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70655" y="3921760"/>
            <a:ext cx="3651885" cy="24345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37195" y="3872865"/>
            <a:ext cx="2531745" cy="25317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马上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立刻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12103" y="1570673"/>
            <a:ext cx="10137775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回家的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路上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马上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就到了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2420" y="2585720"/>
            <a:ext cx="11879263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他还在路上，等他到家了，我</a:t>
            </a:r>
            <a:r>
              <a:rPr lang="zh-CN" altLang="en-US" sz="36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马上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给你回电话。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75385" y="4305300"/>
            <a:ext cx="47434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马上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//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88620" y="1853565"/>
            <a:ext cx="1182052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如果你病了，一定要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请假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两天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假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，她要去医院打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两天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针。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9255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记 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写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823" y="1648460"/>
            <a:ext cx="9610725" cy="466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这个问题很重要，请大家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记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一下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上课时，要注意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记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笔记。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你这个地方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记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得不太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清楚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这个题你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想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清楚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了吗？</a:t>
            </a: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你能</a:t>
            </a:r>
            <a:r>
              <a:rPr lang="zh-CN" altLang="en-US" sz="3600" b="1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听</a:t>
            </a:r>
            <a:r>
              <a:rPr lang="zh-CN" altLang="en-US" sz="3600" b="1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清楚</a:t>
            </a:r>
            <a:r>
              <a:rPr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她说什么吗？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4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9255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通知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8938" y="1651953"/>
            <a:ext cx="10467975" cy="440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你不来上课的话，你要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及时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548235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通知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那件事学校昨天已经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通知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我们了。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生病了，应该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及时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看医生。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你来得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及时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，你再不来，她就要走了。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85800" marR="0" lvl="0" indent="-685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这件事你通知得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及时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，谢谢你。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13960" y="283210"/>
            <a:ext cx="5843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 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通知 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谁  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（什么事）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9255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影响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N</a:t>
            </a:r>
            <a:endParaRPr lang="en-US" altLang="zh-CN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31508" y="1593850"/>
            <a:ext cx="10023475" cy="437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抽烟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健康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大声说话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别人休息。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你别听音乐了，这非常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我学习。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</a:pP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老师的话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有很大的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你的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想法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没什么</a:t>
            </a:r>
            <a:r>
              <a:rPr lang="zh-CN" altLang="en-US" sz="40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884160" y="2010410"/>
            <a:ext cx="3274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A        </a:t>
            </a:r>
            <a:r>
              <a:rPr lang="zh-CN" altLang="en-US" sz="2800">
                <a:solidFill>
                  <a:srgbClr val="FF0000"/>
                </a:solidFill>
              </a:rPr>
              <a:t>影响         </a:t>
            </a:r>
            <a:r>
              <a:rPr lang="en-US" altLang="zh-CN" sz="280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37120" y="5351145"/>
            <a:ext cx="424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A     </a:t>
            </a:r>
            <a:r>
              <a:rPr lang="zh-CN" altLang="en-US" sz="2800">
                <a:solidFill>
                  <a:srgbClr val="FF0000"/>
                </a:solidFill>
              </a:rPr>
              <a:t>对</a:t>
            </a:r>
            <a:r>
              <a:rPr lang="en-US" altLang="zh-CN" sz="2800">
                <a:solidFill>
                  <a:srgbClr val="FF0000"/>
                </a:solidFill>
              </a:rPr>
              <a:t>   </a:t>
            </a:r>
            <a:r>
              <a:rPr lang="en-US" altLang="zh-CN" sz="2800">
                <a:solidFill>
                  <a:srgbClr val="FF0000"/>
                </a:solidFill>
                <a:sym typeface="+mn-ea"/>
              </a:rPr>
              <a:t>B     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有</a:t>
            </a:r>
            <a:r>
              <a:rPr lang="en-US" altLang="zh-CN" sz="2800">
                <a:solidFill>
                  <a:srgbClr val="FF0000"/>
                </a:solidFill>
                <a:sym typeface="+mn-ea"/>
              </a:rPr>
              <a:t>/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没有</a:t>
            </a:r>
            <a:r>
              <a:rPr lang="zh-CN" altLang="en-US" sz="2800">
                <a:solidFill>
                  <a:srgbClr val="FF0000"/>
                </a:solidFill>
              </a:rPr>
              <a:t>影响         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6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16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8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28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51497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原来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3038" y="1760538"/>
            <a:ext cx="12018962" cy="2633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他是你的弟弟！我才知道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我还在想怎么没看见你呢？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你没去呀。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你跟老师说你病了，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你是在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睡懒觉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啊。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176813" y="1052805"/>
            <a:ext cx="8014775" cy="583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原来</a:t>
            </a:r>
            <a:r>
              <a:rPr kumimoji="0" lang="en-US" altLang="zh-CN" sz="3200" b="1" i="0" u="none" strike="noStrike" kern="1200" cap="none" spc="0" normalizeH="0" baseline="-250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</a:t>
            </a:r>
            <a:r>
              <a:rPr lang="en-US" altLang="zh-CN" sz="32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32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句子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：以前不知道，现在明白了。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706813" y="4696457"/>
            <a:ext cx="3484701" cy="583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buFontTx/>
              <a:buNone/>
              <a:defRPr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原来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：以前。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3038" y="4860925"/>
            <a:ext cx="10226675" cy="1747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他是我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的室友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en-US" altLang="zh-CN" sz="40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在上海工作，今年才来北京。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5602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语言点练习（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384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1446213"/>
            <a:ext cx="11261725" cy="44719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2122488" y="3165475"/>
            <a:ext cx="94773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我一直都不知道，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他们是夫妻。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2122488" y="5037138"/>
            <a:ext cx="94773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明天有考试啊，我竟然不知道。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792163"/>
            <a:ext cx="11336338" cy="55276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2041525" y="1735138"/>
            <a:ext cx="94773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原来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飞机票很便宜，现在太贵了。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2041525" y="3649663"/>
            <a:ext cx="94773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买的衣服，现在穿有点儿小了。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2041525" y="5564188"/>
            <a:ext cx="94773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不会说汉语，现在会说一点儿了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9955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怪不得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句子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2800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9863" y="1947863"/>
            <a:ext cx="11852275" cy="3138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他每天都复习到很晚，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考得这么好。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原来你昨天没来啊，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你不知道。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卖得那么贵，原来是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著名画家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画的画儿。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8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charRg st="38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637540" y="1499870"/>
            <a:ext cx="10923905" cy="422973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5604" name="矩形 1"/>
          <p:cNvSpPr/>
          <p:nvPr/>
        </p:nvSpPr>
        <p:spPr>
          <a:xfrm>
            <a:off x="1080135" y="1693545"/>
            <a:ext cx="1003935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医院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医生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看病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感冒  发烧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肚子疼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量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体温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检查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肠胃  开药  打针   吓  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站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行    能  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害怕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早日康复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最好  而且  需要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注意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辣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384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476375"/>
            <a:ext cx="11395075" cy="45370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917700" y="3282950"/>
            <a:ext cx="70627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他这次考试没考好。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917700" y="5181600"/>
            <a:ext cx="70627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你看起来这么累。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384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038225"/>
            <a:ext cx="11204575" cy="54832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"/>
          <p:cNvSpPr txBox="1"/>
          <p:nvPr/>
        </p:nvSpPr>
        <p:spPr>
          <a:xfrm>
            <a:off x="1958975" y="1899603"/>
            <a:ext cx="70627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你的汉语说得这么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流利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958975" y="3787140"/>
            <a:ext cx="70627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她今天这么高兴。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958975" y="5676265"/>
            <a:ext cx="70627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他们每天都待在一起。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859599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要是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的话，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)……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3375" y="2603500"/>
            <a:ext cx="12018963" cy="324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累了，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休息一会儿。</a:t>
            </a:r>
            <a:endParaRPr lang="en-US" altLang="zh-CN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你不想去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别去了。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有空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，一定去昆明看看。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311082" y="1454729"/>
            <a:ext cx="572008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如果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的话，就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6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349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" y="1143000"/>
            <a:ext cx="10333038" cy="55387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349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37890" name="组 3"/>
          <p:cNvGrpSpPr/>
          <p:nvPr/>
        </p:nvGrpSpPr>
        <p:grpSpPr>
          <a:xfrm>
            <a:off x="379413" y="1100138"/>
            <a:ext cx="11406187" cy="4849812"/>
            <a:chOff x="393363" y="1004437"/>
            <a:chExt cx="11405274" cy="4850453"/>
          </a:xfrm>
        </p:grpSpPr>
        <p:pic>
          <p:nvPicPr>
            <p:cNvPr id="3789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3363" y="1893058"/>
              <a:ext cx="11405274" cy="39618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3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3363" y="1004437"/>
              <a:ext cx="11405274" cy="69149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09575" y="1036638"/>
            <a:ext cx="11368088" cy="49403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721677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只有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，才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6063" y="1622425"/>
            <a:ext cx="12018962" cy="3138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多练习，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能学好汉语。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好好学习，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顺利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通过考试。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685800" lvl="0" indent="-685800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放假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能回国。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350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1584325"/>
            <a:ext cx="11468100" cy="39878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346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325563"/>
            <a:ext cx="11217275" cy="48799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线连接符 4"/>
          <p:cNvCxnSpPr/>
          <p:nvPr/>
        </p:nvCxnSpPr>
        <p:spPr>
          <a:xfrm>
            <a:off x="3043238" y="3057525"/>
            <a:ext cx="4340225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6"/>
          <p:cNvCxnSpPr/>
          <p:nvPr/>
        </p:nvCxnSpPr>
        <p:spPr>
          <a:xfrm>
            <a:off x="3305175" y="3781425"/>
            <a:ext cx="4078288" cy="139065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8"/>
          <p:cNvCxnSpPr/>
          <p:nvPr/>
        </p:nvCxnSpPr>
        <p:spPr>
          <a:xfrm flipV="1">
            <a:off x="3714750" y="3781425"/>
            <a:ext cx="3668713" cy="69532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0"/>
          <p:cNvCxnSpPr/>
          <p:nvPr/>
        </p:nvCxnSpPr>
        <p:spPr>
          <a:xfrm flipV="1">
            <a:off x="4110038" y="4476750"/>
            <a:ext cx="3273425" cy="6985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/>
        </p:nvCxnSpPr>
        <p:spPr>
          <a:xfrm>
            <a:off x="3714750" y="5911850"/>
            <a:ext cx="3668713" cy="111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350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787525"/>
            <a:ext cx="11464925" cy="36210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0829925" y="3179763"/>
            <a:ext cx="6619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18-07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89598" y="1787525"/>
            <a:ext cx="638629" cy="638629"/>
          </a:xfrm>
          <a:prstGeom prst="rect">
            <a:avLst/>
          </a:prstGeom>
        </p:spPr>
      </p:pic>
      <p:sp>
        <p:nvSpPr>
          <p:cNvPr id="41990" name="文本框 4"/>
          <p:cNvSpPr txBox="1"/>
          <p:nvPr/>
        </p:nvSpPr>
        <p:spPr>
          <a:xfrm>
            <a:off x="10552113" y="1901825"/>
            <a:ext cx="1233487" cy="4492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3733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376488"/>
            <a:ext cx="9969500" cy="26257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962150" y="366395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检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61100" y="364807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691688" y="3632200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烧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298700" y="4316413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冒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97563" y="4294188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需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401175" y="4316413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" grpId="0"/>
      <p:bldP spid="8" grpId="0"/>
      <p:bldP spid="16" grpId="0"/>
      <p:bldP spid="17" grpId="0"/>
      <p:bldP spid="18" grpId="0"/>
      <p:bldP spid="1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350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196975"/>
            <a:ext cx="11177588" cy="42481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10652125" y="1309688"/>
            <a:ext cx="6635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52125" y="3378200"/>
            <a:ext cx="6635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895985"/>
            <a:ext cx="10773410" cy="55975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9" name="文本框 2"/>
          <p:cNvSpPr txBox="1"/>
          <p:nvPr/>
        </p:nvSpPr>
        <p:spPr>
          <a:xfrm>
            <a:off x="862648" y="895668"/>
            <a:ext cx="10066337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（在教室里。）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（准备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点名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）大家都来了吗？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玛丽亚还没来，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其他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同学都来了。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玛丽亚很少迟到，今天怎么了？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她应该还在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路上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吧，马上就来了。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老师，刚才她给我打电话了，</a:t>
            </a:r>
            <a:b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</a:b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       她现在在医院，让我跟您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请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个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假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张老师、阿尔达：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她怎么了？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7" name="文本框 2"/>
          <p:cNvSpPr txBox="1"/>
          <p:nvPr/>
        </p:nvSpPr>
        <p:spPr>
          <a:xfrm>
            <a:off x="839153" y="1057593"/>
            <a:ext cx="10066337" cy="47428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我也不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清楚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，她早上说肚子疼，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       可能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得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了肠胃感冒。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是这样，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怪不得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没来上课。好，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       我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记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下来了。玛丽亚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要是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有什么事的话，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       一定要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及时通知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我知道了，谢谢老师。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别客气。大家也是，天气越来越冷了，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       你们都要注意身体。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身体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健康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       才不会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学习。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75615"/>
            <a:ext cx="10773410" cy="6009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6083" name="文本框 2"/>
          <p:cNvSpPr txBox="1"/>
          <p:nvPr/>
        </p:nvSpPr>
        <p:spPr>
          <a:xfrm>
            <a:off x="709295" y="797560"/>
            <a:ext cx="1098867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（在教室里。）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（准备点名）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大家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阿尔达：玛丽亚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，其他同学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张老师：玛丽亚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阿尔达：她应该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，马上就来了。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艾米丽：老师，刚才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，她现在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，让我跟您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张老师、阿尔达：她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8131" name="文本框 2"/>
          <p:cNvSpPr txBox="1"/>
          <p:nvPr/>
        </p:nvSpPr>
        <p:spPr>
          <a:xfrm>
            <a:off x="929005" y="889635"/>
            <a:ext cx="10066338" cy="5078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，她早上说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，可能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，怪不得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。好，我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，一定要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，谢谢老师。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张老师：别客气。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，天气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，你们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，才不会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916623"/>
            <a:ext cx="10918825" cy="53419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081405" y="5514658"/>
            <a:ext cx="50434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742950" lvl="0" indent="-742950" eaLnBrk="1" hangingPunct="1">
              <a:lnSpc>
                <a:spcPct val="100000"/>
              </a:lnSpc>
              <a:spcBef>
                <a:spcPct val="0"/>
              </a:spcBef>
              <a:buFontTx/>
              <a:buAutoNum type="arabicPlain" startAt="3"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</a:p>
        </p:txBody>
      </p:sp>
      <p:pic>
        <p:nvPicPr>
          <p:cNvPr id="7" name="18-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31852" y="1325563"/>
            <a:ext cx="638629" cy="6386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075" y="1092200"/>
            <a:ext cx="9753600" cy="56229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743200" y="2457450"/>
            <a:ext cx="13446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原来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997450" y="3189288"/>
            <a:ext cx="13446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马上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97450" y="3876675"/>
            <a:ext cx="13446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其他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524250" y="4670425"/>
            <a:ext cx="134461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清楚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672388" y="5370513"/>
            <a:ext cx="134461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及时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484938" y="6072188"/>
            <a:ext cx="134461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影响</a:t>
            </a:r>
          </a:p>
        </p:txBody>
      </p:sp>
      <p:sp>
        <p:nvSpPr>
          <p:cNvPr id="49154" name="标题 1"/>
          <p:cNvSpPr txBox="1"/>
          <p:nvPr/>
        </p:nvSpPr>
        <p:spPr>
          <a:xfrm>
            <a:off x="854075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课文练习（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350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  <p:bldP spid="10" grpId="0"/>
      <p:bldP spid="1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352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325563"/>
            <a:ext cx="11023600" cy="47498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8048625" y="39735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704975" y="56086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pic>
        <p:nvPicPr>
          <p:cNvPr id="8" name="18-0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785757" y="1325563"/>
            <a:ext cx="620486" cy="62048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grpSp>
        <p:nvGrpSpPr>
          <p:cNvPr id="51202" name="组 3"/>
          <p:cNvGrpSpPr/>
          <p:nvPr/>
        </p:nvGrpSpPr>
        <p:grpSpPr>
          <a:xfrm>
            <a:off x="730250" y="1254125"/>
            <a:ext cx="10714038" cy="4321175"/>
            <a:chOff x="840095" y="1118060"/>
            <a:chExt cx="10713493" cy="4320320"/>
          </a:xfrm>
        </p:grpSpPr>
        <p:pic>
          <p:nvPicPr>
            <p:cNvPr id="51208" name="图片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0095" y="2578560"/>
              <a:ext cx="10713493" cy="28598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209" name="图片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0095" y="1118060"/>
              <a:ext cx="10261600" cy="14605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95325" y="1092200"/>
            <a:ext cx="10741025" cy="45720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79563" y="29940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4" name="矩形 3"/>
          <p:cNvSpPr/>
          <p:nvPr/>
        </p:nvSpPr>
        <p:spPr>
          <a:xfrm>
            <a:off x="4322763" y="43799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7011988" y="50577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pic>
        <p:nvPicPr>
          <p:cNvPr id="10" name="18-08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785757" y="1325563"/>
            <a:ext cx="620486" cy="62048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/>
      <p:bldP spid="4" grpId="0"/>
      <p:bldP spid="9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352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183323"/>
            <a:ext cx="10464800" cy="5262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7721600" y="371062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711325" y="606171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pic>
        <p:nvPicPr>
          <p:cNvPr id="8" name="18-09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17027" y="1183323"/>
            <a:ext cx="638629" cy="63862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670,&quot;width&quot;:11985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25,&quot;width&quot;:8250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920ae7e-4eba-4d52-9615-9515da8fedcb}"/>
  <p:tag name="TABLE_ENDDRAG_ORIGIN_RECT" val="817*415"/>
  <p:tag name="TABLE_ENDDRAG_RECT" val="79*50*817*4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3669</Words>
  <Application>Microsoft Office PowerPoint</Application>
  <PresentationFormat>宽屏</PresentationFormat>
  <Paragraphs>652</Paragraphs>
  <Slides>107</Slides>
  <Notes>74</Notes>
  <HiddenSlides>0</HiddenSlides>
  <MMClips>6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107</vt:i4>
      </vt:variant>
    </vt:vector>
  </HeadingPairs>
  <TitlesOfParts>
    <vt:vector size="120" baseType="lpstr">
      <vt:lpstr>等线</vt:lpstr>
      <vt:lpstr>方正姚体</vt:lpstr>
      <vt:lpstr>华文楷体</vt:lpstr>
      <vt:lpstr>楷体</vt:lpstr>
      <vt:lpstr>宋体</vt:lpstr>
      <vt:lpstr>微软雅黑</vt:lpstr>
      <vt:lpstr>新宋体</vt:lpstr>
      <vt:lpstr>字魂105号-简雅黑</vt:lpstr>
      <vt:lpstr>Arial</vt:lpstr>
      <vt:lpstr>Calibri</vt:lpstr>
      <vt:lpstr>Tahoma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193</cp:revision>
  <dcterms:created xsi:type="dcterms:W3CDTF">2019-10-10T09:15:00Z</dcterms:created>
  <dcterms:modified xsi:type="dcterms:W3CDTF">2023-09-22T02:08:49Z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8AD70201E2304850B2ADD0599ED2E49A</vt:lpwstr>
  </property>
</Properties>
</file>