
<file path=[Content_Types].xml><?xml version="1.0" encoding="utf-8"?>
<Types xmlns="http://schemas.openxmlformats.org/package/2006/content-types">
  <Default Extension="jpeg" ContentType="image/jpeg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8" r:id="rId3"/>
    <p:sldId id="316" r:id="rId5"/>
    <p:sldId id="262" r:id="rId6"/>
    <p:sldId id="266" r:id="rId7"/>
    <p:sldId id="372" r:id="rId8"/>
    <p:sldId id="374" r:id="rId9"/>
    <p:sldId id="379" r:id="rId10"/>
    <p:sldId id="272" r:id="rId11"/>
    <p:sldId id="1474" r:id="rId12"/>
    <p:sldId id="376" r:id="rId13"/>
    <p:sldId id="1651" r:id="rId14"/>
    <p:sldId id="380" r:id="rId15"/>
    <p:sldId id="401" r:id="rId16"/>
    <p:sldId id="914" r:id="rId17"/>
    <p:sldId id="402" r:id="rId18"/>
    <p:sldId id="603" r:id="rId19"/>
    <p:sldId id="1564" r:id="rId20"/>
    <p:sldId id="1563" r:id="rId21"/>
    <p:sldId id="1565" r:id="rId22"/>
    <p:sldId id="421" r:id="rId23"/>
    <p:sldId id="423" r:id="rId24"/>
    <p:sldId id="425" r:id="rId25"/>
    <p:sldId id="426" r:id="rId26"/>
    <p:sldId id="1652" r:id="rId27"/>
    <p:sldId id="1653" r:id="rId28"/>
    <p:sldId id="427" r:id="rId29"/>
    <p:sldId id="1027" r:id="rId30"/>
    <p:sldId id="1482" r:id="rId31"/>
    <p:sldId id="1654" r:id="rId32"/>
    <p:sldId id="1655" r:id="rId33"/>
    <p:sldId id="1656" r:id="rId34"/>
    <p:sldId id="1657" r:id="rId35"/>
    <p:sldId id="1658" r:id="rId36"/>
    <p:sldId id="1659" r:id="rId37"/>
    <p:sldId id="411" r:id="rId38"/>
    <p:sldId id="362" r:id="rId39"/>
    <p:sldId id="1262" r:id="rId40"/>
    <p:sldId id="1031" r:id="rId41"/>
    <p:sldId id="447" r:id="rId42"/>
    <p:sldId id="446" r:id="rId43"/>
    <p:sldId id="625" r:id="rId44"/>
    <p:sldId id="448" r:id="rId45"/>
    <p:sldId id="449" r:id="rId46"/>
    <p:sldId id="626" r:id="rId47"/>
    <p:sldId id="753" r:id="rId48"/>
    <p:sldId id="347" r:id="rId49"/>
    <p:sldId id="451" r:id="rId50"/>
    <p:sldId id="452" r:id="rId51"/>
    <p:sldId id="453" r:id="rId52"/>
    <p:sldId id="456" r:id="rId53"/>
    <p:sldId id="459" r:id="rId54"/>
    <p:sldId id="1263" r:id="rId55"/>
    <p:sldId id="460" r:id="rId56"/>
    <p:sldId id="461" r:id="rId57"/>
    <p:sldId id="1483" r:id="rId58"/>
    <p:sldId id="462" r:id="rId59"/>
    <p:sldId id="463" r:id="rId60"/>
    <p:sldId id="464" r:id="rId61"/>
    <p:sldId id="707" r:id="rId62"/>
    <p:sldId id="1117" r:id="rId63"/>
    <p:sldId id="708" r:id="rId64"/>
    <p:sldId id="709" r:id="rId65"/>
    <p:sldId id="1118" r:id="rId66"/>
    <p:sldId id="1747" r:id="rId67"/>
    <p:sldId id="1748" r:id="rId68"/>
    <p:sldId id="1753" r:id="rId69"/>
    <p:sldId id="1484" r:id="rId70"/>
    <p:sldId id="466" r:id="rId71"/>
    <p:sldId id="1269" r:id="rId72"/>
    <p:sldId id="1270" r:id="rId73"/>
    <p:sldId id="1274" r:id="rId74"/>
    <p:sldId id="1487" r:id="rId75"/>
    <p:sldId id="1350" r:id="rId76"/>
    <p:sldId id="1749" r:id="rId77"/>
    <p:sldId id="1275" r:id="rId78"/>
    <p:sldId id="1489" r:id="rId79"/>
    <p:sldId id="480" r:id="rId80"/>
    <p:sldId id="481" r:id="rId81"/>
    <p:sldId id="1750" r:id="rId82"/>
    <p:sldId id="1751" r:id="rId83"/>
    <p:sldId id="1752" r:id="rId84"/>
    <p:sldId id="487" r:id="rId85"/>
    <p:sldId id="1113" r:id="rId86"/>
    <p:sldId id="1494" r:id="rId87"/>
    <p:sldId id="1495" r:id="rId88"/>
    <p:sldId id="489" r:id="rId89"/>
    <p:sldId id="488" r:id="rId90"/>
    <p:sldId id="1116" r:id="rId91"/>
    <p:sldId id="499" r:id="rId92"/>
    <p:sldId id="1496" r:id="rId93"/>
    <p:sldId id="1497" r:id="rId94"/>
    <p:sldId id="726" r:id="rId95"/>
    <p:sldId id="729" r:id="rId96"/>
    <p:sldId id="1121" r:id="rId97"/>
    <p:sldId id="731" r:id="rId98"/>
    <p:sldId id="730" r:id="rId99"/>
    <p:sldId id="1122" r:id="rId100"/>
    <p:sldId id="733" r:id="rId101"/>
  </p:sldIdLst>
  <p:sldSz cx="12192000" cy="6858000"/>
  <p:notesSz cx="6858000" cy="9144000"/>
  <p:custDataLst>
    <p:tags r:id="rId10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7FF"/>
    <a:srgbClr val="F2F2F2"/>
    <a:srgbClr val="C00000"/>
    <a:srgbClr val="203864"/>
    <a:srgbClr val="3760AB"/>
    <a:srgbClr val="3F6DC1"/>
    <a:srgbClr val="355DA5"/>
    <a:srgbClr val="2D4F8B"/>
    <a:srgbClr val="5780C9"/>
    <a:srgbClr val="365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7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32" y="84"/>
      </p:cViewPr>
      <p:guideLst>
        <p:guide orient="horz" pos="2391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5" Type="http://schemas.openxmlformats.org/officeDocument/2006/relationships/tags" Target="tags/tag32.xml"/><Relationship Id="rId104" Type="http://schemas.openxmlformats.org/officeDocument/2006/relationships/tableStyles" Target="tableStyles.xml"/><Relationship Id="rId103" Type="http://schemas.openxmlformats.org/officeDocument/2006/relationships/viewProps" Target="viewProps.xml"/><Relationship Id="rId102" Type="http://schemas.openxmlformats.org/officeDocument/2006/relationships/presProps" Target="presProps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18FC8-309C-42F9-B8B3-C67474041B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80800" y="6444344"/>
            <a:ext cx="711200" cy="116113"/>
          </a:xfrm>
          <a:prstGeom prst="rect">
            <a:avLst/>
          </a:prstGeom>
          <a:solidFill>
            <a:srgbClr val="C3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Tm="3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cs typeface="等线" panose="0201060003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等线" panose="02010600030101010101" charset="-122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cs typeface="等线" panose="0201060003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等线" panose="02010600030101010101" charset="-122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16EF97-0E35-4C90-89B7-B52FDAAD01D7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 spd="med" advTm="3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cs typeface="等线" panose="0201060003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等线" panose="02010600030101010101" charset="-122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cs typeface="等线" panose="0201060003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等线" panose="02010600030101010101" charset="-122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7C83C6A-7CA0-4726-97FA-C69E7B840473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 spd="med" advTm="3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F0B99-5D56-495B-BDA6-049F62BA0A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988DB-C0BC-4211-8BDF-33F88C7B8CB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 advTm="3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.jpeg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6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1" Type="http://schemas.openxmlformats.org/officeDocument/2006/relationships/tags" Target="../tags/tag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7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8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tiff"/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image" Target="../media/image1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5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7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8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81474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941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801636" y="1960983"/>
            <a:ext cx="23641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5400" b="1" spc="3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基础课</a:t>
            </a:r>
            <a:endParaRPr lang="zh-CN" altLang="zh-CN" sz="5400" b="1" spc="300" dirty="0" smtClean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PA-文本框 61"/>
          <p:cNvSpPr txBox="1"/>
          <p:nvPr>
            <p:custDataLst>
              <p:tags r:id="rId6"/>
            </p:custDataLst>
          </p:nvPr>
        </p:nvSpPr>
        <p:spPr>
          <a:xfrm>
            <a:off x="1971143" y="3428852"/>
            <a:ext cx="78155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zh-CN" sz="4000" b="1" spc="3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第二十二课 </a:t>
            </a:r>
            <a:r>
              <a:rPr lang="zh-CN" altLang="zh-CN" sz="4000" b="1" spc="3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咱们把画挂在这儿吧</a:t>
            </a:r>
            <a:endParaRPr lang="zh-CN" altLang="zh-CN" sz="4000" b="1" kern="1200" spc="300" dirty="0" smtClean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algn="ctr">
              <a:lnSpc>
                <a:spcPct val="90000"/>
              </a:lnSpc>
            </a:pPr>
            <a:endParaRPr lang="zh-CN" altLang="zh-CN" sz="4000" b="1" spc="300" dirty="0" smtClean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307282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5152580" y="4844639"/>
            <a:ext cx="1886840" cy="460375"/>
            <a:chOff x="5152580" y="4844639"/>
            <a:chExt cx="1886840" cy="460375"/>
          </a:xfrm>
        </p:grpSpPr>
        <p:sp>
          <p:nvSpPr>
            <p:cNvPr id="24" name="任意多边形 23"/>
            <p:cNvSpPr/>
            <p:nvPr/>
          </p:nvSpPr>
          <p:spPr>
            <a:xfrm>
              <a:off x="5152580" y="4855435"/>
              <a:ext cx="1886840" cy="438587"/>
            </a:xfrm>
            <a:custGeom>
              <a:avLst/>
              <a:gdLst>
                <a:gd name="connsiteX0" fmla="*/ 181420 w 1886840"/>
                <a:gd name="connsiteY0" fmla="*/ 0 h 438587"/>
                <a:gd name="connsiteX1" fmla="*/ 213805 w 1886840"/>
                <a:gd name="connsiteY1" fmla="*/ 0 h 438587"/>
                <a:gd name="connsiteX2" fmla="*/ 1673035 w 1886840"/>
                <a:gd name="connsiteY2" fmla="*/ 0 h 438587"/>
                <a:gd name="connsiteX3" fmla="*/ 1705419 w 1886840"/>
                <a:gd name="connsiteY3" fmla="*/ 0 h 438587"/>
                <a:gd name="connsiteX4" fmla="*/ 1705419 w 1886840"/>
                <a:gd name="connsiteY4" fmla="*/ 3317 h 438587"/>
                <a:gd name="connsiteX5" fmla="*/ 1716124 w 1886840"/>
                <a:gd name="connsiteY5" fmla="*/ 4413 h 438587"/>
                <a:gd name="connsiteX6" fmla="*/ 1886840 w 1886840"/>
                <a:gd name="connsiteY6" fmla="*/ 217198 h 438587"/>
                <a:gd name="connsiteX7" fmla="*/ 1716124 w 1886840"/>
                <a:gd name="connsiteY7" fmla="*/ 429984 h 438587"/>
                <a:gd name="connsiteX8" fmla="*/ 1705419 w 1886840"/>
                <a:gd name="connsiteY8" fmla="*/ 431080 h 438587"/>
                <a:gd name="connsiteX9" fmla="*/ 1705419 w 1886840"/>
                <a:gd name="connsiteY9" fmla="*/ 438587 h 438587"/>
                <a:gd name="connsiteX10" fmla="*/ 181420 w 1886840"/>
                <a:gd name="connsiteY10" fmla="*/ 438587 h 438587"/>
                <a:gd name="connsiteX11" fmla="*/ 181420 w 1886840"/>
                <a:gd name="connsiteY11" fmla="*/ 431080 h 438587"/>
                <a:gd name="connsiteX12" fmla="*/ 170716 w 1886840"/>
                <a:gd name="connsiteY12" fmla="*/ 429984 h 438587"/>
                <a:gd name="connsiteX13" fmla="*/ 0 w 1886840"/>
                <a:gd name="connsiteY13" fmla="*/ 217198 h 438587"/>
                <a:gd name="connsiteX14" fmla="*/ 170716 w 1886840"/>
                <a:gd name="connsiteY14" fmla="*/ 4413 h 438587"/>
                <a:gd name="connsiteX15" fmla="*/ 181420 w 1886840"/>
                <a:gd name="connsiteY15" fmla="*/ 3317 h 4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840" h="438587">
                  <a:moveTo>
                    <a:pt x="181420" y="0"/>
                  </a:moveTo>
                  <a:lnTo>
                    <a:pt x="213805" y="0"/>
                  </a:lnTo>
                  <a:lnTo>
                    <a:pt x="1673035" y="0"/>
                  </a:lnTo>
                  <a:lnTo>
                    <a:pt x="1705419" y="0"/>
                  </a:lnTo>
                  <a:lnTo>
                    <a:pt x="1705419" y="3317"/>
                  </a:lnTo>
                  <a:lnTo>
                    <a:pt x="1716124" y="4413"/>
                  </a:lnTo>
                  <a:cubicBezTo>
                    <a:pt x="1813552" y="24666"/>
                    <a:pt x="1886840" y="112238"/>
                    <a:pt x="1886840" y="217198"/>
                  </a:cubicBezTo>
                  <a:cubicBezTo>
                    <a:pt x="1886840" y="322159"/>
                    <a:pt x="1813552" y="409731"/>
                    <a:pt x="1716124" y="429984"/>
                  </a:cubicBezTo>
                  <a:lnTo>
                    <a:pt x="1705419" y="431080"/>
                  </a:lnTo>
                  <a:lnTo>
                    <a:pt x="1705419" y="438587"/>
                  </a:lnTo>
                  <a:lnTo>
                    <a:pt x="181420" y="438587"/>
                  </a:lnTo>
                  <a:lnTo>
                    <a:pt x="181420" y="431080"/>
                  </a:lnTo>
                  <a:lnTo>
                    <a:pt x="170716" y="429984"/>
                  </a:lnTo>
                  <a:cubicBezTo>
                    <a:pt x="73288" y="409731"/>
                    <a:pt x="0" y="322159"/>
                    <a:pt x="0" y="217198"/>
                  </a:cubicBezTo>
                  <a:cubicBezTo>
                    <a:pt x="0" y="112238"/>
                    <a:pt x="73288" y="24666"/>
                    <a:pt x="170716" y="4413"/>
                  </a:cubicBezTo>
                  <a:lnTo>
                    <a:pt x="181420" y="331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2540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5" name="PA-文本框 61"/>
            <p:cNvSpPr txBox="1"/>
            <p:nvPr>
              <p:custDataLst>
                <p:tags r:id="rId7"/>
              </p:custDataLst>
            </p:nvPr>
          </p:nvSpPr>
          <p:spPr>
            <a:xfrm>
              <a:off x="5563627" y="4844639"/>
              <a:ext cx="121539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zh-CN" sz="2400" b="1" spc="3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字魂105号-简雅黑" panose="00000500000000000000" pitchFamily="2" charset="-122"/>
                </a:rPr>
                <a:t>徐心瑶</a:t>
              </a:r>
              <a:endParaRPr lang="zh-CN" altLang="zh-CN" sz="24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065" y="4154170"/>
            <a:ext cx="3338830" cy="2226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P430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1506" name="标题 1"/>
          <p:cNvSpPr txBox="1"/>
          <p:nvPr/>
        </p:nvSpPr>
        <p:spPr>
          <a:xfrm>
            <a:off x="557530" y="490538"/>
            <a:ext cx="10515600" cy="13255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读句子</a:t>
            </a:r>
            <a:endParaRPr lang="zh-CN" altLang="en-US" sz="40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9263" y="1511300"/>
            <a:ext cx="9224963" cy="47609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P430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1506" name="标题 1"/>
          <p:cNvSpPr txBox="1"/>
          <p:nvPr/>
        </p:nvSpPr>
        <p:spPr>
          <a:xfrm>
            <a:off x="557530" y="490538"/>
            <a:ext cx="10515600" cy="13255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读句子</a:t>
            </a:r>
            <a:endParaRPr lang="zh-CN" altLang="en-US" sz="40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87413" y="1497013"/>
            <a:ext cx="10463213" cy="45180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第三部分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2828859" y="2885033"/>
            <a:ext cx="653415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生词和语言点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7890" y="81280"/>
            <a:ext cx="30333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.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抬  重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761163" y="323850"/>
            <a:ext cx="5037138" cy="32035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 txBox="1"/>
          <p:nvPr/>
        </p:nvSpPr>
        <p:spPr>
          <a:xfrm>
            <a:off x="897890" y="1028700"/>
            <a:ext cx="179895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重</a:t>
            </a:r>
            <a:endParaRPr lang="zh-CN" altLang="en-US" sz="5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Rectangle 2"/>
          <p:cNvSpPr txBox="1"/>
          <p:nvPr/>
        </p:nvSpPr>
        <p:spPr>
          <a:xfrm>
            <a:off x="847725" y="3403600"/>
            <a:ext cx="8599488" cy="27432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>
              <a:lnSpc>
                <a:spcPct val="150000"/>
              </a:lnSpc>
            </a:pPr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</a:rPr>
              <a:t>A: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沙发太</a:t>
            </a:r>
            <a:r>
              <a:rPr lang="zh-CN" altLang="en-US" sz="5400" b="1" dirty="0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重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，我一个人</a:t>
            </a:r>
            <a:r>
              <a:rPr lang="zh-CN" altLang="en-US" sz="5400" b="1" dirty="0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抬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不了。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</a:rPr>
              <a:t>B: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我帮你，我们一起</a:t>
            </a:r>
            <a:r>
              <a:rPr lang="zh-CN" altLang="en-US" sz="5400" b="1" dirty="0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抬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吧。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左右箭头 2"/>
          <p:cNvSpPr/>
          <p:nvPr/>
        </p:nvSpPr>
        <p:spPr>
          <a:xfrm>
            <a:off x="2696845" y="1458595"/>
            <a:ext cx="1109345" cy="2755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Rectangle 2"/>
          <p:cNvSpPr txBox="1"/>
          <p:nvPr/>
        </p:nvSpPr>
        <p:spPr>
          <a:xfrm>
            <a:off x="4003040" y="1028700"/>
            <a:ext cx="134429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轻</a:t>
            </a:r>
            <a:endParaRPr lang="zh-CN" altLang="en-US" sz="5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41070"/>
            <a:ext cx="11049635" cy="54362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7890" y="81280"/>
            <a:ext cx="52705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2.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画  老  家乡</a:t>
            </a:r>
            <a:endParaRPr lang="zh-CN" altLang="en-US" sz="4000" b="1" kern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j-cs"/>
              <a:sym typeface="+mn-ea"/>
            </a:endParaRPr>
          </a:p>
        </p:txBody>
      </p:sp>
      <p:sp>
        <p:nvSpPr>
          <p:cNvPr id="2" name="Rectangle 2"/>
          <p:cNvSpPr txBox="1"/>
          <p:nvPr/>
        </p:nvSpPr>
        <p:spPr>
          <a:xfrm>
            <a:off x="998220" y="1052195"/>
            <a:ext cx="3389313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5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幅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画</a:t>
            </a:r>
            <a:endParaRPr lang="zh-CN" altLang="en-US" sz="5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2"/>
          <p:cNvSpPr txBox="1"/>
          <p:nvPr/>
        </p:nvSpPr>
        <p:spPr>
          <a:xfrm>
            <a:off x="5853113" y="2314575"/>
            <a:ext cx="5745162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这</a:t>
            </a:r>
            <a:r>
              <a:rPr lang="zh-CN" altLang="en-US" sz="6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幅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画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真美！</a:t>
            </a:r>
            <a:endParaRPr lang="zh-CN" altLang="en-US" sz="4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2"/>
          <p:cNvSpPr txBox="1"/>
          <p:nvPr/>
        </p:nvSpPr>
        <p:spPr>
          <a:xfrm>
            <a:off x="5853113" y="3719513"/>
            <a:ext cx="6213475" cy="28527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>
              <a:lnSpc>
                <a:spcPct val="120000"/>
              </a:lnSpc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这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幅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画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是艾米丽的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老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朋友画的，画的是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家乡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的风景。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grayscl/>
          </a:blip>
          <a:srcRect/>
          <a:stretch>
            <a:fillRect/>
          </a:stretch>
        </p:blipFill>
        <p:spPr bwMode="auto">
          <a:xfrm>
            <a:off x="918845" y="2953385"/>
            <a:ext cx="4767580" cy="300164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41070"/>
            <a:ext cx="11049635" cy="54362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7890" y="81280"/>
            <a:ext cx="83242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3. 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歪  调整  位置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grayscl/>
          </a:blip>
          <a:srcRect/>
          <a:stretch>
            <a:fillRect/>
          </a:stretch>
        </p:blipFill>
        <p:spPr bwMode="auto">
          <a:xfrm>
            <a:off x="7505065" y="363220"/>
            <a:ext cx="4490720" cy="282956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/>
          <p:nvPr/>
        </p:nvSpPr>
        <p:spPr>
          <a:xfrm>
            <a:off x="1053148" y="3192780"/>
            <a:ext cx="9947275" cy="2794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>
              <a:lnSpc>
                <a:spcPct val="120000"/>
              </a:lnSpc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高  美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: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挂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歪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了，右边有点儿高。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艾米丽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: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好，我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调整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一下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位置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。现在呢？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高  美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: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现在不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歪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73580" y="1928495"/>
            <a:ext cx="35280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歪 </a:t>
            </a:r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= 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不正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8780" y="842010"/>
            <a:ext cx="11405870" cy="55352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88265" y="80645"/>
            <a:ext cx="53276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4. 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寄  明信片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71805" y="1113155"/>
            <a:ext cx="3951605" cy="395160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/>
          <p:nvPr/>
        </p:nvSpPr>
        <p:spPr>
          <a:xfrm>
            <a:off x="811213" y="618808"/>
            <a:ext cx="396557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5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2"/>
          <a:srcRect l="7895"/>
          <a:stretch>
            <a:fillRect/>
          </a:stretch>
        </p:blipFill>
        <p:spPr bwMode="auto">
          <a:xfrm>
            <a:off x="8229600" y="4117975"/>
            <a:ext cx="3745230" cy="25304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/>
          <p:nvPr/>
        </p:nvSpPr>
        <p:spPr>
          <a:xfrm>
            <a:off x="6075680" y="-317"/>
            <a:ext cx="5380038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r>
              <a:rPr lang="zh-CN" altLang="en-US" sz="5400" b="1" dirty="0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寄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5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张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明信片 </a:t>
            </a:r>
            <a:endParaRPr lang="zh-CN" altLang="en-US" sz="5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6654483" y="842010"/>
            <a:ext cx="5380037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r>
              <a:rPr lang="zh-CN" altLang="en-US" sz="5400" b="1" dirty="0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寄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5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封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信 </a:t>
            </a:r>
            <a:endParaRPr lang="zh-CN" altLang="en-US" sz="5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485" y="3275965"/>
            <a:ext cx="2410460" cy="3214370"/>
          </a:xfrm>
          <a:prstGeom prst="rect">
            <a:avLst/>
          </a:prstGeom>
        </p:spPr>
      </p:pic>
      <p:sp>
        <p:nvSpPr>
          <p:cNvPr id="10" name="Rectangle 2"/>
          <p:cNvSpPr txBox="1"/>
          <p:nvPr/>
        </p:nvSpPr>
        <p:spPr>
          <a:xfrm>
            <a:off x="6594793" y="1918335"/>
            <a:ext cx="5380037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r>
              <a:rPr lang="zh-CN" altLang="en-US" sz="5400" b="1" dirty="0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寄</a:t>
            </a: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行李</a:t>
            </a:r>
            <a:r>
              <a:rPr lang="en-US" altLang="zh-CN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衣服</a:t>
            </a:r>
            <a:r>
              <a:rPr lang="en-US" altLang="zh-CN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5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5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8780" y="842010"/>
            <a:ext cx="11405870" cy="55352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1010285" y="80645"/>
            <a:ext cx="71812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5.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校园  风景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8990" y="1165225"/>
            <a:ext cx="5519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我们校园的风景怎么样？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011920" y="-9363075"/>
            <a:ext cx="4804800" cy="360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608185" y="-4791710"/>
            <a:ext cx="3844800" cy="2883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945" y="80645"/>
            <a:ext cx="3996055" cy="27146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595" y="2535555"/>
            <a:ext cx="4070350" cy="28860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" y="3872865"/>
            <a:ext cx="3989705" cy="286067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8780" y="842010"/>
            <a:ext cx="11405870" cy="55352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1021715" y="80645"/>
            <a:ext cx="71812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6.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想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2  </a:t>
            </a:r>
            <a:r>
              <a:rPr lang="zh-CN" altLang="en-US" sz="40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想念</a:t>
            </a:r>
            <a:endParaRPr lang="zh-CN" altLang="en-US" sz="4000" b="1" dirty="0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2"/>
          <p:cNvSpPr txBox="1"/>
          <p:nvPr/>
        </p:nvSpPr>
        <p:spPr>
          <a:xfrm>
            <a:off x="398463" y="1117600"/>
            <a:ext cx="11698287" cy="52593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571500" indent="-571500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我来中国四个月了，现在非常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想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家，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想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父母。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很长时间没见了，我很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想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你。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当我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想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你的时候，你也在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想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我吗？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8780" y="842010"/>
            <a:ext cx="11405870" cy="55352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7575" y="80645"/>
            <a:ext cx="71812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7.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联系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755015" y="1593215"/>
            <a:ext cx="8947150" cy="43195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571500" indent="-571500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我帮你</a:t>
            </a:r>
            <a:r>
              <a:rPr lang="zh-CN" altLang="en-US" sz="5400" b="1" dirty="0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联系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一下大学的老师。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以后我们经常</a:t>
            </a:r>
            <a:r>
              <a:rPr lang="zh-CN" altLang="en-US" sz="5400" b="1" dirty="0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联系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别着急，她会</a:t>
            </a:r>
            <a:r>
              <a:rPr lang="zh-CN" altLang="en-US" sz="5400" b="1" dirty="0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跟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zh-CN" altLang="en-US" sz="5400" b="1" dirty="0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联系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你多长时间</a:t>
            </a:r>
            <a:r>
              <a:rPr lang="zh-CN" altLang="en-US" sz="5400" b="1" dirty="0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跟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家人</a:t>
            </a:r>
            <a:r>
              <a:rPr lang="zh-CN" altLang="en-US" sz="5400" b="1" dirty="0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联系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一次？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Rectangle 2"/>
          <p:cNvSpPr txBox="1"/>
          <p:nvPr/>
        </p:nvSpPr>
        <p:spPr>
          <a:xfrm>
            <a:off x="7832725" y="918845"/>
            <a:ext cx="480377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跟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联系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Rectangle 2"/>
          <p:cNvSpPr txBox="1"/>
          <p:nvPr/>
        </p:nvSpPr>
        <p:spPr>
          <a:xfrm>
            <a:off x="8164513" y="0"/>
            <a:ext cx="3287712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联系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5599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133735" y="4408350"/>
            <a:ext cx="553998" cy="2118443"/>
            <a:chOff x="4378996" y="2896825"/>
            <a:chExt cx="364575" cy="1748291"/>
          </a:xfrm>
        </p:grpSpPr>
        <p:sp>
          <p:nvSpPr>
            <p:cNvPr id="19" name="矩形 18"/>
            <p:cNvSpPr/>
            <p:nvPr/>
          </p:nvSpPr>
          <p:spPr>
            <a:xfrm>
              <a:off x="4399771" y="2896825"/>
              <a:ext cx="271012" cy="174829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378996" y="3051992"/>
              <a:ext cx="364575" cy="137893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contents</a:t>
              </a:r>
              <a:endParaRPr lang="en-US" altLang="zh-CN" sz="2400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4577464" y="1285305"/>
            <a:ext cx="899549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9600">
                <a:gradFill>
                  <a:gsLst>
                    <a:gs pos="46000">
                      <a:srgbClr val="004286"/>
                    </a:gs>
                    <a:gs pos="100000">
                      <a:srgbClr val="004286">
                        <a:alpha val="0"/>
                      </a:srgbClr>
                    </a:gs>
                  </a:gsLst>
                  <a:lin ang="5400000" scaled="1"/>
                </a:gradFill>
                <a:latin typeface="庞门正道标题体" panose="02010600030101010101" pitchFamily="2" charset="-122"/>
                <a:ea typeface="庞门正道标题体" panose="02010600030101010101" pitchFamily="2" charset="-122"/>
              </a:defRPr>
            </a:lvl1pPr>
          </a:lstStyle>
          <a:p>
            <a:pPr algn="ctr"/>
            <a:r>
              <a:rPr lang="zh-CN" altLang="en-US" sz="8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目录</a:t>
            </a:r>
            <a:endParaRPr lang="zh-CN" altLang="en-US" sz="8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614257" y="1432690"/>
            <a:ext cx="671034" cy="646768"/>
            <a:chOff x="6600960" y="1066478"/>
            <a:chExt cx="671034" cy="646768"/>
          </a:xfrm>
        </p:grpSpPr>
        <p:grpSp>
          <p:nvGrpSpPr>
            <p:cNvPr id="23" name="组合 22"/>
            <p:cNvGrpSpPr/>
            <p:nvPr/>
          </p:nvGrpSpPr>
          <p:grpSpPr>
            <a:xfrm>
              <a:off x="6600960" y="1066478"/>
              <a:ext cx="671034" cy="646768"/>
              <a:chOff x="4619624" y="899160"/>
              <a:chExt cx="1656284" cy="1596390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30" name="任意多边形: 形状 51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31" name="任意多边形: 形状 52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35" name="任意多边形: 形状 55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36" name="任意多边形: 形状 56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37" name="文本框 36"/>
            <p:cNvSpPr txBox="1"/>
            <p:nvPr/>
          </p:nvSpPr>
          <p:spPr>
            <a:xfrm>
              <a:off x="6659653" y="1142955"/>
              <a:ext cx="5934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8" name="PA-文本框 61"/>
          <p:cNvSpPr txBox="1"/>
          <p:nvPr>
            <p:custDataLst>
              <p:tags r:id="rId2"/>
            </p:custDataLst>
          </p:nvPr>
        </p:nvSpPr>
        <p:spPr>
          <a:xfrm>
            <a:off x="7806148" y="1356132"/>
            <a:ext cx="14833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复习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614257" y="2546662"/>
            <a:ext cx="671034" cy="646768"/>
            <a:chOff x="6600960" y="2180450"/>
            <a:chExt cx="671034" cy="646768"/>
          </a:xfrm>
        </p:grpSpPr>
        <p:grpSp>
          <p:nvGrpSpPr>
            <p:cNvPr id="40" name="组合 39"/>
            <p:cNvGrpSpPr/>
            <p:nvPr/>
          </p:nvGrpSpPr>
          <p:grpSpPr>
            <a:xfrm>
              <a:off x="6600960" y="2180450"/>
              <a:ext cx="671034" cy="646768"/>
              <a:chOff x="4619624" y="899160"/>
              <a:chExt cx="1656284" cy="1596390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42" name="任意多边形: 形状 7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3" name="任意多边形: 形状 7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45" name="任意多边形: 形状 6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6" name="任意多边形: 形状 6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47" name="文本框 46"/>
            <p:cNvSpPr txBox="1"/>
            <p:nvPr/>
          </p:nvSpPr>
          <p:spPr>
            <a:xfrm>
              <a:off x="6659653" y="2256927"/>
              <a:ext cx="5934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8" name="PA-文本框 65"/>
          <p:cNvSpPr txBox="1"/>
          <p:nvPr>
            <p:custDataLst>
              <p:tags r:id="rId3"/>
            </p:custDataLst>
          </p:nvPr>
        </p:nvSpPr>
        <p:spPr>
          <a:xfrm>
            <a:off x="7806148" y="2500584"/>
            <a:ext cx="25806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预习检查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614257" y="3660634"/>
            <a:ext cx="671034" cy="646768"/>
            <a:chOff x="6600960" y="3294422"/>
            <a:chExt cx="671034" cy="646768"/>
          </a:xfrm>
        </p:grpSpPr>
        <p:grpSp>
          <p:nvGrpSpPr>
            <p:cNvPr id="50" name="组合 49"/>
            <p:cNvGrpSpPr/>
            <p:nvPr/>
          </p:nvGrpSpPr>
          <p:grpSpPr>
            <a:xfrm>
              <a:off x="6600960" y="3294422"/>
              <a:ext cx="671034" cy="646768"/>
              <a:chOff x="4619624" y="899160"/>
              <a:chExt cx="1656284" cy="1596390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60" name="任意多边形: 形状 8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61" name="任意多边形: 形状 8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63" name="组合 62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73" name="任意多边形: 形状 7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76" name="任意多边形: 形状 7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83" name="文本框 82"/>
            <p:cNvSpPr txBox="1"/>
            <p:nvPr/>
          </p:nvSpPr>
          <p:spPr>
            <a:xfrm>
              <a:off x="6663660" y="3370899"/>
              <a:ext cx="58541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614257" y="4774606"/>
            <a:ext cx="671034" cy="646768"/>
            <a:chOff x="6600960" y="4408394"/>
            <a:chExt cx="671034" cy="646768"/>
          </a:xfrm>
        </p:grpSpPr>
        <p:grpSp>
          <p:nvGrpSpPr>
            <p:cNvPr id="94" name="组合 93"/>
            <p:cNvGrpSpPr/>
            <p:nvPr/>
          </p:nvGrpSpPr>
          <p:grpSpPr>
            <a:xfrm>
              <a:off x="6600960" y="4408394"/>
              <a:ext cx="671034" cy="646768"/>
              <a:chOff x="4619624" y="899160"/>
              <a:chExt cx="1656284" cy="1596390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97" name="任意多边形: 形状 9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98" name="任意多边形: 形状 9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99" name="组合 98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100" name="任意多边形: 形状 8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101" name="任意多边形: 形状 8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102" name="文本框 101"/>
            <p:cNvSpPr txBox="1"/>
            <p:nvPr/>
          </p:nvSpPr>
          <p:spPr>
            <a:xfrm>
              <a:off x="6653241" y="4484871"/>
              <a:ext cx="60625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03" name="PA-文本框 85"/>
          <p:cNvSpPr txBox="1"/>
          <p:nvPr>
            <p:custDataLst>
              <p:tags r:id="rId4"/>
            </p:custDataLst>
          </p:nvPr>
        </p:nvSpPr>
        <p:spPr>
          <a:xfrm>
            <a:off x="7806148" y="3614713"/>
            <a:ext cx="37795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生词和语言点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04" name="PA-文本框 95"/>
          <p:cNvSpPr txBox="1"/>
          <p:nvPr>
            <p:custDataLst>
              <p:tags r:id="rId5"/>
            </p:custDataLst>
          </p:nvPr>
        </p:nvSpPr>
        <p:spPr>
          <a:xfrm>
            <a:off x="7806148" y="472881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963295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lang="zh-CN" altLang="en-US"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整整</a:t>
            </a:r>
            <a:r>
              <a:rPr lang="en-US" altLang="zh-CN"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+V+</a:t>
            </a:r>
            <a:r>
              <a:rPr lang="zh-CN" altLang="en-US"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数量；</a:t>
            </a:r>
            <a:r>
              <a:rPr lang="en-US" altLang="zh-CN"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V+</a:t>
            </a:r>
            <a:r>
              <a:rPr lang="zh-CN" altLang="en-US"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整整</a:t>
            </a:r>
            <a:r>
              <a:rPr lang="en-US" altLang="zh-CN"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数量</a:t>
            </a:r>
            <a:endParaRPr lang="zh-CN" altLang="en-US" sz="4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3113" y="1741488"/>
            <a:ext cx="10267950" cy="43513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昨天的作业很多，我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整整</a:t>
            </a:r>
            <a:r>
              <a:rPr lang="zh-CN" altLang="en-US" sz="48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写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了两个小时。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你买双鞋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整整</a:t>
            </a:r>
            <a:r>
              <a:rPr lang="zh-CN" altLang="en-US" sz="48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花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千块，你真有钱！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他饿死了，</a:t>
            </a:r>
            <a:r>
              <a:rPr lang="zh-CN" altLang="en-US" sz="48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吃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整整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五碗米饭。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他这次去美国旅游，</a:t>
            </a:r>
            <a:r>
              <a:rPr lang="zh-CN" altLang="en-US" sz="48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玩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整整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一个月。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59400" y="892175"/>
            <a:ext cx="5300663" cy="6683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时间很长；不容易；很多</a:t>
            </a:r>
            <a:endParaRPr lang="en-US" altLang="zh-CN" sz="36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9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19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37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charRg st="37" end="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52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charRg st="52" end="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组 4"/>
          <p:cNvGrpSpPr/>
          <p:nvPr/>
        </p:nvGrpSpPr>
        <p:grpSpPr>
          <a:xfrm>
            <a:off x="862648" y="915988"/>
            <a:ext cx="10633075" cy="5200650"/>
            <a:chOff x="1043780" y="1220787"/>
            <a:chExt cx="10632743" cy="5201054"/>
          </a:xfrm>
        </p:grpSpPr>
        <p:pic>
          <p:nvPicPr>
            <p:cNvPr id="33795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43780" y="1220787"/>
              <a:ext cx="10632743" cy="24939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796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3781" y="3714750"/>
              <a:ext cx="10351294" cy="27070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P432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754698" y="915988"/>
            <a:ext cx="10637838" cy="5318125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1" lang="zh-CN" altLang="en-US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42473" y="1662113"/>
            <a:ext cx="6672262" cy="646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整整</a:t>
            </a:r>
            <a:r>
              <a:rPr lang="zh-CN" altLang="en-US" sz="36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花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了两个小时才背下来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2103438" y="2506663"/>
            <a:ext cx="6670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我在国外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整整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住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了一年了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5591175" y="3519488"/>
            <a:ext cx="5524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整整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去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了一个月 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61050" y="4439920"/>
            <a:ext cx="6672263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我在路上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整整</a:t>
            </a:r>
            <a:r>
              <a:rPr lang="zh-CN" altLang="en-US" sz="36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开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了三个小时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08463" y="5327650"/>
            <a:ext cx="6672262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花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了我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整整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两个月的奖学金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118579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en-US" altLang="zh-CN" sz="36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S+</a:t>
            </a:r>
            <a:r>
              <a:rPr lang="zh-CN" altLang="en-US" sz="36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把</a:t>
            </a:r>
            <a:r>
              <a:rPr lang="en-US" altLang="zh-CN" sz="36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+O+V+</a:t>
            </a:r>
            <a:r>
              <a:rPr lang="zh-CN" altLang="en-US" sz="36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</a:t>
            </a:r>
            <a:r>
              <a:rPr lang="en-US" altLang="zh-CN" sz="36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36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到</a:t>
            </a:r>
            <a:r>
              <a:rPr lang="en-US" altLang="zh-CN" sz="36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36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进</a:t>
            </a:r>
            <a:r>
              <a:rPr lang="en-US" altLang="zh-CN" sz="36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/……+</a:t>
            </a:r>
            <a:r>
              <a:rPr lang="zh-CN" altLang="en-US" sz="36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地方</a:t>
            </a:r>
            <a:r>
              <a:rPr lang="en-US" altLang="zh-CN" sz="36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+(</a:t>
            </a:r>
            <a:r>
              <a:rPr lang="zh-CN" altLang="en-US" sz="36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上</a:t>
            </a:r>
            <a:r>
              <a:rPr lang="en-US" altLang="zh-CN" sz="36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36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里</a:t>
            </a:r>
            <a:r>
              <a:rPr lang="en-US" altLang="zh-CN" sz="36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/……)</a:t>
            </a:r>
            <a:endParaRPr lang="en-US" altLang="zh-CN" sz="36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55115" y="640715"/>
            <a:ext cx="7233920" cy="50774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书</a:t>
            </a:r>
            <a:r>
              <a:rPr lang="zh-CN" altLang="en-US" sz="54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放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</a:t>
            </a:r>
            <a:r>
              <a:rPr lang="zh-CN" altLang="en-US" sz="4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桌子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上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吧。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衣服</a:t>
            </a:r>
            <a:r>
              <a:rPr lang="zh-CN" altLang="en-US" sz="54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挂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</a:t>
            </a:r>
            <a:r>
              <a:rPr lang="zh-CN" altLang="en-US" sz="4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这儿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了啊。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zh-CN" altLang="en-US" sz="4400" b="1" u="sng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别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电脑</a:t>
            </a:r>
            <a:r>
              <a:rPr lang="zh-CN" altLang="en-US" sz="54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放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</a:t>
            </a:r>
            <a:r>
              <a:rPr lang="zh-CN" altLang="en-US" sz="4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那儿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zh-CN" altLang="en-US" sz="4400" b="1" u="sng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想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女朋友</a:t>
            </a:r>
            <a:r>
              <a:rPr lang="zh-CN" altLang="en-US" sz="54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带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回</a:t>
            </a:r>
            <a:r>
              <a:rPr lang="zh-CN" altLang="en-US" sz="4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家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里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7990" y="5823585"/>
            <a:ext cx="11571605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S+</a:t>
            </a:r>
            <a:r>
              <a:rPr lang="zh-CN" altLang="en-US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（别</a:t>
            </a: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没</a:t>
            </a: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想</a:t>
            </a: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打算</a:t>
            </a: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</a:t>
            </a:r>
            <a:r>
              <a:rPr lang="zh-CN" altLang="en-US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）把</a:t>
            </a: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+O+V+</a:t>
            </a:r>
            <a:r>
              <a:rPr lang="zh-CN" altLang="en-US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</a:t>
            </a: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到</a:t>
            </a: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进</a:t>
            </a: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/…+</a:t>
            </a:r>
            <a:r>
              <a:rPr lang="zh-CN" altLang="en-US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地方</a:t>
            </a: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+(</a:t>
            </a:r>
            <a:r>
              <a:rPr lang="zh-CN" altLang="en-US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上</a:t>
            </a: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里</a:t>
            </a: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/…)</a:t>
            </a:r>
            <a:endParaRPr lang="en-US" altLang="zh-CN" sz="3200" b="1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云形 4"/>
          <p:cNvSpPr/>
          <p:nvPr/>
        </p:nvSpPr>
        <p:spPr>
          <a:xfrm>
            <a:off x="9305925" y="2134235"/>
            <a:ext cx="2496185" cy="200723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413875" y="2640965"/>
            <a:ext cx="22809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东西所在的地方有变化</a:t>
            </a:r>
            <a:endParaRPr lang="zh-CN" altLang="en-US" sz="32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1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charRg st="11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23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23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34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charRg st="34" end="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P433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28638" y="1966913"/>
            <a:ext cx="11217275" cy="3141663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P433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6900" y="1325563"/>
            <a:ext cx="11080750" cy="4562475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1431925" y="3184525"/>
            <a:ext cx="6672263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请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垃圾</a:t>
            </a:r>
            <a:r>
              <a:rPr lang="zh-CN" altLang="en-US" sz="36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扔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进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垃圾箱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17638" y="5056188"/>
            <a:ext cx="6672262" cy="6477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没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你的书</a:t>
            </a:r>
            <a:r>
              <a:rPr lang="zh-CN" altLang="en-US" sz="36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装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进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箱子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263" y="1758950"/>
            <a:ext cx="11057028" cy="20699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3" y="3863835"/>
            <a:ext cx="11122025" cy="18654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P433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431925" y="2901950"/>
            <a:ext cx="6672263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你不要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鞋随便</a:t>
            </a:r>
            <a:r>
              <a:rPr lang="zh-CN" altLang="en-US" sz="36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放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门口。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31925" y="4833938"/>
            <a:ext cx="6672263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我一定会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她</a:t>
            </a:r>
            <a:r>
              <a:rPr lang="zh-CN" altLang="en-US" sz="36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带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到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这儿来。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581596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lang="zh-CN" altLang="en-US" sz="4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特别是</a:t>
            </a:r>
            <a:r>
              <a:rPr lang="en-US" altLang="zh-CN" sz="4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endParaRPr lang="en-US" altLang="zh-CN" sz="4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3388" y="1520825"/>
            <a:ext cx="10853737" cy="3638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高美喜欢看书，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特别是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小说。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那儿的风景很漂亮，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特别是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秋天的时候。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玛利亚喜欢表演节目，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特别是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唱歌。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4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charRg st="14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33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charRg st="33" end="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P434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5963" y="1325563"/>
            <a:ext cx="10842625" cy="5037138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232025" y="3630613"/>
            <a:ext cx="7969250" cy="646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我想去南方的城市玩，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特别是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上海。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32025" y="5497513"/>
            <a:ext cx="8655050" cy="646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她长得很像她妈妈，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特别是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笑起来的时候。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9588" y="623253"/>
            <a:ext cx="11172825" cy="5610225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P434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073275" y="1673225"/>
            <a:ext cx="9234488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这儿的天气很热，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特别是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夏天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(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的时候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)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01800" y="3579813"/>
            <a:ext cx="10118725" cy="646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今年新年晚会的节目非常精彩，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特别是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留学生的。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89150" y="5502275"/>
            <a:ext cx="8969375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这种水果我们全家都爱吃，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特别是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爸爸。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427291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至少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39800" y="1609725"/>
            <a:ext cx="10853738" cy="3638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我每个星期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至少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锻炼三次。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从这儿走到学校，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至少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要花半个小时。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我每天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至少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看四个小时的书。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60975" y="571500"/>
            <a:ext cx="5348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至少 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 v +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数量短语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3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13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31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charRg st="31" end="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5124384" y="2875508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复习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P435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61035" y="1030288"/>
            <a:ext cx="10869613" cy="5348288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P435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0038" y="1309688"/>
            <a:ext cx="11558588" cy="4108450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427291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5: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听说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5338" y="1552575"/>
            <a:ext cx="10853737" cy="3636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听说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这次考试的阅读题非常难。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听说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成龙要来北京，影迷们都很</a:t>
            </a:r>
            <a:r>
              <a:rPr lang="zh-CN" altLang="en-US" sz="5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激动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听说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他们要</a:t>
            </a:r>
            <a:r>
              <a:rPr lang="zh-CN" altLang="en-US" sz="5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结婚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5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charRg st="15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3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33" end="4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P435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0838" y="1325563"/>
            <a:ext cx="11572875" cy="4591050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831975" y="3116263"/>
            <a:ext cx="7969250" cy="646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我没吃过，不过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听说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很好吃。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31975" y="4083050"/>
            <a:ext cx="7969250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听说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今天有雨，你出门记得带伞。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P435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4800" y="600075"/>
            <a:ext cx="11528425" cy="5710238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774825" y="1616075"/>
            <a:ext cx="7969250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听说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她这次考试没考好。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74825" y="2619375"/>
            <a:ext cx="7969250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听说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明天是高美的生日。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74825" y="4616450"/>
            <a:ext cx="7969250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听说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下周有汉语考试。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第四部分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3848" y="1526223"/>
            <a:ext cx="11336338" cy="4564063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课文热身：P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430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cxnSp>
        <p:nvCxnSpPr>
          <p:cNvPr id="5" name="直线连接符 4"/>
          <p:cNvCxnSpPr/>
          <p:nvPr/>
        </p:nvCxnSpPr>
        <p:spPr>
          <a:xfrm>
            <a:off x="3286125" y="3086100"/>
            <a:ext cx="3357563" cy="20716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线连接符 6"/>
          <p:cNvCxnSpPr/>
          <p:nvPr/>
        </p:nvCxnSpPr>
        <p:spPr>
          <a:xfrm>
            <a:off x="3152775" y="3808413"/>
            <a:ext cx="349091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 flipV="1">
            <a:off x="3629025" y="3328988"/>
            <a:ext cx="3014663" cy="12588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10"/>
          <p:cNvCxnSpPr/>
          <p:nvPr/>
        </p:nvCxnSpPr>
        <p:spPr>
          <a:xfrm flipV="1">
            <a:off x="3800475" y="4587875"/>
            <a:ext cx="2843213" cy="59372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2"/>
          <p:cNvCxnSpPr/>
          <p:nvPr/>
        </p:nvCxnSpPr>
        <p:spPr>
          <a:xfrm>
            <a:off x="4500563" y="5880100"/>
            <a:ext cx="2143125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47377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课文听力练习：P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436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17500" y="1325563"/>
            <a:ext cx="11587163" cy="4870450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0620375" y="329882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等线" panose="02010600030101010101" charset="-122"/>
                <a:ea typeface="楷体" panose="02010609060101010101" charset="-122"/>
              </a:rPr>
              <a:t>X</a:t>
            </a:r>
            <a:endParaRPr lang="zh-CN" altLang="en-US" sz="4400" b="1" dirty="0">
              <a:solidFill>
                <a:srgbClr val="FF0000"/>
              </a:solidFill>
              <a:latin typeface="等线" panose="02010600030101010101" charset="-122"/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20375" y="406717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400" b="1" dirty="0">
                <a:solidFill>
                  <a:srgbClr val="FF0000"/>
                </a:solidFill>
                <a:latin typeface="等线" panose="02010600030101010101" charset="-122"/>
                <a:ea typeface="楷体" panose="02010609060101010101" charset="-122"/>
              </a:rPr>
              <a:t>√</a:t>
            </a:r>
            <a:endParaRPr lang="zh-CN" altLang="en-US" sz="4400" b="1" dirty="0">
              <a:solidFill>
                <a:srgbClr val="FF0000"/>
              </a:solidFill>
              <a:latin typeface="等线" panose="02010600030101010101" charset="-122"/>
              <a:ea typeface="楷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620375" y="477202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400" b="1" dirty="0">
                <a:solidFill>
                  <a:srgbClr val="FF0000"/>
                </a:solidFill>
                <a:latin typeface="等线" panose="02010600030101010101" charset="-122"/>
                <a:ea typeface="楷体" panose="02010609060101010101" charset="-122"/>
              </a:rPr>
              <a:t>√</a:t>
            </a:r>
            <a:endParaRPr lang="zh-CN" altLang="en-US" sz="4400" b="1" dirty="0">
              <a:solidFill>
                <a:srgbClr val="FF0000"/>
              </a:solidFill>
              <a:latin typeface="等线" panose="02010600030101010101" charset="-122"/>
              <a:ea typeface="楷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620375" y="554037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400" b="1" dirty="0">
                <a:solidFill>
                  <a:srgbClr val="FF0000"/>
                </a:solidFill>
                <a:latin typeface="等线" panose="02010600030101010101" charset="-122"/>
                <a:ea typeface="楷体" panose="02010609060101010101" charset="-122"/>
              </a:rPr>
              <a:t>√</a:t>
            </a:r>
            <a:endParaRPr lang="zh-CN" altLang="en-US" sz="4400" b="1" dirty="0">
              <a:solidFill>
                <a:srgbClr val="FF0000"/>
              </a:solidFill>
              <a:latin typeface="等线" panose="0201060003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47377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课文听力练习：P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436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82613" y="1325563"/>
            <a:ext cx="11058525" cy="4800600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1189038" y="5435600"/>
            <a:ext cx="5268912" cy="6477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1  3  6  5  2  4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1202" name="文本框 2"/>
          <p:cNvSpPr txBox="1"/>
          <p:nvPr/>
        </p:nvSpPr>
        <p:spPr>
          <a:xfrm>
            <a:off x="506413" y="649605"/>
            <a:ext cx="11515725" cy="590804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（在艾米丽的宿舍。）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幅画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真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美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！谁画的？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一个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老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朋友画的，画的是我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家乡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的风景。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画得真好！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是啊，这还是他送给我的新年礼物，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        画了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整整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一个星期。咱们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画挂在这儿吧。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好啊。（两个人一起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抬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）这画真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重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啊！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54924"/>
            <a:ext cx="26689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复习：生词</a:t>
            </a:r>
            <a:endParaRPr lang="zh-CN" alt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0" name="组合 9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2" name="箭头: 五边形 11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00965" y="545465"/>
            <a:ext cx="11859895" cy="61874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1150" y="699770"/>
            <a:ext cx="11439525" cy="5354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N.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年货  节日  农历  日子  筷子  老外  春节  馅  鸡蛋  饮食  菜  饺子皮  酱油  醋  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en-US" altLang="zh-CN" sz="32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M.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袋  种</a:t>
            </a:r>
            <a:endParaRPr lang="zh-CN" altLang="en-US" sz="32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团圆   庆祝  速冻  教  花  以为</a:t>
            </a:r>
            <a:endParaRPr lang="zh-CN" altLang="en-US" sz="32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adv.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差不多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正好  顺便</a:t>
            </a:r>
            <a:endParaRPr lang="en-US" altLang="zh-CN" sz="32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adj.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简单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en-US" altLang="zh-CN" sz="32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conj.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哪怕 虽然 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36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3250" name="文本框 2"/>
          <p:cNvSpPr txBox="1"/>
          <p:nvPr/>
        </p:nvSpPr>
        <p:spPr>
          <a:xfrm>
            <a:off x="754698" y="608330"/>
            <a:ext cx="11515725" cy="590804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（挂画）你看怎么样？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有点儿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歪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，右边有点儿高。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调整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画的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位置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）现在呢？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现在好了。嗯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你家乡的风景好美啊！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        艾米丽，你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想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家吗？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挺想的，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特别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是一个人的时候。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你一般多长时间跟家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人联系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一次？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5297" name="文本框 2"/>
          <p:cNvSpPr txBox="1"/>
          <p:nvPr/>
        </p:nvSpPr>
        <p:spPr>
          <a:xfrm>
            <a:off x="901700" y="909638"/>
            <a:ext cx="9999663" cy="4708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至少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一周给他们打一个电话，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        有时候还给他们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寄明信片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对了！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听说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学校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邮局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正在卖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        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校园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风景的明信片，特别好看！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是吗？我现在就去买！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2226" name="文本框 2"/>
          <p:cNvSpPr txBox="1"/>
          <p:nvPr/>
        </p:nvSpPr>
        <p:spPr>
          <a:xfrm>
            <a:off x="1344613" y="0"/>
            <a:ext cx="9656762" cy="65544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（在艾米丽的宿舍。）</a:t>
            </a:r>
            <a:endParaRPr lang="en-US" altLang="zh-CN" sz="40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en-US" altLang="zh-CN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！谁画的？</a:t>
            </a:r>
            <a:endParaRPr lang="en-US" altLang="zh-CN" sz="40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en-US" altLang="zh-CN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，画的是</a:t>
            </a:r>
            <a:r>
              <a:rPr lang="en-US" altLang="zh-CN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en-US" altLang="zh-CN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en-US" altLang="zh-CN" sz="40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艾米丽：是啊，这还是</a:t>
            </a:r>
            <a:r>
              <a:rPr lang="en-US" altLang="zh-CN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en-US" altLang="zh-CN" sz="40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        画了</a:t>
            </a:r>
            <a:r>
              <a:rPr lang="en-US" altLang="zh-CN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。咱们</a:t>
            </a:r>
            <a:r>
              <a:rPr lang="en-US" altLang="zh-CN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美：好啊。（两个人一起抬）</a:t>
            </a:r>
            <a:r>
              <a:rPr lang="en-US" altLang="zh-CN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en-US" altLang="zh-CN" sz="40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4274" name="文本框 2"/>
          <p:cNvSpPr txBox="1"/>
          <p:nvPr/>
        </p:nvSpPr>
        <p:spPr>
          <a:xfrm>
            <a:off x="2587625" y="236855"/>
            <a:ext cx="9271000" cy="6556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（挂画）</a:t>
            </a:r>
            <a:r>
              <a:rPr lang="en-US" altLang="zh-CN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40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en-US" altLang="zh-CN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，右边</a:t>
            </a:r>
            <a:r>
              <a:rPr lang="en-US" altLang="zh-CN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（调整画的位置）</a:t>
            </a:r>
            <a:r>
              <a:rPr lang="en-US" altLang="zh-CN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40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en-US" altLang="zh-CN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。嗯</a:t>
            </a:r>
            <a:r>
              <a:rPr lang="en-US" altLang="zh-CN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en-US" altLang="zh-CN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en-US" altLang="zh-CN" sz="40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        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艾米丽，</a:t>
            </a:r>
            <a:r>
              <a:rPr lang="en-US" altLang="zh-CN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40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艾米丽：挺想的，</a:t>
            </a:r>
            <a:r>
              <a:rPr lang="en-US" altLang="zh-CN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美：你一般</a:t>
            </a:r>
            <a:r>
              <a:rPr lang="en-US" altLang="zh-CN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6321" name="文本框 2"/>
          <p:cNvSpPr txBox="1"/>
          <p:nvPr/>
        </p:nvSpPr>
        <p:spPr>
          <a:xfrm>
            <a:off x="979488" y="755333"/>
            <a:ext cx="10531475" cy="50117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艾米丽：我至少一周</a:t>
            </a:r>
            <a:r>
              <a:rPr lang="en-US" altLang="zh-CN" sz="44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4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en-US" altLang="zh-CN" sz="44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        有时候</a:t>
            </a:r>
            <a:r>
              <a:rPr lang="en-US" altLang="zh-CN" sz="44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4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4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美：对了！听说</a:t>
            </a:r>
            <a:r>
              <a:rPr lang="en-US" altLang="zh-CN" sz="4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en-US" altLang="zh-CN" sz="44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        </a:t>
            </a:r>
            <a:r>
              <a:rPr lang="zh-CN" altLang="en-US" sz="4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特别</a:t>
            </a:r>
            <a:r>
              <a:rPr lang="en-US" altLang="zh-CN" sz="4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en-US" altLang="zh-CN" sz="44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艾米丽：是吗？我</a:t>
            </a:r>
            <a:r>
              <a:rPr lang="en-US" altLang="zh-CN" sz="44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4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en-US" altLang="zh-CN" sz="40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16000" y="1617345"/>
            <a:ext cx="9729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176020" y="858520"/>
            <a:ext cx="881761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艾米丽有一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很美的画，是她的一个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画的，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画的是她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的风景，画了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一个星期。高美和艾米丽打算一起把这幅画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在墙上，她们一边挂这幅画，一边要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画的位置。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艾米丽很想家，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一个人的时候，她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一周给家人打一个电话，有时候还给她们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。高美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学校邮局正在卖校园风景的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，特别好看，艾米丽知道了以后也打算去买。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27730" y="927735"/>
            <a:ext cx="1005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幅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86065" y="755650"/>
            <a:ext cx="1520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老朋友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67000" y="1540510"/>
            <a:ext cx="1520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家乡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84850" y="1617345"/>
            <a:ext cx="1520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整整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20640" y="2235200"/>
            <a:ext cx="1520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挂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52800" y="2827655"/>
            <a:ext cx="1520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调整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868420" y="3481070"/>
            <a:ext cx="1520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特别是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053705" y="3429635"/>
            <a:ext cx="1520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至少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849745" y="4099560"/>
            <a:ext cx="2157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寄明信片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16000" y="4761230"/>
            <a:ext cx="1520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听说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532880" y="4761230"/>
            <a:ext cx="1520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明信片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5" grpId="0"/>
      <p:bldP spid="6" grpId="0"/>
      <p:bldP spid="7" grpId="0"/>
      <p:bldP spid="8" grpId="0"/>
      <p:bldP spid="9" grpId="0"/>
      <p:bldP spid="16" grpId="0"/>
      <p:bldP spid="17" grpId="0"/>
      <p:bldP spid="19" grpId="0"/>
      <p:bldP spid="20" grpId="0"/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5599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814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548271" y="3110968"/>
            <a:ext cx="259270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zh-CN" sz="6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下课了</a:t>
            </a:r>
            <a:endParaRPr lang="zh-CN" altLang="zh-CN" sz="60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284930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-文本框 61"/>
          <p:cNvSpPr txBox="1"/>
          <p:nvPr>
            <p:custDataLst>
              <p:tags r:id="rId6"/>
            </p:custDataLst>
          </p:nvPr>
        </p:nvSpPr>
        <p:spPr>
          <a:xfrm>
            <a:off x="4813403" y="2053442"/>
            <a:ext cx="20631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THE END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5599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133735" y="4408350"/>
            <a:ext cx="553998" cy="2118443"/>
            <a:chOff x="4378996" y="2896825"/>
            <a:chExt cx="364575" cy="1748291"/>
          </a:xfrm>
        </p:grpSpPr>
        <p:sp>
          <p:nvSpPr>
            <p:cNvPr id="19" name="矩形 18"/>
            <p:cNvSpPr/>
            <p:nvPr/>
          </p:nvSpPr>
          <p:spPr>
            <a:xfrm>
              <a:off x="4399771" y="2896825"/>
              <a:ext cx="271012" cy="174829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378996" y="3051992"/>
              <a:ext cx="364575" cy="137893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contents</a:t>
              </a:r>
              <a:endParaRPr lang="en-US" altLang="zh-CN" sz="2400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4577464" y="1285305"/>
            <a:ext cx="899549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9600">
                <a:gradFill>
                  <a:gsLst>
                    <a:gs pos="46000">
                      <a:srgbClr val="004286"/>
                    </a:gs>
                    <a:gs pos="100000">
                      <a:srgbClr val="004286">
                        <a:alpha val="0"/>
                      </a:srgbClr>
                    </a:gs>
                  </a:gsLst>
                  <a:lin ang="5400000" scaled="1"/>
                </a:gradFill>
                <a:latin typeface="庞门正道标题体" panose="02010600030101010101" pitchFamily="2" charset="-122"/>
                <a:ea typeface="庞门正道标题体" panose="02010600030101010101" pitchFamily="2" charset="-122"/>
              </a:defRPr>
            </a:lvl1pPr>
          </a:lstStyle>
          <a:p>
            <a:pPr algn="ctr"/>
            <a:r>
              <a:rPr lang="zh-CN" altLang="en-US" sz="8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目录</a:t>
            </a:r>
            <a:endParaRPr lang="zh-CN" altLang="en-US" sz="8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614257" y="1432690"/>
            <a:ext cx="671034" cy="646768"/>
            <a:chOff x="6600960" y="1066478"/>
            <a:chExt cx="671034" cy="646768"/>
          </a:xfrm>
        </p:grpSpPr>
        <p:grpSp>
          <p:nvGrpSpPr>
            <p:cNvPr id="23" name="组合 22"/>
            <p:cNvGrpSpPr/>
            <p:nvPr/>
          </p:nvGrpSpPr>
          <p:grpSpPr>
            <a:xfrm>
              <a:off x="6600960" y="1066478"/>
              <a:ext cx="671034" cy="646768"/>
              <a:chOff x="4619624" y="899160"/>
              <a:chExt cx="1656284" cy="1596390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30" name="任意多边形: 形状 51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31" name="任意多边形: 形状 52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35" name="任意多边形: 形状 55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36" name="任意多边形: 形状 56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37" name="文本框 36"/>
            <p:cNvSpPr txBox="1"/>
            <p:nvPr/>
          </p:nvSpPr>
          <p:spPr>
            <a:xfrm>
              <a:off x="6659653" y="1142955"/>
              <a:ext cx="5934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8" name="PA-文本框 61"/>
          <p:cNvSpPr txBox="1"/>
          <p:nvPr>
            <p:custDataLst>
              <p:tags r:id="rId2"/>
            </p:custDataLst>
          </p:nvPr>
        </p:nvSpPr>
        <p:spPr>
          <a:xfrm>
            <a:off x="7806148" y="1356132"/>
            <a:ext cx="14833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复习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614257" y="2546662"/>
            <a:ext cx="671034" cy="646768"/>
            <a:chOff x="6600960" y="2180450"/>
            <a:chExt cx="671034" cy="646768"/>
          </a:xfrm>
        </p:grpSpPr>
        <p:grpSp>
          <p:nvGrpSpPr>
            <p:cNvPr id="40" name="组合 39"/>
            <p:cNvGrpSpPr/>
            <p:nvPr/>
          </p:nvGrpSpPr>
          <p:grpSpPr>
            <a:xfrm>
              <a:off x="6600960" y="2180450"/>
              <a:ext cx="671034" cy="646768"/>
              <a:chOff x="4619624" y="899160"/>
              <a:chExt cx="1656284" cy="1596390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42" name="任意多边形: 形状 7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3" name="任意多边形: 形状 7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45" name="任意多边形: 形状 6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6" name="任意多边形: 形状 6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47" name="文本框 46"/>
            <p:cNvSpPr txBox="1"/>
            <p:nvPr/>
          </p:nvSpPr>
          <p:spPr>
            <a:xfrm>
              <a:off x="6659653" y="2256927"/>
              <a:ext cx="5934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8" name="PA-文本框 65"/>
          <p:cNvSpPr txBox="1"/>
          <p:nvPr>
            <p:custDataLst>
              <p:tags r:id="rId3"/>
            </p:custDataLst>
          </p:nvPr>
        </p:nvSpPr>
        <p:spPr>
          <a:xfrm>
            <a:off x="7806148" y="2500584"/>
            <a:ext cx="25806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预习检查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614257" y="3660634"/>
            <a:ext cx="671034" cy="646768"/>
            <a:chOff x="6600960" y="3294422"/>
            <a:chExt cx="671034" cy="646768"/>
          </a:xfrm>
        </p:grpSpPr>
        <p:grpSp>
          <p:nvGrpSpPr>
            <p:cNvPr id="50" name="组合 49"/>
            <p:cNvGrpSpPr/>
            <p:nvPr/>
          </p:nvGrpSpPr>
          <p:grpSpPr>
            <a:xfrm>
              <a:off x="6600960" y="3294422"/>
              <a:ext cx="671034" cy="646768"/>
              <a:chOff x="4619624" y="899160"/>
              <a:chExt cx="1656284" cy="1596390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60" name="任意多边形: 形状 8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61" name="任意多边形: 形状 8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63" name="组合 62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73" name="任意多边形: 形状 7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76" name="任意多边形: 形状 7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83" name="文本框 82"/>
            <p:cNvSpPr txBox="1"/>
            <p:nvPr/>
          </p:nvSpPr>
          <p:spPr>
            <a:xfrm>
              <a:off x="6663660" y="3370899"/>
              <a:ext cx="58541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614257" y="4774606"/>
            <a:ext cx="671034" cy="646768"/>
            <a:chOff x="6600960" y="4408394"/>
            <a:chExt cx="671034" cy="646768"/>
          </a:xfrm>
        </p:grpSpPr>
        <p:grpSp>
          <p:nvGrpSpPr>
            <p:cNvPr id="94" name="组合 93"/>
            <p:cNvGrpSpPr/>
            <p:nvPr/>
          </p:nvGrpSpPr>
          <p:grpSpPr>
            <a:xfrm>
              <a:off x="6600960" y="4408394"/>
              <a:ext cx="671034" cy="646768"/>
              <a:chOff x="4619624" y="899160"/>
              <a:chExt cx="1656284" cy="1596390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97" name="任意多边形: 形状 9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98" name="任意多边形: 形状 9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99" name="组合 98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100" name="任意多边形: 形状 8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101" name="任意多边形: 形状 8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102" name="文本框 101"/>
            <p:cNvSpPr txBox="1"/>
            <p:nvPr/>
          </p:nvSpPr>
          <p:spPr>
            <a:xfrm>
              <a:off x="6653241" y="4484871"/>
              <a:ext cx="60625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03" name="PA-文本框 85"/>
          <p:cNvSpPr txBox="1"/>
          <p:nvPr>
            <p:custDataLst>
              <p:tags r:id="rId4"/>
            </p:custDataLst>
          </p:nvPr>
        </p:nvSpPr>
        <p:spPr>
          <a:xfrm>
            <a:off x="7806148" y="3614713"/>
            <a:ext cx="37795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生词和语言点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04" name="PA-文本框 95"/>
          <p:cNvSpPr txBox="1"/>
          <p:nvPr>
            <p:custDataLst>
              <p:tags r:id="rId5"/>
            </p:custDataLst>
          </p:nvPr>
        </p:nvSpPr>
        <p:spPr>
          <a:xfrm>
            <a:off x="7806148" y="472881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5124384" y="2875508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复习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54924"/>
            <a:ext cx="26689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复习：生词</a:t>
            </a:r>
            <a:endParaRPr lang="zh-CN" alt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0" name="组合 9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2" name="箭头: 五边形 11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3556" name="矩形 1"/>
          <p:cNvSpPr/>
          <p:nvPr/>
        </p:nvSpPr>
        <p:spPr>
          <a:xfrm>
            <a:off x="310515" y="1074420"/>
            <a:ext cx="11363325" cy="46875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N.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画  家乡  位置  明信片  邮局  校园   </a:t>
            </a:r>
            <a:endParaRPr lang="zh-CN" altLang="en-US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抬  调整  想  联系  听说</a:t>
            </a:r>
            <a:endParaRPr lang="zh-CN" altLang="en-US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adj.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美   老   重   歪   </a:t>
            </a:r>
            <a:endParaRPr lang="zh-CN" altLang="en-US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M.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幅    </a:t>
            </a:r>
            <a:endParaRPr lang="en-US" altLang="zh-CN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Adv.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整整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特别   至少   </a:t>
            </a:r>
            <a:endParaRPr lang="zh-CN" altLang="en-US" sz="36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10515" y="713740"/>
            <a:ext cx="11682095" cy="56635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54924"/>
            <a:ext cx="31661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复习：语言点</a:t>
            </a:r>
            <a:endParaRPr lang="zh-CN" alt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0" name="组合 9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2" name="箭头: 五边形 11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38175" y="713740"/>
            <a:ext cx="11166475" cy="60426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5015" y="781050"/>
            <a:ext cx="1116457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哪怕（是）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endParaRPr lang="en-US" alt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谁让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呢？</a:t>
            </a:r>
            <a:endParaRPr lang="en-US" altLang="zh-CN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虽然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，但是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endParaRPr lang="en-US" alt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4. V +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得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 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好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惯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完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下去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</a:t>
            </a:r>
            <a:endParaRPr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5.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差不多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6.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正好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7.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花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6. 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以为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7. V + 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了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完 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就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endParaRPr lang="en-US" alt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54924"/>
            <a:ext cx="31661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复习：语言点</a:t>
            </a:r>
            <a:endParaRPr lang="zh-CN" alt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0" name="组合 9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2" name="箭头: 五边形 11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963295" y="960120"/>
            <a:ext cx="10632440" cy="5307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 </a:t>
            </a:r>
            <a:r>
              <a:rPr lang="zh-CN" altLang="en-US"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整整</a:t>
            </a:r>
            <a:endParaRPr lang="zh-CN" altLang="en-US" sz="40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altLang="zh-CN"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 </a:t>
            </a:r>
            <a:r>
              <a:rPr lang="zh-CN" altLang="en-US"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把</a:t>
            </a:r>
            <a:endParaRPr lang="zh-CN" altLang="en-US" sz="40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altLang="zh-CN"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 </a:t>
            </a:r>
            <a:r>
              <a:rPr lang="zh-CN" altLang="en-US"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特别是</a:t>
            </a:r>
            <a:endParaRPr lang="zh-CN" altLang="en-US" sz="40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altLang="zh-CN"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4. </a:t>
            </a:r>
            <a:r>
              <a:rPr lang="zh-CN" altLang="en-US"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至少</a:t>
            </a:r>
            <a:endParaRPr lang="zh-CN" altLang="en-US" sz="40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altLang="zh-CN"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5. </a:t>
            </a:r>
            <a:r>
              <a:rPr lang="zh-CN" altLang="en-US"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听说</a:t>
            </a:r>
            <a:endParaRPr sz="40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en-US" altLang="zh-CN" sz="4000" b="1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5015" y="713740"/>
            <a:ext cx="11049635" cy="56635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好</a:t>
            </a:r>
            <a:endParaRPr lang="en-US" altLang="zh-CN" b="1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/>
            <a:endParaRPr lang="en-US" altLang="zh-CN" b="1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3887404" y="2865348"/>
            <a:ext cx="441706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预习检查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P438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0721" name="标题 1"/>
          <p:cNvSpPr txBox="1"/>
          <p:nvPr/>
        </p:nvSpPr>
        <p:spPr>
          <a:xfrm>
            <a:off x="755015" y="910590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预习作业检查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1——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填字组词：第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438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页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867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8093" y="3002280"/>
            <a:ext cx="10194925" cy="147002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2683193" y="3002280"/>
            <a:ext cx="14192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糟糕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69355" y="3002280"/>
            <a:ext cx="14605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反对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607868" y="3002280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输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83193" y="3765868"/>
            <a:ext cx="1233487" cy="706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里边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69355" y="3765868"/>
            <a:ext cx="1244600" cy="706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忘记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607868" y="3765868"/>
            <a:ext cx="844550" cy="706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对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4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P438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69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175" y="1639888"/>
            <a:ext cx="11364913" cy="452755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9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1782763" y="1924050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赛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82763" y="2846388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迷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21375" y="1946275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址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21375" y="2846388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方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926638" y="1946275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论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926638" y="2846388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聊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33513" y="450691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肯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33513" y="545941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19788" y="450691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众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19788" y="5441950"/>
            <a:ext cx="844550" cy="706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看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553575" y="450691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赛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563100" y="5441950"/>
            <a:ext cx="844550" cy="706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球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P438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0722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63725" y="2054225"/>
            <a:ext cx="8464550" cy="3481388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P438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1746" name="图片 2"/>
          <p:cNvPicPr>
            <a:picLocks noChangeAspect="1"/>
          </p:cNvPicPr>
          <p:nvPr/>
        </p:nvPicPr>
        <p:blipFill>
          <a:blip r:embed="rId1"/>
          <a:srcRect r="14552"/>
          <a:stretch>
            <a:fillRect/>
          </a:stretch>
        </p:blipFill>
        <p:spPr>
          <a:xfrm>
            <a:off x="2251075" y="1960563"/>
            <a:ext cx="7410450" cy="3568700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1717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</a:t>
            </a:r>
            <a:endParaRPr lang="zh-CN" altLang="en-US" sz="28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4380" y="7727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6" name="矩形 1"/>
          <p:cNvSpPr/>
          <p:nvPr/>
        </p:nvSpPr>
        <p:spPr>
          <a:xfrm>
            <a:off x="984885" y="885190"/>
            <a:ext cx="10587990" cy="62471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eaLnBrk="1" hangingPunct="1">
              <a:lnSpc>
                <a:spcPct val="150000"/>
              </a:lnSpc>
              <a:buFont typeface="Arial" panose="020B0604020202090204" pitchFamily="34" charset="0"/>
            </a:pP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比赛  球赛  支持  队   伞</a:t>
            </a:r>
            <a:endParaRPr lang="en-US" altLang="zh-CN" sz="4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吸引  观众  现场  地址</a:t>
            </a:r>
            <a:endParaRPr lang="en-US" altLang="zh-CN" sz="4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90204" pitchFamily="34" charset="0"/>
            </a:pP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铁杆  球迷  结果  肯定 赢</a:t>
            </a:r>
            <a:endParaRPr lang="en-US" altLang="zh-CN" sz="4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约    估计  只好  </a:t>
            </a:r>
            <a:endParaRPr lang="en-US" altLang="zh-CN" sz="4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无论</a:t>
            </a:r>
            <a:r>
              <a:rPr lang="en-US" altLang="zh-CN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，都</a:t>
            </a:r>
            <a:r>
              <a:rPr lang="en-US" altLang="zh-CN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en-US" altLang="zh-CN" sz="40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hangingPunct="1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en-US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en-US" altLang="zh-CN" sz="40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第三部分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2828859" y="2885033"/>
            <a:ext cx="653415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生词和语言点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378460" y="989965"/>
            <a:ext cx="11708130" cy="53873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2530" name="矩形 3"/>
          <p:cNvSpPr/>
          <p:nvPr/>
        </p:nvSpPr>
        <p:spPr>
          <a:xfrm>
            <a:off x="825500" y="81280"/>
            <a:ext cx="47504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1. 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比赛   球赛</a:t>
            </a:r>
            <a:r>
              <a:rPr lang="zh-CN" altLang="en-US" sz="44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j-cs"/>
                <a:sym typeface="+mn-ea"/>
              </a:rPr>
              <a:t>  </a:t>
            </a:r>
            <a:endParaRPr lang="zh-CN" altLang="en-US" sz="4400" b="1" kern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j-cs"/>
              <a:sym typeface="+mn-ea"/>
            </a:endParaRPr>
          </a:p>
        </p:txBody>
      </p:sp>
      <p:pic>
        <p:nvPicPr>
          <p:cNvPr id="33793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738" y="2298700"/>
            <a:ext cx="6288087" cy="4192588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sp>
        <p:nvSpPr>
          <p:cNvPr id="2" name="Rectangle 2"/>
          <p:cNvSpPr txBox="1"/>
          <p:nvPr/>
        </p:nvSpPr>
        <p:spPr>
          <a:xfrm>
            <a:off x="7056438" y="80645"/>
            <a:ext cx="3541712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足球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比赛</a:t>
            </a:r>
            <a:r>
              <a:rPr lang="en-US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4800" b="1" baseline="-25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zh-CN" altLang="en-US" sz="4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7056438" y="1069658"/>
            <a:ext cx="3541712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篮球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比赛</a:t>
            </a:r>
            <a:r>
              <a:rPr lang="en-US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4800" b="1" baseline="-25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zh-CN" altLang="en-US" sz="4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Rectangle 2"/>
          <p:cNvSpPr txBox="1"/>
          <p:nvPr/>
        </p:nvSpPr>
        <p:spPr>
          <a:xfrm>
            <a:off x="7056438" y="2097405"/>
            <a:ext cx="3541712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网球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比赛</a:t>
            </a:r>
            <a:r>
              <a:rPr lang="en-US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4800" b="1" baseline="-25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zh-CN" altLang="en-US" sz="4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Rectangle 2"/>
          <p:cNvSpPr txBox="1"/>
          <p:nvPr/>
        </p:nvSpPr>
        <p:spPr>
          <a:xfrm>
            <a:off x="8077200" y="3871913"/>
            <a:ext cx="3543300" cy="23161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>
              <a:lnSpc>
                <a:spcPct val="150000"/>
              </a:lnSpc>
            </a:pP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   球赛</a:t>
            </a:r>
            <a:endParaRPr lang="en-US" altLang="zh-CN" sz="4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   比赛</a:t>
            </a:r>
            <a:r>
              <a:rPr lang="en-US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4800" b="1" baseline="-25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zh-CN" altLang="en-US" sz="4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131300" y="4113213"/>
            <a:ext cx="957263" cy="10144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6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场</a:t>
            </a:r>
            <a:endParaRPr lang="zh-CN" altLang="en-US" sz="6000">
              <a:latin typeface="等线" panose="02010600030101010101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131300" y="5218113"/>
            <a:ext cx="957263" cy="10160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6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场</a:t>
            </a:r>
            <a:endParaRPr lang="zh-CN" altLang="en-US" sz="6000">
              <a:latin typeface="等线" panose="02010600030101010101" charset="-122"/>
            </a:endParaRPr>
          </a:p>
        </p:txBody>
      </p:sp>
      <p:sp>
        <p:nvSpPr>
          <p:cNvPr id="16" name="Rectangle 2"/>
          <p:cNvSpPr txBox="1"/>
          <p:nvPr/>
        </p:nvSpPr>
        <p:spPr>
          <a:xfrm>
            <a:off x="1681798" y="1069975"/>
            <a:ext cx="3541712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48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参加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比赛</a:t>
            </a:r>
            <a:r>
              <a:rPr lang="en-US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4800" b="1" baseline="-25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zh-CN" altLang="en-US" sz="4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/>
      <p:bldP spid="13" grpId="0"/>
      <p:bldP spid="14" grpId="0"/>
      <p:bldP spid="15" grpId="0"/>
      <p:bldP spid="1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260350" y="999490"/>
            <a:ext cx="11544300" cy="56172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4" name="文本框 2"/>
          <p:cNvSpPr txBox="1"/>
          <p:nvPr/>
        </p:nvSpPr>
        <p:spPr>
          <a:xfrm>
            <a:off x="762000" y="147638"/>
            <a:ext cx="6400800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 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吸引   观众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34817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5780" y="3631565"/>
            <a:ext cx="3778250" cy="2888615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sp>
        <p:nvSpPr>
          <p:cNvPr id="6" name="Rectangle 2"/>
          <p:cNvSpPr txBox="1"/>
          <p:nvPr/>
        </p:nvSpPr>
        <p:spPr>
          <a:xfrm>
            <a:off x="9389745" y="2477135"/>
            <a:ext cx="20701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1" hangingPunct="1"/>
            <a:r>
              <a:rPr lang="zh-CN" altLang="en-US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观众</a:t>
            </a:r>
            <a:r>
              <a:rPr lang="en-US" altLang="zh-CN" sz="6000" b="1" baseline="-25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zh-CN" altLang="en-US" sz="6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Rectangle 2"/>
          <p:cNvSpPr txBox="1"/>
          <p:nvPr/>
        </p:nvSpPr>
        <p:spPr>
          <a:xfrm>
            <a:off x="342900" y="1754188"/>
            <a:ext cx="6791325" cy="258921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571500" indent="-571500" eaLnBrk="1" hangingPunct="1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比赛很精彩，</a:t>
            </a:r>
            <a:endParaRPr lang="en-US" altLang="zh-CN" sz="4000" b="1"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50000"/>
              </a:lnSpc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  所以</a:t>
            </a:r>
            <a:r>
              <a:rPr lang="zh-CN" altLang="en-US" sz="4800" b="1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吸引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了不少</a:t>
            </a:r>
            <a:r>
              <a:rPr lang="zh-CN" altLang="en-US" sz="48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观众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。</a:t>
            </a:r>
            <a:r>
              <a:rPr lang="en-US" altLang="zh-CN" sz="4400" b="1" baseline="-25000"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Rectangle 2"/>
          <p:cNvSpPr txBox="1"/>
          <p:nvPr/>
        </p:nvSpPr>
        <p:spPr>
          <a:xfrm>
            <a:off x="3257868" y="999490"/>
            <a:ext cx="9117012" cy="15001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eaLnBrk="1" hangingPunct="1"/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吸引</a:t>
            </a:r>
            <a:r>
              <a:rPr lang="en-US" altLang="zh-CN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</a:t>
            </a:r>
            <a:endParaRPr lang="en-US" altLang="zh-CN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    （观众、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顾客、游客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……)</a:t>
            </a:r>
            <a:r>
              <a:rPr lang="en-US" altLang="zh-CN" sz="4400" b="1" baseline="-25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zh-CN" altLang="en-US" sz="6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268288" y="4268788"/>
            <a:ext cx="6792912" cy="258921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571500" indent="-571500" eaLnBrk="1" hangingPunct="1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长城的风景很美，</a:t>
            </a:r>
            <a:endParaRPr lang="en-US" altLang="zh-CN" sz="4000" b="1"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50000"/>
              </a:lnSpc>
            </a:pPr>
            <a:r>
              <a:rPr lang="zh-CN" altLang="en-US" sz="4800" b="1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  吸引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了不少外国</a:t>
            </a:r>
            <a:r>
              <a:rPr lang="zh-CN" altLang="en-US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游客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。</a:t>
            </a:r>
            <a:r>
              <a:rPr lang="en-US" altLang="zh-CN" sz="4400" b="1" baseline="-25000"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3887404" y="2865348"/>
            <a:ext cx="441706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预习检查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260350" y="999490"/>
            <a:ext cx="11544300" cy="56172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4" name="文本框 2"/>
          <p:cNvSpPr txBox="1"/>
          <p:nvPr/>
        </p:nvSpPr>
        <p:spPr>
          <a:xfrm>
            <a:off x="762000" y="147638"/>
            <a:ext cx="6400800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 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球队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520" y="3379046"/>
            <a:ext cx="4540487" cy="3142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 txBox="1"/>
          <p:nvPr/>
        </p:nvSpPr>
        <p:spPr>
          <a:xfrm>
            <a:off x="4954588" y="103188"/>
            <a:ext cx="7488237" cy="3794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571500" indent="-571500" eaLnBrk="1" hangingPunct="1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这是一</a:t>
            </a:r>
            <a:r>
              <a:rPr lang="zh-CN" altLang="en-US" sz="5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支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球队。</a:t>
            </a:r>
            <a:endParaRPr lang="en-US" altLang="zh-CN" sz="4400" b="1"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这是阿根廷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队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400" b="1"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你喜欢看足球比赛吗？</a:t>
            </a:r>
            <a:endParaRPr lang="en-US" altLang="zh-CN" sz="4400" b="1"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20000"/>
              </a:lnSpc>
            </a:pP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  你现在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支持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哪一支球队？</a:t>
            </a:r>
            <a:r>
              <a:rPr lang="en-US" altLang="zh-CN" sz="4400" b="1"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Rectangle 2"/>
          <p:cNvSpPr txBox="1"/>
          <p:nvPr/>
        </p:nvSpPr>
        <p:spPr>
          <a:xfrm>
            <a:off x="5538788" y="3897313"/>
            <a:ext cx="6173787" cy="24542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eaLnBrk="1" hangingPunct="1">
              <a:lnSpc>
                <a:spcPct val="120000"/>
              </a:lnSpc>
            </a:pP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5400" b="1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支持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西班牙队，</a:t>
            </a:r>
            <a:endParaRPr lang="en-US" altLang="zh-CN" sz="4400" b="1"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我是他们的</a:t>
            </a:r>
            <a:r>
              <a:rPr lang="zh-CN" altLang="en-US" sz="54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铁杆</a:t>
            </a:r>
            <a:r>
              <a:rPr lang="zh-CN" altLang="en-US" sz="54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球迷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8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8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6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charRg st="16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7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charRg st="27" end="4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44780" y="975360"/>
            <a:ext cx="11869420" cy="54019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146685"/>
            <a:ext cx="449135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4. 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支持 </a:t>
            </a:r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---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反对</a:t>
            </a:r>
            <a:endParaRPr lang="zh-CN" altLang="en-US" sz="4000" b="1" kern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j-cs"/>
              <a:sym typeface="+mn-ea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416560" y="853440"/>
            <a:ext cx="11474450" cy="574484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indent="0" eaLnBrk="1" hangingPunct="1">
              <a:lnSpc>
                <a:spcPct val="130000"/>
              </a:lnSpc>
              <a:buFont typeface="Arial" panose="020B0604020202090204" pitchFamily="34" charset="0"/>
              <a:buNone/>
            </a:pPr>
            <a:r>
              <a:rPr lang="en-US" altLang="zh-CN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 V.    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支持 （</a:t>
            </a:r>
            <a:r>
              <a:rPr lang="en-US" altLang="zh-CN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+ 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人） </a:t>
            </a:r>
            <a:r>
              <a:rPr lang="en-US" altLang="zh-CN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+ v.</a:t>
            </a:r>
            <a:endParaRPr lang="zh-CN" altLang="en-US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我的父母</a:t>
            </a:r>
            <a:r>
              <a:rPr lang="zh-CN" altLang="en-US" sz="4400" b="1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支持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我来中国学习。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 eaLnBrk="1" hangingPunct="1">
              <a:lnSpc>
                <a:spcPct val="130000"/>
              </a:lnSpc>
              <a:buFont typeface="Arial" panose="020B0604020202090204" pitchFamily="34" charset="0"/>
              <a:buNone/>
            </a:pPr>
            <a:r>
              <a:rPr lang="en-US" altLang="zh-CN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2. N.    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谁的支持</a:t>
            </a:r>
            <a:endParaRPr lang="zh-CN" altLang="en-US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我想去国外留学，所以特别希望</a:t>
            </a:r>
            <a:r>
              <a:rPr lang="zh-CN" altLang="en-US" sz="4400" b="1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得到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公司的</a:t>
            </a:r>
            <a:r>
              <a:rPr lang="zh-CN" altLang="en-US" sz="4400" b="1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支持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如果有你的</a:t>
            </a:r>
            <a:r>
              <a:rPr lang="zh-CN" altLang="en-US" sz="4400" b="1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支持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，我可以做得更好。</a:t>
            </a:r>
            <a:endParaRPr lang="en-US" altLang="zh-CN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反对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你的做法，你不应该随便花钱。</a:t>
            </a:r>
            <a:endParaRPr lang="zh-CN" altLang="en-US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09575" y="755015"/>
            <a:ext cx="11395075" cy="56222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81280"/>
            <a:ext cx="870394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5. 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现场</a:t>
            </a:r>
            <a:endParaRPr lang="zh-CN" altLang="en-US" sz="4400" b="1" kern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j-cs"/>
              <a:sym typeface="+mn-ea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846138" y="2879725"/>
            <a:ext cx="10887075" cy="38544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571500" indent="-571500" eaLnBrk="1" hangingPunct="1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在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现场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看比赛和在家看是不一样的。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我是他们的铁杆球迷，我一定要到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现场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给我喜欢的球队加油！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7891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575" y="747395"/>
            <a:ext cx="3688715" cy="2569845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pic>
        <p:nvPicPr>
          <p:cNvPr id="37892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805" y="802640"/>
            <a:ext cx="3811270" cy="2514600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7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charRg st="17" end="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09575" y="755015"/>
            <a:ext cx="11395075" cy="56222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146685"/>
            <a:ext cx="23253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6. 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约</a:t>
            </a:r>
            <a:r>
              <a:rPr lang="en-US" altLang="zh-CN" sz="4000" b="1" baseline="-25000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1</a:t>
            </a:r>
            <a:r>
              <a:rPr lang="zh-CN" altLang="en-US" sz="4000" b="1" baseline="-25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、</a:t>
            </a:r>
            <a:r>
              <a:rPr lang="en-US" altLang="zh-CN" sz="4000" b="1" baseline="-25000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Rectangle 2"/>
          <p:cNvSpPr txBox="1"/>
          <p:nvPr/>
        </p:nvSpPr>
        <p:spPr>
          <a:xfrm>
            <a:off x="652145" y="1207770"/>
            <a:ext cx="10887075" cy="471614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indent="0" eaLnBrk="1" hangingPunct="1">
              <a:lnSpc>
                <a:spcPct val="130000"/>
              </a:lnSpc>
              <a:buFont typeface="Arial" panose="020B0604020202090204" pitchFamily="34" charset="0"/>
              <a:buNone/>
            </a:pPr>
            <a:r>
              <a:rPr lang="en-US" altLang="zh-CN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 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约 </a:t>
            </a:r>
            <a:r>
              <a:rPr lang="en-US" altLang="zh-CN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v.  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人</a:t>
            </a:r>
            <a:r>
              <a:rPr lang="en-US" altLang="zh-CN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 + 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约 </a:t>
            </a:r>
            <a:r>
              <a:rPr lang="en-US" altLang="zh-CN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+ 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人</a:t>
            </a:r>
            <a:r>
              <a:rPr lang="en-US" altLang="zh-CN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 + v ; 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约好</a:t>
            </a:r>
            <a:r>
              <a:rPr lang="en-US" altLang="zh-CN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+v</a:t>
            </a:r>
            <a:endParaRPr lang="zh-CN" altLang="en-US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我跟朋友</a:t>
            </a:r>
            <a:r>
              <a:rPr lang="zh-CN" altLang="en-US" sz="5400" b="1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约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好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晚上一起去看比赛。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我打算</a:t>
            </a:r>
            <a:r>
              <a:rPr lang="zh-CN" altLang="en-US" sz="5400" b="1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约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个朋友一起去旅行。</a:t>
            </a:r>
            <a:endParaRPr lang="zh-CN" altLang="en-US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 eaLnBrk="1" hangingPunct="1">
              <a:lnSpc>
                <a:spcPct val="130000"/>
              </a:lnSpc>
              <a:buFont typeface="Arial" panose="020B0604020202090204" pitchFamily="34" charset="0"/>
              <a:buNone/>
            </a:pPr>
            <a:r>
              <a:rPr lang="en-US" altLang="zh-CN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2. 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约 </a:t>
            </a:r>
            <a:r>
              <a:rPr lang="en-US" altLang="zh-CN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N. ≈ 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约会   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有约  </a:t>
            </a:r>
            <a:endParaRPr lang="zh-CN" altLang="en-US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今晚我已经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有</a:t>
            </a:r>
            <a:r>
              <a:rPr lang="zh-CN" altLang="en-US" sz="5400" b="1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</a:rPr>
              <a:t>约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了，你自己吃饭吧。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09575" y="755015"/>
            <a:ext cx="11395075" cy="56222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146685"/>
            <a:ext cx="47821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7. 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输  </a:t>
            </a:r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---- 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赢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Rectangle 2"/>
          <p:cNvSpPr txBox="1"/>
          <p:nvPr/>
        </p:nvSpPr>
        <p:spPr>
          <a:xfrm>
            <a:off x="570230" y="1268730"/>
            <a:ext cx="9247188" cy="43195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571500" indent="-571500" eaLnBrk="1" hangingPunct="1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en-US" altLang="zh-CN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3:1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！法国队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赢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了，英国队输了。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法国队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赢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了英国队两个球。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英国队这次</a:t>
            </a:r>
            <a:r>
              <a:rPr lang="zh-CN" altLang="en-US" sz="5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输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给了法国队。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友谊第一，比赛第二！</a:t>
            </a:r>
            <a:endParaRPr lang="en-US" altLang="zh-CN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64880" y="3100070"/>
            <a:ext cx="3181985" cy="1322070"/>
          </a:xfrm>
          <a:prstGeom prst="rect">
            <a:avLst/>
          </a:prstGeom>
          <a:noFill/>
          <a:ln>
            <a:solidFill>
              <a:srgbClr val="365FA8"/>
            </a:solidFill>
          </a:ln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   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赢    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</a:t>
            </a:r>
            <a:endParaRPr lang="en-US" altLang="zh-CN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  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输给   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</a:t>
            </a:r>
            <a:endParaRPr lang="en-US" altLang="zh-CN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7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charRg st="17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30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charRg st="30" end="4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3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charRg st="43" end="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09575" y="755015"/>
            <a:ext cx="11395075" cy="56222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146685"/>
            <a:ext cx="47821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8. 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结果  地址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409575" y="1674178"/>
            <a:ext cx="11639550" cy="431958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indent="0" eaLnBrk="1" hangingPunct="1">
              <a:lnSpc>
                <a:spcPct val="130000"/>
              </a:lnSpc>
              <a:buFont typeface="Arial" panose="020B0604020202090204" pitchFamily="34" charset="0"/>
              <a:buNone/>
            </a:pPr>
            <a:r>
              <a:rPr lang="en-US" altLang="zh-CN" sz="44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1. </a:t>
            </a:r>
            <a:r>
              <a:rPr lang="zh-CN" altLang="en-US" sz="44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结果 </a:t>
            </a:r>
            <a:r>
              <a:rPr lang="en-US" altLang="zh-CN" sz="44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N.  ……</a:t>
            </a:r>
            <a:r>
              <a:rPr lang="zh-CN" altLang="en-US" sz="44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的结果</a:t>
            </a:r>
            <a:endParaRPr lang="zh-CN" altLang="en-US" sz="44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你能猜到比赛的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结果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吗？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 eaLnBrk="1" hangingPunct="1">
              <a:lnSpc>
                <a:spcPct val="130000"/>
              </a:lnSpc>
              <a:buFont typeface="Arial" panose="020B0604020202090204" pitchFamily="34" charset="0"/>
              <a:buNone/>
            </a:pPr>
            <a:r>
              <a:rPr lang="en-US" altLang="zh-CN" sz="44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2. </a:t>
            </a:r>
            <a:r>
              <a:rPr lang="zh-CN" altLang="en-US" sz="44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结果 </a:t>
            </a:r>
            <a:r>
              <a:rPr lang="en-US" altLang="zh-CN" sz="44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Conj.  </a:t>
            </a:r>
            <a:r>
              <a:rPr lang="zh-CN" altLang="en-US" sz="44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结果</a:t>
            </a:r>
            <a:r>
              <a:rPr lang="en-US" altLang="zh-CN" sz="44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4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没想到的不好的事情</a:t>
            </a:r>
            <a:endParaRPr lang="en-US" altLang="zh-CN" sz="44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我今早出门太着急了，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结果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忘了带书。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 eaLnBrk="1" hangingPunct="1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我边打电话边写明信片，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结果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写错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地址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 eaLnBrk="1" hangingPunct="1">
              <a:lnSpc>
                <a:spcPct val="130000"/>
              </a:lnSpc>
              <a:buFont typeface="Arial" panose="020B0604020202090204" pitchFamily="34" charset="0"/>
              <a:buNone/>
            </a:pP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09575" y="755015"/>
            <a:ext cx="11395075" cy="56222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146685"/>
            <a:ext cx="47821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9.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地址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409575" y="351790"/>
            <a:ext cx="11639550" cy="195199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indent="0" eaLnBrk="1" hangingPunct="1">
              <a:lnSpc>
                <a:spcPct val="130000"/>
              </a:lnSpc>
              <a:buFont typeface="Arial" panose="020B0604020202090204" pitchFamily="34" charset="0"/>
              <a:buNone/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你知道我们学校的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地址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怎么写吗？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2"/>
          <p:cNvSpPr txBox="1"/>
          <p:nvPr/>
        </p:nvSpPr>
        <p:spPr>
          <a:xfrm>
            <a:off x="409575" y="1869440"/>
            <a:ext cx="11639550" cy="195199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indent="0" eaLnBrk="1" hangingPunct="1">
              <a:lnSpc>
                <a:spcPct val="130000"/>
              </a:lnSpc>
              <a:buFont typeface="Arial" panose="020B0604020202090204" pitchFamily="34" charset="0"/>
              <a:buNone/>
            </a:pPr>
            <a:r>
              <a:rPr lang="zh-CN" altLang="en-US" sz="4400" b="1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网址：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网站的地址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552450" y="3604260"/>
            <a:ext cx="11639550" cy="195199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indent="0" eaLnBrk="1" hangingPunct="1">
              <a:lnSpc>
                <a:spcPct val="130000"/>
              </a:lnSpc>
              <a:buFont typeface="Arial" panose="020B0604020202090204" pitchFamily="34" charset="0"/>
              <a:buNone/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你知道华侨大学的网址</a:t>
            </a:r>
            <a:endParaRPr lang="zh-CN" altLang="en-US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0" eaLnBrk="1" hangingPunct="1">
              <a:lnSpc>
                <a:spcPct val="130000"/>
              </a:lnSpc>
              <a:buFont typeface="Arial" panose="020B0604020202090204" pitchFamily="34" charset="0"/>
              <a:buNone/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是多少吗？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1595" y="2108835"/>
            <a:ext cx="5780405" cy="39497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76530" y="161290"/>
            <a:ext cx="502158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肯定</a:t>
            </a:r>
            <a:r>
              <a:rPr lang="en-US" altLang="zh-CN" sz="4400" b="1" baseline="-25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1</a:t>
            </a:r>
            <a:r>
              <a:rPr lang="zh-CN" altLang="en-US" sz="4400" b="1" baseline="-25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、</a:t>
            </a:r>
            <a:r>
              <a:rPr lang="en-US" altLang="zh-CN" sz="4400" b="1" baseline="-25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endParaRPr lang="zh-CN" altLang="en-US" sz="4400" b="1" baseline="-250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sz="4400" b="1" baseline="-25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Rectangle 2"/>
          <p:cNvSpPr txBox="1"/>
          <p:nvPr/>
        </p:nvSpPr>
        <p:spPr>
          <a:xfrm>
            <a:off x="176530" y="1263650"/>
            <a:ext cx="12031345" cy="504063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1. </a:t>
            </a: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说话人的猜测</a:t>
            </a:r>
            <a:endParaRPr lang="zh-CN" altLang="en-US" sz="44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3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她从来没学过汉语，</a:t>
            </a:r>
            <a:r>
              <a:rPr lang="zh-CN" altLang="en-US" sz="48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肯定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不会说汉语。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3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你从早上到现在一直都没吃饭，</a:t>
            </a:r>
            <a:r>
              <a:rPr lang="zh-CN" altLang="en-US" sz="48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肯定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饿了吧？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44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2. </a:t>
            </a:r>
            <a:r>
              <a:rPr lang="zh-CN" altLang="en-US" sz="44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一定</a:t>
            </a:r>
            <a:endParaRPr lang="en-US" altLang="zh-CN" sz="44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</a:endParaRPr>
          </a:p>
          <a:p>
            <a:pPr lvl="0" eaLnBrk="1" hangingPunct="1">
              <a:lnSpc>
                <a:spcPct val="13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今天我</a:t>
            </a:r>
            <a:r>
              <a:rPr lang="zh-CN" altLang="en-US" sz="4800" b="1">
                <a:solidFill>
                  <a:srgbClr val="C55A11"/>
                </a:solidFill>
                <a:latin typeface="楷体" panose="02010609060101010101" charset="-122"/>
                <a:ea typeface="楷体" panose="02010609060101010101" charset="-122"/>
              </a:rPr>
              <a:t>肯定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来看你。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3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你相信我，我这次</a:t>
            </a:r>
            <a:r>
              <a:rPr lang="zh-CN" altLang="en-US" sz="4800" b="1">
                <a:solidFill>
                  <a:srgbClr val="C55A11"/>
                </a:solidFill>
                <a:latin typeface="楷体" panose="02010609060101010101" charset="-122"/>
                <a:ea typeface="楷体" panose="02010609060101010101" charset="-122"/>
              </a:rPr>
              <a:t>肯定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能通过考试。</a:t>
            </a:r>
            <a:endParaRPr lang="zh-CN" altLang="en-US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18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charRg st="18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3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charRg st="39" end="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char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9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charRg st="49" end="6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P441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2" name="组 7"/>
          <p:cNvGrpSpPr/>
          <p:nvPr/>
        </p:nvGrpSpPr>
        <p:grpSpPr>
          <a:xfrm>
            <a:off x="1321435" y="1140143"/>
            <a:ext cx="9321800" cy="5302250"/>
            <a:chOff x="879475" y="683329"/>
            <a:chExt cx="8911797" cy="5459991"/>
          </a:xfrm>
        </p:grpSpPr>
        <p:pic>
          <p:nvPicPr>
            <p:cNvPr id="43012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79475" y="683329"/>
              <a:ext cx="8911797" cy="32414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13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9475" y="3924729"/>
              <a:ext cx="8490555" cy="221859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444817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只好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451485" y="1867218"/>
            <a:ext cx="10564813" cy="431958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我的钱不够，所以我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只好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跟她借钱。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他感冒越来越严重了，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只好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去看医生。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家里</a:t>
            </a:r>
            <a:r>
              <a:rPr lang="zh-CN" altLang="en-US" sz="5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停水停电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，我们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只好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出去吃饭。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30000"/>
              </a:lnSpc>
              <a:spcBef>
                <a:spcPct val="0"/>
              </a:spcBef>
            </a:pP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2"/>
          <p:cNvSpPr txBox="1"/>
          <p:nvPr/>
        </p:nvSpPr>
        <p:spPr>
          <a:xfrm>
            <a:off x="5528945" y="238443"/>
            <a:ext cx="493077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只好</a:t>
            </a:r>
            <a:r>
              <a:rPr lang="en-US" altLang="zh-CN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+v </a:t>
            </a:r>
            <a:endParaRPr lang="en-US" altLang="zh-CN" sz="48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没有别的办法</a:t>
            </a:r>
            <a:endParaRPr lang="zh-CN" altLang="en-US" sz="48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7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17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35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charRg st="35" end="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6633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预习检查：生词</a:t>
            </a:r>
            <a:endParaRPr lang="zh-CN" altLang="en-US" sz="28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6" name="矩形 1"/>
          <p:cNvSpPr/>
          <p:nvPr/>
        </p:nvSpPr>
        <p:spPr>
          <a:xfrm>
            <a:off x="946150" y="1149350"/>
            <a:ext cx="10916285" cy="45599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把   幅   画   美    老    重    歪  </a:t>
            </a:r>
            <a:endParaRPr lang="zh-CN" alt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想    寄    抬    调整   位置   联系 </a:t>
            </a:r>
            <a:endParaRPr lang="zh-CN" alt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家乡   听说    邮局    校园    明信片</a:t>
            </a:r>
            <a:endParaRPr lang="en-US" altLang="zh-CN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至少    整整   特别</a:t>
            </a:r>
            <a:endParaRPr lang="zh-CN" altLang="en-US" sz="44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P442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615" y="999173"/>
            <a:ext cx="11241088" cy="536892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3783965" y="1762760"/>
            <a:ext cx="46259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只好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打车来了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20515" y="2724785"/>
            <a:ext cx="46259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只好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和同桌一起看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20515" y="3734435"/>
            <a:ext cx="481012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只好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待在房间里看书了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23990" y="4696460"/>
            <a:ext cx="46259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只好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去网上找一找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63478" y="5706110"/>
            <a:ext cx="46259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只好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买速冻饺子了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439293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估计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4" name="Rectangle 2"/>
          <p:cNvSpPr txBox="1"/>
          <p:nvPr/>
        </p:nvSpPr>
        <p:spPr>
          <a:xfrm>
            <a:off x="5580063" y="392113"/>
            <a:ext cx="5948362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猜的，可能，大概</a:t>
            </a:r>
            <a:endParaRPr lang="zh-CN" altLang="en-US" sz="48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1074738" y="1947863"/>
            <a:ext cx="10564812" cy="45799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阴天了，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估计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一会儿要下雨了。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你别忘了带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伞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他哥哥看起来很胖，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估计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有</a:t>
            </a:r>
            <a:r>
              <a:rPr lang="en-US" altLang="zh-CN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200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斤。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这么晚了，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估计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他来不了了。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30000"/>
              </a:lnSpc>
              <a:spcBef>
                <a:spcPct val="0"/>
              </a:spcBef>
            </a:pP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charRg st="1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25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charRg st="25" end="4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3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charRg st="43" end="5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P442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710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488" y="1835150"/>
            <a:ext cx="11557000" cy="335280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930783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无论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不管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，都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也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en-US" altLang="zh-CN" sz="4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Rectangle 2"/>
          <p:cNvSpPr txBox="1"/>
          <p:nvPr/>
        </p:nvSpPr>
        <p:spPr>
          <a:xfrm>
            <a:off x="433388" y="1520825"/>
            <a:ext cx="10564812" cy="24622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无论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明天刮风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还是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下雨，我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要出门。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不管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他同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同意，我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要走。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686300" y="1655763"/>
            <a:ext cx="1444625" cy="1063625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024188" y="2914650"/>
            <a:ext cx="1808163" cy="1263650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04377" y="4178204"/>
            <a:ext cx="7845041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+mn-cs"/>
              </a:defRPr>
            </a:lvl5pPr>
          </a:lstStyle>
          <a:p>
            <a:pPr lvl="0"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还是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/v.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v./v.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没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v.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22325" y="5526405"/>
            <a:ext cx="10267315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+mn-cs"/>
              </a:defRPr>
            </a:lvl5pPr>
          </a:lstStyle>
          <a:p>
            <a:pPr lvl="0"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无论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不管 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 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问题， 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S 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 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 v.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8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charRg st="18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930783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无论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不管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，都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也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en-US" altLang="zh-CN" sz="4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49325" y="1346200"/>
            <a:ext cx="10099675" cy="2390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无论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做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什么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工作，他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非常认真。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每天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无论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有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多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忙，我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要做完作业。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417" y="4102146"/>
            <a:ext cx="11545368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+mn-cs"/>
              </a:defRPr>
            </a:lvl5pPr>
          </a:lstStyle>
          <a:p>
            <a:pPr lvl="0"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什么、怎么、哪儿、哪、谁、多么、多少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200400" y="1517650"/>
            <a:ext cx="1412875" cy="1100138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268788" y="2789238"/>
            <a:ext cx="1331913" cy="1104900"/>
          </a:xfrm>
          <a:prstGeom prst="ellipse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822325" y="5526405"/>
            <a:ext cx="10267315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+mn-cs"/>
              </a:defRPr>
            </a:lvl5pPr>
          </a:lstStyle>
          <a:p>
            <a:pPr lvl="0"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无论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不管 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 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问题， 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S 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 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 v.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6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16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P443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017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713" y="1520825"/>
            <a:ext cx="11020425" cy="4551363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333500" y="3373438"/>
            <a:ext cx="8828088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无论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汉语难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还是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不难，我们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要努力学习。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3500" y="5265738"/>
            <a:ext cx="8828088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不管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他来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来，你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一定得来。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700" y="817563"/>
            <a:ext cx="10839450" cy="5475287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P443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395413" y="1831975"/>
            <a:ext cx="8828087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无论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你想到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什么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不要说出来。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95413" y="3649663"/>
            <a:ext cx="8828087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无论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怎么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想，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想不出这道题。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95413" y="5510213"/>
            <a:ext cx="882808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不管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是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谁的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东西，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不应该随便乱放。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第四部分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课文热身：P</a:t>
            </a:r>
            <a:r>
              <a:rPr 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439</a:t>
            </a:r>
            <a:endParaRPr 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13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25563"/>
            <a:ext cx="2789238" cy="197167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488" y="1325563"/>
            <a:ext cx="2830513" cy="197167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9188"/>
            <a:ext cx="2789238" cy="1928813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488" y="4884738"/>
            <a:ext cx="2830513" cy="1973263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2229" name="文本框 7"/>
          <p:cNvSpPr txBox="1"/>
          <p:nvPr/>
        </p:nvSpPr>
        <p:spPr>
          <a:xfrm>
            <a:off x="3162300" y="1624013"/>
            <a:ext cx="5846763" cy="5842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C55A11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我一会儿要去看球赛，你去吗？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2230" name="文本框 8"/>
          <p:cNvSpPr txBox="1"/>
          <p:nvPr/>
        </p:nvSpPr>
        <p:spPr>
          <a:xfrm>
            <a:off x="4014788" y="2881313"/>
            <a:ext cx="4121150" cy="1077912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C55A11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听说比赛很精彩，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肯定会吸引很多观众。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2231" name="文本框 9"/>
          <p:cNvSpPr txBox="1"/>
          <p:nvPr/>
        </p:nvSpPr>
        <p:spPr>
          <a:xfrm>
            <a:off x="3644900" y="4630738"/>
            <a:ext cx="4881563" cy="585787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C55A11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他们是法国队的铁杆球迷。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2232" name="文本框 10"/>
          <p:cNvSpPr txBox="1"/>
          <p:nvPr/>
        </p:nvSpPr>
        <p:spPr>
          <a:xfrm>
            <a:off x="3644900" y="5888038"/>
            <a:ext cx="4860925" cy="585787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C55A11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无论下不下雨，我都要去。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3" name="直线连接符 11"/>
          <p:cNvCxnSpPr/>
          <p:nvPr/>
        </p:nvCxnSpPr>
        <p:spPr>
          <a:xfrm flipH="1">
            <a:off x="1863725" y="2238375"/>
            <a:ext cx="2522538" cy="269081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234" name="直线连接符 16"/>
          <p:cNvCxnSpPr>
            <a:stCxn id="2" idx="1"/>
            <a:endCxn id="52230" idx="3"/>
          </p:cNvCxnSpPr>
          <p:nvPr/>
        </p:nvCxnSpPr>
        <p:spPr>
          <a:xfrm flipH="1">
            <a:off x="8135938" y="2311400"/>
            <a:ext cx="1225550" cy="1108075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cxnSp>
      <p:cxnSp>
        <p:nvCxnSpPr>
          <p:cNvPr id="52235" name="直线连接符 19"/>
          <p:cNvCxnSpPr>
            <a:stCxn id="52231" idx="3"/>
          </p:cNvCxnSpPr>
          <p:nvPr/>
        </p:nvCxnSpPr>
        <p:spPr>
          <a:xfrm>
            <a:off x="8526463" y="4922838"/>
            <a:ext cx="835025" cy="1354137"/>
          </a:xfrm>
          <a:prstGeom prst="line">
            <a:avLst/>
          </a:prstGeom>
          <a:ln w="508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cxnSp>
      <p:cxnSp>
        <p:nvCxnSpPr>
          <p:cNvPr id="22" name="直线连接符 21"/>
          <p:cNvCxnSpPr>
            <a:stCxn id="52232" idx="1"/>
            <a:endCxn id="4" idx="3"/>
          </p:cNvCxnSpPr>
          <p:nvPr/>
        </p:nvCxnSpPr>
        <p:spPr>
          <a:xfrm flipH="1" flipV="1">
            <a:off x="2789238" y="2311400"/>
            <a:ext cx="855663" cy="386873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课文听力：P</a:t>
            </a:r>
            <a:r>
              <a:rPr 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443</a:t>
            </a:r>
            <a:endParaRPr 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13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325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575" y="1993900"/>
            <a:ext cx="11149013" cy="349250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10731500" y="3335338"/>
            <a:ext cx="554038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B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P429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标题 1"/>
          <p:cNvSpPr txBox="1"/>
          <p:nvPr/>
        </p:nvSpPr>
        <p:spPr>
          <a:xfrm>
            <a:off x="828675" y="4078288"/>
            <a:ext cx="10515600" cy="13255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>
              <a:lnSpc>
                <a:spcPct val="90000"/>
              </a:lnSpc>
            </a:pP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预习作业检查</a:t>
            </a:r>
            <a:r>
              <a:rPr lang="en-US" altLang="zh-CN" sz="4000" dirty="0">
                <a:latin typeface="楷体" panose="02010609060101010101" charset="-122"/>
                <a:ea typeface="楷体" panose="02010609060101010101" charset="-122"/>
              </a:rPr>
              <a:t>2——</a:t>
            </a: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写反义词：第</a:t>
            </a:r>
            <a:r>
              <a:rPr lang="en-US" altLang="zh-CN" sz="4000" dirty="0">
                <a:latin typeface="楷体" panose="02010609060101010101" charset="-122"/>
                <a:ea typeface="楷体" panose="02010609060101010101" charset="-122"/>
              </a:rPr>
              <a:t>430</a:t>
            </a: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页</a:t>
            </a:r>
            <a:endParaRPr lang="zh-CN" altLang="en-US" sz="40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40180" y="1032193"/>
            <a:ext cx="9137650" cy="2786063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0300" y="5136515"/>
            <a:ext cx="10213975" cy="1366838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2376805" y="249269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整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37543" y="2492693"/>
            <a:ext cx="844550" cy="706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置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55468" y="249269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局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76805" y="3110230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乡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737543" y="3145155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幅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76805" y="5136198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丑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009005" y="5136198"/>
            <a:ext cx="889000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少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231630" y="5136515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轻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76805" y="5873115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正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031230" y="5872798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取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231630" y="5872798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买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2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课文听力：P</a:t>
            </a:r>
            <a:r>
              <a:rPr 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443</a:t>
            </a:r>
            <a:endParaRPr 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13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427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25563"/>
            <a:ext cx="10355263" cy="517842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10496550" y="1238250"/>
            <a:ext cx="555625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C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496550" y="3227388"/>
            <a:ext cx="555625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B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8088" y="1252538"/>
            <a:ext cx="9805987" cy="548005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课文听力：P</a:t>
            </a:r>
            <a:r>
              <a:rPr 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444</a:t>
            </a:r>
            <a:endParaRPr 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13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879600" y="6084888"/>
            <a:ext cx="59182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7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8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6322" name="文本框 2"/>
          <p:cNvSpPr txBox="1"/>
          <p:nvPr/>
        </p:nvSpPr>
        <p:spPr>
          <a:xfrm>
            <a:off x="666750" y="755650"/>
            <a:ext cx="12192000" cy="5908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（高美给艾米丽打电话。）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艾米丽，我一会儿要去看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球赛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，你去吗？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什么球赛？是清华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队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和北大队的足球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比赛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吗？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对。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我听说了，比赛一定很精彩，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    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肯定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会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吸引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不少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观众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是啊，那你去吗？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8369" name="文本框 2"/>
          <p:cNvSpPr txBox="1"/>
          <p:nvPr/>
        </p:nvSpPr>
        <p:spPr>
          <a:xfrm>
            <a:off x="435610" y="755650"/>
            <a:ext cx="12192000" cy="6000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真想去，可是我和马克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约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好了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        一起去吃饭，我得待在宿舍等他。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唉，那我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只好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自己去了。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支持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哪个队啊？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当然是清华队，我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估计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他们会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赢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        我要去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现场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给他们加油！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外面风很大，我看一会儿可能会下雨。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无论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下不下雨，我都要去看。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60417" name="文本框 2"/>
          <p:cNvSpPr txBox="1"/>
          <p:nvPr/>
        </p:nvSpPr>
        <p:spPr>
          <a:xfrm>
            <a:off x="704850" y="688975"/>
            <a:ext cx="10942638" cy="591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我都不知道，原来你是个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铁杆球迷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啊！哈哈！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你才知道啊！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哎呀！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怎么了？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我边打电话边写明信片，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结果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写错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地址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那你好好写吧，不打扰你了。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嗯，那你出门记得带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伞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啊！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7345" name="文本框 2"/>
          <p:cNvSpPr txBox="1"/>
          <p:nvPr/>
        </p:nvSpPr>
        <p:spPr>
          <a:xfrm>
            <a:off x="846138" y="568325"/>
            <a:ext cx="11001375" cy="5632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（高美给艾米丽打电话。）</a:t>
            </a:r>
            <a:endParaRPr lang="en-US" altLang="zh-CN" sz="40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美：艾米丽，我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40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艾米丽：什么球赛？是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40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美：对。</a:t>
            </a:r>
            <a:endParaRPr lang="en-US" altLang="zh-CN" sz="40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艾米丽：我听说了，比赛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美：是啊，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40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9393" name="文本框 2"/>
          <p:cNvSpPr txBox="1"/>
          <p:nvPr/>
        </p:nvSpPr>
        <p:spPr>
          <a:xfrm>
            <a:off x="1010285" y="842645"/>
            <a:ext cx="10643870" cy="59080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艾米丽：真想去，可是我和马克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        我得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美：唉，那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艾米丽：你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美：当然是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，我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艾米丽：外面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，我看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美：无论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61441" name="文本框 2"/>
          <p:cNvSpPr txBox="1"/>
          <p:nvPr/>
        </p:nvSpPr>
        <p:spPr>
          <a:xfrm>
            <a:off x="904875" y="273050"/>
            <a:ext cx="10942638" cy="6554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艾米丽：我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，原来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！哈哈！</a:t>
            </a:r>
            <a:endParaRPr lang="en-US" altLang="zh-CN" sz="40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en-US" altLang="zh-CN" sz="40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艾米丽：哎呀！</a:t>
            </a:r>
            <a:endParaRPr lang="en-US" altLang="zh-CN" sz="40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40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艾米丽：我边打电话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高  美：那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艾米丽：嗯，那</a:t>
            </a:r>
            <a:r>
              <a:rPr lang="en-US" altLang="zh-CN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en-US" altLang="zh-CN" sz="4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52450" y="921385"/>
            <a:ext cx="1108646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高美给艾米丽打电话，高美一会儿要去看清华队和北大队的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，艾米丽也听说了那场比赛，她觉得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会吸引不少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。艾米丽和马克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了一起去吃饭，所以得待在宿舍等他，高美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自己去了。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高美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清华队，她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他们会赢，要去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给他们加油。外面风很大，一会儿可能下雨，但是高美说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下不下雨，她都要去。艾米丽这才知道原来高美是个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艾米丽一边打电话一边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，结果写错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了，然后她们挂了电话。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29030" y="1329690"/>
            <a:ext cx="2225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足球比赛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162415" y="1329690"/>
            <a:ext cx="2225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肯定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70405" y="1913255"/>
            <a:ext cx="2225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观众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291580" y="1913255"/>
            <a:ext cx="2225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约好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779010" y="2284095"/>
            <a:ext cx="2225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只好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089785" y="2867660"/>
            <a:ext cx="2225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支持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535295" y="2867660"/>
            <a:ext cx="2225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估计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966960" y="2773680"/>
            <a:ext cx="2225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现场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62965" y="3728085"/>
            <a:ext cx="2225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无论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71170" y="4311650"/>
            <a:ext cx="2225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铁杆球迷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046345" y="4819015"/>
            <a:ext cx="2225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写明信片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698230" y="4705985"/>
            <a:ext cx="2225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地址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听力练习：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P445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246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9213" y="1325563"/>
            <a:ext cx="9553575" cy="5291137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2112963" y="145573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72388" y="281781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12963" y="487680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94613" y="623252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P429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6553" y="1497330"/>
            <a:ext cx="11649075" cy="4178300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642428" y="1844993"/>
            <a:ext cx="1989137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老朋友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87365" y="1844993"/>
            <a:ext cx="1989138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老照片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54478" y="1830705"/>
            <a:ext cx="1989137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老同学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42428" y="2878455"/>
            <a:ext cx="2317750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寄明信片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87365" y="2854643"/>
            <a:ext cx="1989138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寄钱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54478" y="2840355"/>
            <a:ext cx="1989137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寄快递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42428" y="3884930"/>
            <a:ext cx="1987550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抬桌子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87365" y="3865880"/>
            <a:ext cx="1989138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抬头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54478" y="3865880"/>
            <a:ext cx="1989137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抬起来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42428" y="4889818"/>
            <a:ext cx="2366962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联系家人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87365" y="4889818"/>
            <a:ext cx="2246313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联系电话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154478" y="4891405"/>
            <a:ext cx="2284412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联系朋友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听力练习：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P445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349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438" y="1024573"/>
            <a:ext cx="11287125" cy="5272087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7383463" y="196596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43025" y="433133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43025" y="509968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听力练习：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P445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451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965" y="1076008"/>
            <a:ext cx="9599613" cy="531495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1767840" y="285242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67840" y="362077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62265" y="598773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P446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546100" y="1376363"/>
            <a:ext cx="11099800" cy="4948238"/>
          </a:xfrm>
          <a:prstGeom prst="rect">
            <a:avLst/>
          </a:prstGeom>
          <a:solidFill>
            <a:srgbClr val="FFFFCC"/>
          </a:solidFill>
          <a:ln w="28575">
            <a:solidFill>
              <a:srgbClr val="FF6600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世界杯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是世界上最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著名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的足球比赛，每四年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举行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一次，每次都有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来自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世界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各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地的球迷去看比赛。今年的比赛是从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14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号到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7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15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号。如果我能顺利通过考试的话，估计至少还能看半个月的比赛呢！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其实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，我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认为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比赛的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输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赢不是最重要的，最重要的是要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享受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比赛的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过程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P423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656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475" y="1428750"/>
            <a:ext cx="11239500" cy="431800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4116388" y="240347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70713" y="384016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16388" y="536257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P446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638175" y="1213485"/>
            <a:ext cx="87579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举行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V.  to hold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举行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比赛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活动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婚礼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我们学校每年都会在运动场举行足球比赛。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5015" y="3669665"/>
            <a:ext cx="87579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过程 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N. process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你认为过程更重要还是结果更重要？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P447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68325" y="1325563"/>
            <a:ext cx="11099800" cy="4746625"/>
          </a:xfrm>
          <a:prstGeom prst="rect">
            <a:avLst/>
          </a:prstGeom>
          <a:solidFill>
            <a:srgbClr val="FFFFCC"/>
          </a:solidFill>
          <a:ln w="28575">
            <a:solidFill>
              <a:srgbClr val="FF6600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昨天晚上我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了一个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梦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，梦到我去考试，可是路上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堵车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了，我到学校的时候，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大约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迟到了半个小时。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幸运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的是，虽然我迟到了，但是老师还是让我进去考试了。考试结束以后，我刚出校门就下雨了，可是我没带伞，只好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赶快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跑回家。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终于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到家了，我又发现没带钥匙，只好在家门口等着父母回来，等了整整三个小时！哎，真是一个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糟糕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的梦！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523" y="1657350"/>
            <a:ext cx="11376025" cy="4595813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P447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cxnSp>
        <p:nvCxnSpPr>
          <p:cNvPr id="2" name="直线连接符 6"/>
          <p:cNvCxnSpPr/>
          <p:nvPr/>
        </p:nvCxnSpPr>
        <p:spPr>
          <a:xfrm>
            <a:off x="1022350" y="2576513"/>
            <a:ext cx="10072688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085850" y="230028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11938" y="366553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71563" y="561657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P330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37210" y="1361440"/>
            <a:ext cx="81978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做梦 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v.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做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梦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做了一个好梦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噩梦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糟糕的梦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7210" y="3971925"/>
            <a:ext cx="81978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堵车 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v.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6805" y="3546475"/>
            <a:ext cx="4714875" cy="2514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5599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814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548271" y="3110968"/>
            <a:ext cx="259270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zh-CN" sz="6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下课了</a:t>
            </a:r>
            <a:endParaRPr lang="zh-CN" altLang="zh-CN" sz="60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284930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-文本框 61"/>
          <p:cNvSpPr txBox="1"/>
          <p:nvPr>
            <p:custDataLst>
              <p:tags r:id="rId6"/>
            </p:custDataLst>
          </p:nvPr>
        </p:nvSpPr>
        <p:spPr>
          <a:xfrm>
            <a:off x="4813403" y="2053442"/>
            <a:ext cx="20631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THE END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" grpId="0"/>
    </p:bldLst>
  </p:timing>
</p:sld>
</file>

<file path=ppt/tags/tag1.xml><?xml version="1.0" encoding="utf-8"?>
<p:tagLst xmlns:p="http://schemas.openxmlformats.org/presentationml/2006/main">
  <p:tag name="PA" val="v5.2.8"/>
</p:tagLst>
</file>

<file path=ppt/tags/tag10.xml><?xml version="1.0" encoding="utf-8"?>
<p:tagLst xmlns:p="http://schemas.openxmlformats.org/presentationml/2006/main">
  <p:tag name="PA" val="v5.2.8"/>
</p:tagLst>
</file>

<file path=ppt/tags/tag11.xml><?xml version="1.0" encoding="utf-8"?>
<p:tagLst xmlns:p="http://schemas.openxmlformats.org/presentationml/2006/main">
  <p:tag name="PA" val="v5.2.8"/>
</p:tagLst>
</file>

<file path=ppt/tags/tag12.xml><?xml version="1.0" encoding="utf-8"?>
<p:tagLst xmlns:p="http://schemas.openxmlformats.org/presentationml/2006/main">
  <p:tag name="KSO_WM_UNIT_PLACING_PICTURE_USER_VIEWPORT" val="{&quot;height&quot;:7497.5007874015746,&quot;width&quot;:14527.500787401576}"/>
</p:tagLst>
</file>

<file path=ppt/tags/tag13.xml><?xml version="1.0" encoding="utf-8"?>
<p:tagLst xmlns:p="http://schemas.openxmlformats.org/presentationml/2006/main">
  <p:tag name="PA" val="v5.2.8"/>
</p:tagLst>
</file>

<file path=ppt/tags/tag14.xml><?xml version="1.0" encoding="utf-8"?>
<p:tagLst xmlns:p="http://schemas.openxmlformats.org/presentationml/2006/main">
  <p:tag name="PA" val="v5.2.8"/>
</p:tagLst>
</file>

<file path=ppt/tags/tag15.xml><?xml version="1.0" encoding="utf-8"?>
<p:tagLst xmlns:p="http://schemas.openxmlformats.org/presentationml/2006/main">
  <p:tag name="PA" val="v5.2.8"/>
</p:tagLst>
</file>

<file path=ppt/tags/tag16.xml><?xml version="1.0" encoding="utf-8"?>
<p:tagLst xmlns:p="http://schemas.openxmlformats.org/presentationml/2006/main">
  <p:tag name="PA" val="v5.2.8"/>
</p:tagLst>
</file>

<file path=ppt/tags/tag17.xml><?xml version="1.0" encoding="utf-8"?>
<p:tagLst xmlns:p="http://schemas.openxmlformats.org/presentationml/2006/main">
  <p:tag name="PA" val="v5.2.8"/>
</p:tagLst>
</file>

<file path=ppt/tags/tag18.xml><?xml version="1.0" encoding="utf-8"?>
<p:tagLst xmlns:p="http://schemas.openxmlformats.org/presentationml/2006/main">
  <p:tag name="PA" val="v5.2.8"/>
</p:tagLst>
</file>

<file path=ppt/tags/tag19.xml><?xml version="1.0" encoding="utf-8"?>
<p:tagLst xmlns:p="http://schemas.openxmlformats.org/presentationml/2006/main">
  <p:tag name="PA" val="v5.2.8"/>
</p:tagLst>
</file>

<file path=ppt/tags/tag2.xml><?xml version="1.0" encoding="utf-8"?>
<p:tagLst xmlns:p="http://schemas.openxmlformats.org/presentationml/2006/main">
  <p:tag name="PA" val="v5.2.8"/>
</p:tagLst>
</file>

<file path=ppt/tags/tag20.xml><?xml version="1.0" encoding="utf-8"?>
<p:tagLst xmlns:p="http://schemas.openxmlformats.org/presentationml/2006/main">
  <p:tag name="PA" val="v5.2.8"/>
</p:tagLst>
</file>

<file path=ppt/tags/tag21.xml><?xml version="1.0" encoding="utf-8"?>
<p:tagLst xmlns:p="http://schemas.openxmlformats.org/presentationml/2006/main">
  <p:tag name="PA" val="v5.2.8"/>
</p:tagLst>
</file>

<file path=ppt/tags/tag22.xml><?xml version="1.0" encoding="utf-8"?>
<p:tagLst xmlns:p="http://schemas.openxmlformats.org/presentationml/2006/main">
  <p:tag name="PA" val="v5.2.8"/>
</p:tagLst>
</file>

<file path=ppt/tags/tag23.xml><?xml version="1.0" encoding="utf-8"?>
<p:tagLst xmlns:p="http://schemas.openxmlformats.org/presentationml/2006/main">
  <p:tag name="PA" val="v5.2.8"/>
</p:tagLst>
</file>

<file path=ppt/tags/tag24.xml><?xml version="1.0" encoding="utf-8"?>
<p:tagLst xmlns:p="http://schemas.openxmlformats.org/presentationml/2006/main">
  <p:tag name="PA" val="v5.2.8"/>
</p:tagLst>
</file>

<file path=ppt/tags/tag25.xml><?xml version="1.0" encoding="utf-8"?>
<p:tagLst xmlns:p="http://schemas.openxmlformats.org/presentationml/2006/main">
  <p:tag name="KSO_WM_UNIT_PLACING_PICTURE_USER_VIEWPORT" val="{&quot;height&quot;:5482.5007874015746,&quot;width&quot;:13330}"/>
</p:tagLst>
</file>

<file path=ppt/tags/tag26.xml><?xml version="1.0" encoding="utf-8"?>
<p:tagLst xmlns:p="http://schemas.openxmlformats.org/presentationml/2006/main">
  <p:tag name="PA" val="v5.2.8"/>
</p:tagLst>
</file>

<file path=ppt/tags/tag27.xml><?xml version="1.0" encoding="utf-8"?>
<p:tagLst xmlns:p="http://schemas.openxmlformats.org/presentationml/2006/main">
  <p:tag name="PA" val="v5.2.8"/>
</p:tagLst>
</file>

<file path=ppt/tags/tag28.xml><?xml version="1.0" encoding="utf-8"?>
<p:tagLst xmlns:p="http://schemas.openxmlformats.org/presentationml/2006/main">
  <p:tag name="PA" val="v5.2.8"/>
</p:tagLst>
</file>

<file path=ppt/tags/tag29.xml><?xml version="1.0" encoding="utf-8"?>
<p:tagLst xmlns:p="http://schemas.openxmlformats.org/presentationml/2006/main">
  <p:tag name="PA" val="v5.2.8"/>
</p:tagLst>
</file>

<file path=ppt/tags/tag3.xml><?xml version="1.0" encoding="utf-8"?>
<p:tagLst xmlns:p="http://schemas.openxmlformats.org/presentationml/2006/main">
  <p:tag name="PA" val="v5.2.8"/>
</p:tagLst>
</file>

<file path=ppt/tags/tag30.xml><?xml version="1.0" encoding="utf-8"?>
<p:tagLst xmlns:p="http://schemas.openxmlformats.org/presentationml/2006/main">
  <p:tag name="PA" val="v5.2.8"/>
</p:tagLst>
</file>

<file path=ppt/tags/tag31.xml><?xml version="1.0" encoding="utf-8"?>
<p:tagLst xmlns:p="http://schemas.openxmlformats.org/presentationml/2006/main">
  <p:tag name="PA" val="v5.2.8"/>
</p:tagLst>
</file>

<file path=ppt/tags/tag32.xml><?xml version="1.0" encoding="utf-8"?>
<p:tagLst xmlns:p="http://schemas.openxmlformats.org/presentationml/2006/main">
  <p:tag name="ISPRING_PRESENTATION_TITLE" val="蓝色简约年终工作总结汇报PPT模板"/>
</p:tagLst>
</file>

<file path=ppt/tags/tag4.xml><?xml version="1.0" encoding="utf-8"?>
<p:tagLst xmlns:p="http://schemas.openxmlformats.org/presentationml/2006/main">
  <p:tag name="PA" val="v5.2.8"/>
</p:tagLst>
</file>

<file path=ppt/tags/tag5.xml><?xml version="1.0" encoding="utf-8"?>
<p:tagLst xmlns:p="http://schemas.openxmlformats.org/presentationml/2006/main">
  <p:tag name="PA" val="v5.2.8"/>
</p:tagLst>
</file>

<file path=ppt/tags/tag6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PA" val="v5.2.8"/>
</p:tagLst>
</file>

<file path=ppt/tags/tag8.xml><?xml version="1.0" encoding="utf-8"?>
<p:tagLst xmlns:p="http://schemas.openxmlformats.org/presentationml/2006/main">
  <p:tag name="PA" val="v5.2.8"/>
</p:tagLst>
</file>

<file path=ppt/tags/tag9.xml><?xml version="1.0" encoding="utf-8"?>
<p:tagLst xmlns:p="http://schemas.openxmlformats.org/presentationml/2006/main">
  <p:tag name="PA" val="v5.2.8"/>
</p:tagLst>
</file>

<file path=ppt/theme/theme1.xml><?xml version="1.0" encoding="utf-8"?>
<a:theme xmlns:a="http://schemas.openxmlformats.org/drawingml/2006/main" name="Office 主题​​">
  <a:themeElements>
    <a:clrScheme name="自定义 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954F72"/>
      </a:folHlink>
    </a:clrScheme>
    <a:fontScheme name="自定义 6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5737</Words>
  <Application>WPS 文字</Application>
  <PresentationFormat>宽屏</PresentationFormat>
  <Paragraphs>960</Paragraphs>
  <Slides>98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98</vt:i4>
      </vt:variant>
    </vt:vector>
  </HeadingPairs>
  <TitlesOfParts>
    <vt:vector size="118" baseType="lpstr">
      <vt:lpstr>Arial</vt:lpstr>
      <vt:lpstr>方正书宋_GBK</vt:lpstr>
      <vt:lpstr>Wingdings</vt:lpstr>
      <vt:lpstr>等线</vt:lpstr>
      <vt:lpstr>汉仪中等线KW</vt:lpstr>
      <vt:lpstr>宋体</vt:lpstr>
      <vt:lpstr>字魂105号-简雅黑</vt:lpstr>
      <vt:lpstr>苹方-简</vt:lpstr>
      <vt:lpstr>楷体</vt:lpstr>
      <vt:lpstr>庞门正道标题体</vt:lpstr>
      <vt:lpstr>汉仪楷体KW</vt:lpstr>
      <vt:lpstr>微软雅黑</vt:lpstr>
      <vt:lpstr>汉仪旗黑</vt:lpstr>
      <vt:lpstr>宋体</vt:lpstr>
      <vt:lpstr>Arial Unicode MS</vt:lpstr>
      <vt:lpstr>汉仪书宋二KW</vt:lpstr>
      <vt:lpstr>Calibri</vt:lpstr>
      <vt:lpstr>Helvetica Neue</vt:lpstr>
      <vt:lpstr>华文宋体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蓝色简约年终工作总结汇报PPT模板</dc:title>
  <dc:creator>123</dc:creator>
  <cp:lastModifiedBy>xuxinyao</cp:lastModifiedBy>
  <cp:revision>388</cp:revision>
  <dcterms:created xsi:type="dcterms:W3CDTF">2023-10-22T13:31:19Z</dcterms:created>
  <dcterms:modified xsi:type="dcterms:W3CDTF">2023-10-22T13:31:19Z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2052-3.8.1.6116</vt:lpwstr>
  </property>
  <property fmtid="{D5CDD505-2E9C-101B-9397-08002B2CF9AE}" pid="3" name="ICV">
    <vt:lpwstr>6A07FD86447E456CA162A851A7770A45</vt:lpwstr>
  </property>
</Properties>
</file>