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103120"/>
            <a:ext cx="1124712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800" b="1">
                <a:solidFill>
                  <a:srgbClr val="000000"/>
                </a:solidFill>
                <a:latin typeface="Microsoft YaHei"/>
              </a:defRPr>
            </a:pPr>
            <a:r>
              <a:t>静夜思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3200400"/>
            <a:ext cx="112471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Jingye Si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上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shàng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above; on; up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သာလွန်သည်။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上面  shàng miàn  above; </a:t>
            </a:r>
            <a:br/>
            <a:r>
              <a:t>on top of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上学  shàng xué  </a:t>
            </a:r>
            <a:br/>
            <a:r>
              <a:t>to go to school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上班  shàng bān  အလုပ်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上次  shàng cì  နောက်ဆုံးအကြိမ်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霜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shuāng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frost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နှင်းခဲ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霜冻  shuāng dòng  frost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下霜  xià shuāng  to become frosty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秋霜  qiū shuāng  ဆောင်းဦးရာသီနှင်းခဲ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jǔ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to raise; to lift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ကြွပါ။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举起  jǔ qǐ  ဓာတ်လှေကား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举手  jǔ shǒu  လက်ကို မြှင့်ပါ။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举行  jǔ xíng  to hold (an event)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举例  ju</a:t>
            </a:r>
            <a:br/>
            <a:r>
              <a:t>3 lì  to give an example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头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tóu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head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ခေါင်း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头发  tóu fa</a:t>
            </a:r>
            <a:br/>
            <a:r>
              <a:t>5  hair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石头  shí tou  ကျောက်စာ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木头  mù tou  သစ်သား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里头  lǐ tóu  in</a:t>
            </a:r>
            <a:br/>
            <a:r>
              <a:t>side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望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wàng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to look at; to gaze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ကြည့်ပါ။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看望  kàn wàng  t</a:t>
            </a:r>
            <a:br/>
            <a:r>
              <a:t>o visit; to call on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希望  xī wàng  မျှော်လင့်ချက်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失望  shī wàng  disappointed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望见  wàng jiàn  to catch sight of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低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dī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low; to lower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နိမ့်သည်။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低头  dī tóu  ခေါင်းညွှတ်ပါ။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高低  gāo dī  မြင့်သည်ဖြစ်စေ နိမ့်သည်ဖြစ်စေ၊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低声  dī </a:t>
            </a:r>
            <a:br/>
            <a:r>
              <a:t>shēng  in a low voice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低下  </a:t>
            </a:r>
            <a:br/>
            <a:r>
              <a:t>dī xià  to lower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/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sī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to think; to miss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တွေးပါ။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思念  s</a:t>
            </a:r>
            <a:br/>
            <a:r>
              <a:t>ī niàn  to miss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思想  sī x</a:t>
            </a:r>
            <a:br/>
            <a:r>
              <a:t>iǎng  thought; thinking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意思  yì si  meaning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思考  sī k</a:t>
            </a:r>
            <a:br/>
            <a:r>
              <a:t>ǎo  to think over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/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gù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old; former; reason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ထို့ကြောင့်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故事  gù shi  story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故乡  gù xi</a:t>
            </a:r>
            <a:br/>
            <a:r>
              <a:t>āng  hometown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故意  gù yì  on purpose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事故  shì gù  accident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乡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xiāng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countryside; hometown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မြို့နယ်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家乡  jiā x</a:t>
            </a:r>
            <a:br/>
            <a:r>
              <a:t>iāng  hometown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故乡  gù xia</a:t>
            </a:r>
            <a:br/>
            <a:r>
              <a:t>ng1  hometown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乡村  xiāng cu</a:t>
            </a:r>
            <a:br/>
            <a:r>
              <a:t>n1  village; countryside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乡下  xiāng xià  countryside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诗人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shī rén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poet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ကဗျာဆရာ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唐代诗人  táng dài shī ren</a:t>
            </a:r>
            <a:br/>
            <a:r>
              <a:t>2  Tang dynasty poet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著名诗人  zhù míng shī rén  famous poet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一位诗</a:t>
            </a:r>
            <a:br/>
            <a:r>
              <a:t>人  yí wèi shī rén  a poet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103120"/>
            <a:ext cx="1124712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800" b="1">
                <a:solidFill>
                  <a:srgbClr val="000000"/>
                </a:solidFill>
                <a:latin typeface="Microsoft YaHei"/>
              </a:defRPr>
            </a:pPr>
            <a:r>
              <a:t>生词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唐代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táng dài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T</a:t>
            </a:r>
            <a:br/>
            <a:r>
              <a:t>ang dynasty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တန်မင်းဆက်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唐代诗人  táng dài shī rén  Tang dynasty poet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唐代文化  táng dài wén huà  Tang dynasty culture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唐代历史  táng dài l</a:t>
            </a:r>
            <a:br/>
            <a:r>
              <a:t>ì shǐ  Tang dynasty history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103120"/>
            <a:ext cx="1124712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800" b="1">
                <a:solidFill>
                  <a:srgbClr val="000000"/>
                </a:solidFill>
                <a:latin typeface="Microsoft YaHei"/>
              </a:defRPr>
            </a:pPr>
            <a:r>
              <a:t>课文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731520"/>
            <a:ext cx="112471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000" b="1">
                <a:solidFill>
                  <a:srgbClr val="000000"/>
                </a:solidFill>
                <a:latin typeface="Microsoft YaHei"/>
              </a:defRPr>
            </a:pPr>
            <a:r>
              <a:t>静夜思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554480"/>
            <a:ext cx="11247120" cy="2560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>
                <a:solidFill>
                  <a:srgbClr val="1F2937"/>
                </a:solidFill>
                <a:latin typeface="Microsoft YaHei"/>
              </a:defRPr>
            </a:pPr>
            <a:r>
              <a:t>《静夜思》是唐代诗人李白的经典思乡诗作</a:t>
            </a:r>
            <a:br/>
            <a:r>
              <a:t>，全诗如下：\</a:t>
            </a:r>
            <a:br/>
            <a:r>
              <a:t>\</a:t>
            </a:r>
            <a:br/>
            <a:r>
              <a:t>床前明月光，疑是地上霜。\</a:t>
            </a:r>
            <a:br/>
            <a:r>
              <a:t>举头望明月，低头思故乡。\</a:t>
            </a:r>
            <a:br/>
            <a:r>
              <a:t>\</a:t>
            </a:r>
            <a:br/>
            <a:r>
              <a:t>这首</a:t>
            </a:r>
            <a:br/>
            <a:r>
              <a:t>诗以朴素直白的语言，将旅居他乡的游子在月夜触景生情、深切思念家乡的心境刻画得细腻</a:t>
            </a:r>
            <a:br/>
            <a:r>
              <a:t>动人，千百年来广为流传。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49377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"Thoughts on a Quiet Night" သည် Tang မင်းဆက်မှ ကဗျာဆရာ Li Bai ၏ ဂန္တဝင်အိမ်လွမ်းကဗျာတစ်ပုဒ်ဖြစ်သည်။</a:t>
            </a:r>
            <a:br/>
            <a:r>
              <a:t>ကဗျာတစ်ခုလုံးမှာ အောက်ပါအတိုင်းဖြစ်သည်။</a:t>
            </a:r>
            <a:br/>
            <a:r>
              <a:t>\</a:t>
            </a:r>
            <a:br/>
            <a:r>
              <a:t>ကုတင်ရှေ့တွင် လရောင်တောက်ပနေသဖြင့် မြေပြင်ပေါ်ရှိ နှင်းခဲများကြောင့် ဖြစ်နိုင်သည်။ \</a:t>
            </a:r>
            <a:br/>
            <a:r>
              <a:t>တောက်ပနေတဲ့ လကိုကြည့်ဖို့ ခေါင်းကို မော့ပြီး ကိုယ့်မွေးရပ်မြေအကြောင်း တွေးဖို့ ခေါင်းငုံ့ထားပါ။ \</a:t>
            </a:r>
            <a:br/>
            <a:r>
              <a:t>\</a:t>
            </a:r>
            <a:br/>
            <a:r>
              <a:t>ဒီတစ်ခု</a:t>
            </a:r>
            <a:br/>
            <a:r>
              <a:t>ကဗျာသည် လရောင်ညတစ်ညတွင် ရှုခင်းများဖြင့် လှုပ်လှုပ်ရှားရှားနေထိုင်ပြီး ၎င်း၏မွေးရပ်မြေကို လေးလေးနက်နက် လွမ်းဆွတ်နေသော နိုင်ငံခြားတိုင်းပြည်တွင် နေထိုင်သည့် လှည့်လည်သွားလာသူ၏ ခံစားချက်ကို ရိုးရှင်း၍ ရိုးရှင်းသောဘာသာစကားကို အသုံးပြုထားသည်။</a:t>
            </a:r>
            <a:br/>
            <a:r>
              <a:t>ထိထိမိမိနှင့် ကျယ်ကျယ်ပြန့်ပြန့် ပျံ့နှံ့ခဲ့သည်မှာ နှစ်ထောင်ပေါင်းများစွာ ကြာခဲ့ပြီ။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103120"/>
            <a:ext cx="1124712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800" b="1">
                <a:solidFill>
                  <a:srgbClr val="000000"/>
                </a:solidFill>
                <a:latin typeface="Microsoft YaHei"/>
              </a:defRPr>
            </a:pPr>
            <a:r>
              <a:t>语法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731520"/>
            <a:ext cx="112471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 b="1">
                <a:solidFill>
                  <a:srgbClr val="000000"/>
                </a:solidFill>
                <a:latin typeface="Microsoft YaHei"/>
              </a:defRPr>
            </a:pPr>
            <a:r>
              <a:t>‘疑是……’表示猜测或误判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554480"/>
            <a:ext cx="1124712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>
                <a:solidFill>
                  <a:srgbClr val="1F2937"/>
                </a:solidFill>
                <a:latin typeface="Microsoft YaHei"/>
              </a:defRPr>
            </a:pPr>
            <a:r>
              <a:t>‘疑是’</a:t>
            </a:r>
            <a:br/>
            <a:r>
              <a:t>常用于古诗或书面语，表示把某事物误看成另一事物，或表示一种推测。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657600"/>
            <a:ext cx="1124712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200">
                <a:solidFill>
                  <a:srgbClr val="4B5563"/>
                </a:solidFill>
                <a:latin typeface="Microsoft YaHei"/>
              </a:defRPr>
            </a:pPr>
            <a:r>
              <a:t>我疑是下雨了，原来是风吹树</a:t>
            </a:r>
            <a:br/>
            <a:r>
              <a:t>叶。  wǒ yí shì xià yǔ le, yuán lái shì fēng chuī shù yè  I thought it was raining, but it was just the wind blowing th</a:t>
            </a:r>
            <a:br/>
            <a:r>
              <a:t>e leaves.</a:t>
            </a:r>
          </a:p>
          <a:p>
            <a:pPr>
              <a:spcAft>
                <a:spcPts val="800"/>
              </a:spcAft>
              <a:defRPr sz="2200">
                <a:solidFill>
                  <a:srgbClr val="4B5563"/>
                </a:solidFill>
                <a:latin typeface="Microsoft YaHei"/>
              </a:defRPr>
            </a:pPr>
            <a:r>
              <a:t>他疑是我的哥哥，其实是我叔叔。  tā </a:t>
            </a:r>
            <a:br/>
            <a:r>
              <a:t>yí shì wǒ de gē ge, qí shí shì wǒ shū shu  He mistook</a:t>
            </a:r>
            <a:br/>
            <a:r>
              <a:t>him for my older brother; actually he is my uncle.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731520"/>
            <a:ext cx="112471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 b="1">
                <a:solidFill>
                  <a:srgbClr val="000000"/>
                </a:solidFill>
                <a:latin typeface="Microsoft YaHei"/>
              </a:defRPr>
            </a:pPr>
            <a:r>
              <a:t>动词 + 头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554480"/>
            <a:ext cx="1124712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>
                <a:solidFill>
                  <a:srgbClr val="1F2937"/>
                </a:solidFill>
                <a:latin typeface="Microsoft YaHei"/>
              </a:defRPr>
            </a:pPr>
            <a:r>
              <a:t>一些表示头部动作的动词常与‘头’搭</a:t>
            </a:r>
            <a:br/>
            <a:r>
              <a:t>配，说明头部的动作或方向。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657600"/>
            <a:ext cx="1124712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200">
                <a:solidFill>
                  <a:srgbClr val="4B5563"/>
                </a:solidFill>
                <a:latin typeface="Microsoft YaHei"/>
              </a:defRPr>
            </a:pPr>
            <a:r>
              <a:t>他点了点头，表示同意。  tā diǎn le diǎn tóu, biǎo</a:t>
            </a:r>
            <a:br/>
            <a:r>
              <a:t>shì tóng yì  He nodded to show agreement.</a:t>
            </a:r>
          </a:p>
          <a:p>
            <a:pPr>
              <a:spcAft>
                <a:spcPts val="800"/>
              </a:spcAft>
              <a:defRPr sz="2200">
                <a:solidFill>
                  <a:srgbClr val="4B5563"/>
                </a:solidFill>
                <a:latin typeface="Microsoft YaHei"/>
              </a:defRPr>
            </a:pPr>
            <a:r>
              <a:t>孩子们抬起头看黑板。  hái zi men tái qǐ tóu kàn hēi bǎn  The children raised their heads to look at the blackboard.</a:t>
            </a:r>
          </a:p>
          <a:p>
            <a:pPr>
              <a:spcAft>
                <a:spcPts val="800"/>
              </a:spcAft>
              <a:defRPr sz="2200">
                <a:solidFill>
                  <a:srgbClr val="4B5563"/>
                </a:solidFill>
                <a:latin typeface="Microsoft YaHei"/>
              </a:defRPr>
            </a:pPr>
            <a:r>
              <a:t>请不要回头，继续往前走。  qǐng bú yào huí to</a:t>
            </a:r>
            <a:br/>
            <a:r>
              <a:t>ú, jì xù wǎng qián zǒu  Please don't turn your head back</a:t>
            </a:r>
            <a:br/>
            <a:r>
              <a:t>; keep walking forward.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731520"/>
            <a:ext cx="112471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 b="1">
                <a:solidFill>
                  <a:srgbClr val="000000"/>
                </a:solidFill>
                <a:latin typeface="Microsoft YaHei"/>
              </a:defRPr>
            </a:pPr>
            <a:r>
              <a:t>动词‘思’的用</a:t>
            </a:r>
            <a:br/>
            <a:r>
              <a:t>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554480"/>
            <a:ext cx="1124712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>
                <a:solidFill>
                  <a:srgbClr val="1F2937"/>
                </a:solidFill>
                <a:latin typeface="Microsoft YaHei"/>
              </a:defRPr>
            </a:pPr>
            <a:r>
              <a:t>动词‘思’表示思念、想念，后面常接思念的对象，构成动宾</a:t>
            </a:r>
            <a:br/>
            <a:r>
              <a:t>结构。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657600"/>
            <a:ext cx="1124712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200">
                <a:solidFill>
                  <a:srgbClr val="4B5563"/>
                </a:solidFill>
                <a:latin typeface="Microsoft YaHei"/>
              </a:defRPr>
            </a:pPr>
            <a:r>
              <a:t>他思</a:t>
            </a:r>
            <a:br/>
            <a:r>
              <a:t>念故乡的家人。  tā sī niàn gù xiāng de jiā rén  He misses his family in his hometown.</a:t>
            </a:r>
          </a:p>
          <a:p>
            <a:pPr>
              <a:spcAft>
                <a:spcPts val="800"/>
              </a:spcAft>
              <a:defRPr sz="2200">
                <a:solidFill>
                  <a:srgbClr val="4B5563"/>
                </a:solidFill>
                <a:latin typeface="Microsoft YaHei"/>
              </a:defRPr>
            </a:pPr>
            <a:r>
              <a:t>我常常思念远方的</a:t>
            </a:r>
            <a:br/>
            <a:r>
              <a:t>老师。  wǒ cháng cháng sī niàn yuǎn fāng de lǎo shī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731520"/>
            <a:ext cx="112471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 b="1">
                <a:solidFill>
                  <a:srgbClr val="000000"/>
                </a:solidFill>
                <a:latin typeface="Microsoft YaHei"/>
              </a:defRPr>
            </a:pPr>
            <a:r>
              <a:t>处所名词 + 上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554480"/>
            <a:ext cx="1124712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>
                <a:solidFill>
                  <a:srgbClr val="1F2937"/>
                </a:solidFill>
                <a:latin typeface="Microsoft YaHei"/>
              </a:defRPr>
            </a:pPr>
            <a:r>
              <a:t>‘上’可用在某些处所名词后面</a:t>
            </a:r>
            <a:br/>
            <a:r>
              <a:t>，表示在某物的表面或上方。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657600"/>
            <a:ext cx="1124712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200">
                <a:solidFill>
                  <a:srgbClr val="4B5563"/>
                </a:solidFill>
                <a:latin typeface="Microsoft YaHei"/>
              </a:defRPr>
            </a:pPr>
            <a:r>
              <a:t>地上有一层白白的霜。  dì shàng yǒu yí céng bái b</a:t>
            </a:r>
            <a:br/>
            <a:r>
              <a:t>ái de shuāng  There is a layer of white frost on the ground.</a:t>
            </a:r>
          </a:p>
          <a:p>
            <a:pPr>
              <a:spcAft>
                <a:spcPts val="800"/>
              </a:spcAft>
              <a:defRPr sz="2200">
                <a:solidFill>
                  <a:srgbClr val="4B5563"/>
                </a:solidFill>
                <a:latin typeface="Microsoft YaHei"/>
              </a:defRPr>
            </a:pPr>
            <a:r>
              <a:t>书在桌子上。  shū zài zhuō zi shàng</a:t>
            </a:r>
          </a:p>
          <a:p>
            <a:pPr>
              <a:spcAft>
                <a:spcPts val="800"/>
              </a:spcAft>
              <a:defRPr sz="2200">
                <a:solidFill>
                  <a:srgbClr val="4B5563"/>
                </a:solidFill>
                <a:latin typeface="Microsoft YaHei"/>
              </a:defRPr>
            </a:pPr>
            <a:r>
              <a:t>墙上有一幅画。  There is a painting o</a:t>
            </a:r>
            <a:br/>
            <a:r>
              <a:t>n the wall.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床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chuáng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bed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အိပ်ရာ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床上  chuáng shàng  အိပ်ရာ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床单  chuáng dān  စာရွက်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病床  bìng chuáng  hospital bed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起床  qǐ chuáng  to get up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qián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front; before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ရှေ့သို့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前面  qián miàn  in front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前方  qián fāng  ahead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以前  yǐ qián  မီ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前进  qián jìn  to advance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明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míng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bright; clear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တောက်ပ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明天  míng tiān  tomorrow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明年  míng nián  next year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明白  míng bai  to understand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光明  guāng min</a:t>
            </a:r>
            <a:br/>
            <a:r>
              <a:t>g2  light; bright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yuè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moon; month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月亮  yuè lia</a:t>
            </a:r>
            <a:br/>
            <a:r>
              <a:t>ng5  moon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月光  yuè guāng  moonlight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本月  běn yuè  ဒီလ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每月  měi yuè  တစ်လလျှင်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guāng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light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အလင်း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光明  guāng míng  တောက်ပ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阳光  yáng guāng  နေရောင်ခြည်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灯光  dēng guāng  အလင်း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月光  yuè guāng  လရောင်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疑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yí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to doubt; to suspect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သံသယ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怀疑  huái yí  to doubt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疑问  yí wèn  သံသယ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疑惑  yí huò  ဇဝေဇဝါ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疑心  yí xīn  သံသယ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dì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ground; earth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မြေ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地方  dì fang  နေရာ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地上  dì shàng  on the ground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地图  dì tú  map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地球  dì qiú  the Eart</a:t>
            </a:r>
            <a:br/>
            <a:r>
              <a:t>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