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4"/>
  </p:handoutMasterIdLst>
  <p:sldIdLst>
    <p:sldId id="410" r:id="rId3"/>
    <p:sldId id="421" r:id="rId5"/>
    <p:sldId id="443" r:id="rId6"/>
    <p:sldId id="456" r:id="rId7"/>
    <p:sldId id="649" r:id="rId8"/>
    <p:sldId id="748" r:id="rId9"/>
    <p:sldId id="942" r:id="rId10"/>
    <p:sldId id="951" r:id="rId11"/>
    <p:sldId id="944" r:id="rId12"/>
    <p:sldId id="945" r:id="rId13"/>
    <p:sldId id="985" r:id="rId14"/>
    <p:sldId id="948" r:id="rId15"/>
    <p:sldId id="949" r:id="rId16"/>
    <p:sldId id="986" r:id="rId17"/>
    <p:sldId id="747" r:id="rId18"/>
    <p:sldId id="956" r:id="rId19"/>
    <p:sldId id="959" r:id="rId20"/>
    <p:sldId id="961" r:id="rId21"/>
    <p:sldId id="962" r:id="rId22"/>
    <p:sldId id="754" r:id="rId23"/>
    <p:sldId id="963" r:id="rId24"/>
    <p:sldId id="964" r:id="rId25"/>
    <p:sldId id="965" r:id="rId26"/>
    <p:sldId id="755" r:id="rId27"/>
    <p:sldId id="966" r:id="rId28"/>
    <p:sldId id="970" r:id="rId29"/>
    <p:sldId id="968" r:id="rId30"/>
    <p:sldId id="973" r:id="rId31"/>
    <p:sldId id="971" r:id="rId32"/>
    <p:sldId id="640" r:id="rId33"/>
    <p:sldId id="641" r:id="rId34"/>
    <p:sldId id="977" r:id="rId35"/>
    <p:sldId id="765" r:id="rId36"/>
    <p:sldId id="978" r:id="rId37"/>
    <p:sldId id="979" r:id="rId38"/>
    <p:sldId id="981" r:id="rId39"/>
    <p:sldId id="768" r:id="rId40"/>
    <p:sldId id="982" r:id="rId41"/>
    <p:sldId id="983" r:id="rId42"/>
    <p:sldId id="854" r:id="rId43"/>
    <p:sldId id="932" r:id="rId44"/>
    <p:sldId id="989" r:id="rId45"/>
    <p:sldId id="987" r:id="rId46"/>
    <p:sldId id="991" r:id="rId47"/>
    <p:sldId id="992" r:id="rId48"/>
    <p:sldId id="990" r:id="rId49"/>
    <p:sldId id="988" r:id="rId50"/>
    <p:sldId id="993" r:id="rId51"/>
    <p:sldId id="995" r:id="rId52"/>
    <p:sldId id="994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7" y="156"/>
      </p:cViewPr>
      <p:guideLst>
        <p:guide orient="horz" pos="2308"/>
        <p:guide pos="3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e6ee07758255091b7d9767652604cd77" TargetMode="External"/><Relationship Id="rId1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8c73eab6c924da9a2b10632e6d2f126d" TargetMode="Externa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GIF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90815" y="688761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348333" y="3428852"/>
            <a:ext cx="70612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第十二课 三人行，必有我师</a:t>
            </a:r>
            <a:endParaRPr lang="zh-CN" altLang="en-US"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34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788988" y="120015"/>
            <a:ext cx="1061402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确定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严重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决定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准确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危险</a:t>
            </a: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性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964883" y="1323658"/>
            <a:ext cx="988060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听说赛车是一个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危险性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很高的运动。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64883" y="2513648"/>
            <a:ext cx="10458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你要保证材料中的数字的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准确性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964883" y="3703638"/>
            <a:ext cx="1162843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警察们终于找到了他</a:t>
            </a:r>
            <a:r>
              <a:rPr lang="zh-CN" altLang="zh-CN" sz="5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犯罪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关键性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证据。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1265" name="Rectangle 2"/>
          <p:cNvSpPr>
            <a:spLocks noGrp="1"/>
          </p:cNvSpPr>
          <p:nvPr/>
        </p:nvSpPr>
        <p:spPr>
          <a:xfrm>
            <a:off x="-244475" y="38449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虚心    犯    重要性    思考  </a:t>
            </a:r>
            <a:endParaRPr lang="zh-CN" altLang="en-US" sz="48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137160" y="1535113"/>
            <a:ext cx="12758738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为什么学习汉语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这个位置你可以写学习汉语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137160" y="2664143"/>
            <a:ext cx="12049125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他是一个爱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，爱问问题的学生。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137160" y="3616960"/>
            <a:ext cx="1239202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尽管阿尔达学习很好，但他遇到问题的时候还是会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问别人。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137160" y="5221605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4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.孩子在学校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错误不仅有老师的责任，还有家长的责任。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42963" y="1313815"/>
            <a:ext cx="113490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老师让我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一下这篇课文的主要内容。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842963" y="2565400"/>
            <a:ext cx="11349037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他把这件事情发生的经过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地说了一遍。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2963" y="3816985"/>
            <a:ext cx="12476162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你说了这么多，</a:t>
            </a:r>
            <a:r>
              <a:rPr lang="zh-CN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概括</a:t>
            </a:r>
            <a:r>
              <a:rPr lang="zh-CN" altLang="zh-CN" sz="4000" b="1">
                <a:latin typeface="楷体" panose="02010609060101010101" charset="-122"/>
                <a:ea typeface="楷体" panose="02010609060101010101" charset="-122"/>
              </a:rPr>
              <a:t>成一句话就是要好好学习。</a:t>
            </a:r>
            <a:endParaRPr lang="zh-CN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adj.    </a:t>
            </a:r>
            <a:r>
              <a:rPr 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向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prep.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3065" y="950595"/>
            <a:ext cx="1141158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393065" y="1395730"/>
            <a:ext cx="113271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的朋友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就是即使遇到再大的困难都会帮助你的人。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393065" y="2309495"/>
            <a:ext cx="105441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你们抓错了，那个穿黑毛衣的才是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偷东西的人。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4180" y="3924300"/>
            <a:ext cx="99453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你应该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老师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学习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认真工作、负责的态度。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424180" y="4692650"/>
            <a:ext cx="943229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我希望你能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解释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一下你迟到的原因。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510" y="5474970"/>
            <a:ext cx="94310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这件事就是你做错了，你应该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向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道歉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70535" y="950595"/>
            <a:ext cx="1133411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89" name="Rectangle 2"/>
          <p:cNvSpPr>
            <a:spLocks noGrp="1"/>
          </p:cNvSpPr>
          <p:nvPr/>
        </p:nvSpPr>
        <p:spPr>
          <a:xfrm>
            <a:off x="-1623695" y="8096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真正    向    概括    </a:t>
            </a: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470535" y="1314133"/>
            <a:ext cx="12049125" cy="1753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别人学习不是要学习他做的事，而是要学习他的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态度和处理方法。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470535" y="3067368"/>
            <a:ext cx="12049125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请你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一下这个故事的内容。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470535" y="4397693"/>
            <a:ext cx="11917363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只有在你困难的时候还会帮助你的人，才是你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朋友。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8414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2530" name="Rectangle 2"/>
          <p:cNvSpPr>
            <a:spLocks noGrp="1"/>
          </p:cNvSpPr>
          <p:nvPr/>
        </p:nvSpPr>
        <p:spPr>
          <a:xfrm>
            <a:off x="2404110" y="2640965"/>
            <a:ext cx="7286625" cy="35401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急忙 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共同 </a:t>
            </a:r>
            <a:r>
              <a:rPr lang="zh-CN" altLang="en-US" sz="4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缺少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共同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adj. 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缺少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862965" y="1497330"/>
            <a:ext cx="77774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地球是我们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共同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的家，保护它是我们每个人的责任。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pic>
        <p:nvPicPr>
          <p:cNvPr id="2" name="图片 1" descr="学在中国·基础教程2 VCG21gic1257260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40" t="-2162" r="-1340" b="2162"/>
          <a:stretch>
            <a:fillRect/>
          </a:stretch>
        </p:blipFill>
        <p:spPr>
          <a:xfrm>
            <a:off x="8851900" y="127635"/>
            <a:ext cx="3190875" cy="23723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62965" y="3689985"/>
            <a:ext cx="102247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刚大学毕业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缺少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工作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经验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，犯错是难免的。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pic>
        <p:nvPicPr>
          <p:cNvPr id="5" name="图片 4" descr="学在中国·基础教程2 VCG21400195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4490085"/>
            <a:ext cx="3550920" cy="236791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4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急忙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adv.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46050" y="950595"/>
            <a:ext cx="1165860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145415" y="1138555"/>
            <a:ext cx="107442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妈妈担心孩子会烧得更厉害，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        便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急忙地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把孩子带到了医院。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pic>
        <p:nvPicPr>
          <p:cNvPr id="4" name="图片 3" descr="学在中国·基础教程2 VCG41N6765704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7565" y="27940"/>
            <a:ext cx="3734435" cy="249047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072" t="95"/>
          <a:stretch>
            <a:fillRect/>
          </a:stretch>
        </p:blipFill>
        <p:spPr>
          <a:xfrm>
            <a:off x="8726170" y="2518410"/>
            <a:ext cx="3465830" cy="259397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100330" y="2680018"/>
            <a:ext cx="103060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他听到老师在点名，就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急忙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跑进了教室。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425" y="3863658"/>
            <a:ext cx="11706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公共汽车上来一位老奶奶，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................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80050" y="3678873"/>
            <a:ext cx="5078095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男孩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急忙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给她让了座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。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16931"/>
          <a:stretch>
            <a:fillRect/>
          </a:stretch>
        </p:blipFill>
        <p:spPr>
          <a:xfrm>
            <a:off x="755015" y="4509135"/>
            <a:ext cx="3342640" cy="231775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796680" grpId="0"/>
      <p:bldP spid="5" grpId="0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8673" name="文本框 3"/>
          <p:cNvSpPr txBox="1"/>
          <p:nvPr/>
        </p:nvSpPr>
        <p:spPr>
          <a:xfrm>
            <a:off x="1144270" y="-127000"/>
            <a:ext cx="43980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急忙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VS </a:t>
            </a:r>
            <a:r>
              <a:rPr lang="zh-CN" altLang="en-US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赶紧</a:t>
            </a:r>
            <a:r>
              <a:rPr lang="zh-CN" altLang="en-US" sz="7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</a:t>
            </a:r>
            <a:endParaRPr lang="zh-CN" altLang="en-US" sz="72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sp>
        <p:nvSpPr>
          <p:cNvPr id="796680" name="内容占位符 796679"/>
          <p:cNvSpPr>
            <a:spLocks noGrp="1"/>
          </p:cNvSpPr>
          <p:nvPr/>
        </p:nvSpPr>
        <p:spPr>
          <a:xfrm>
            <a:off x="924560" y="1071563"/>
            <a:ext cx="1244600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ts val="0"/>
              </a:spcBef>
              <a:buSzTx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急忙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可以重叠使用，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赶紧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不可以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听到朋友住院的消息，他就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急急忙忙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地出门了。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内容占位符 796679"/>
          <p:cNvSpPr>
            <a:spLocks noGrp="1"/>
          </p:cNvSpPr>
          <p:nvPr/>
        </p:nvSpPr>
        <p:spPr>
          <a:xfrm>
            <a:off x="924560" y="2442210"/>
            <a:ext cx="103060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②“急忙”不用于未发生的动作，“赶紧”可以，可用于祈使句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上床睡觉吧，明早还要赶飞机呢。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内容占位符 796679"/>
          <p:cNvSpPr>
            <a:spLocks noGrp="1"/>
          </p:cNvSpPr>
          <p:nvPr/>
        </p:nvSpPr>
        <p:spPr>
          <a:xfrm>
            <a:off x="924243" y="3987165"/>
            <a:ext cx="12101512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③“急忙”强调心里着急，“赶紧”强调时间不够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就还剩一天时间了，你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赶紧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把申请材料交给我。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796680" grpId="1"/>
      <p:bldP spid="2" grpId="0"/>
      <p:bldP spid="2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P255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969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6075" y="871538"/>
            <a:ext cx="7696200" cy="593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075" y="0"/>
            <a:ext cx="8382000" cy="871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4643755" y="2745740"/>
            <a:ext cx="1285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4400" b="1">
                <a:solidFill>
                  <a:srgbClr val="A0480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弄</a:t>
            </a:r>
            <a:endParaRPr lang="zh-CN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4083" t="1495" r="18150"/>
          <a:stretch>
            <a:fillRect/>
          </a:stretch>
        </p:blipFill>
        <p:spPr>
          <a:xfrm>
            <a:off x="9218930" y="127635"/>
            <a:ext cx="3046095" cy="30962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982028" y="3172778"/>
            <a:ext cx="7280275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孩子今天又把衣服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内容占位符 796679"/>
          <p:cNvSpPr>
            <a:spLocks noGrp="1"/>
          </p:cNvSpPr>
          <p:nvPr/>
        </p:nvSpPr>
        <p:spPr>
          <a:xfrm>
            <a:off x="982345" y="4154170"/>
            <a:ext cx="87058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你千万别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那部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新买的手机。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50" y="3740150"/>
            <a:ext cx="3590925" cy="2768600"/>
          </a:xfrm>
          <a:prstGeom prst="hexagon">
            <a:avLst/>
          </a:prstGeom>
          <a:effectLst>
            <a:softEdge rad="63500"/>
          </a:effectLst>
        </p:spPr>
      </p:pic>
      <p:sp>
        <p:nvSpPr>
          <p:cNvPr id="7" name="内容占位符 796679"/>
          <p:cNvSpPr>
            <a:spLocks noGrp="1"/>
          </p:cNvSpPr>
          <p:nvPr/>
        </p:nvSpPr>
        <p:spPr>
          <a:xfrm>
            <a:off x="982345" y="5272405"/>
            <a:ext cx="8507413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你怎么把刚开出来的车给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690" y="1145540"/>
            <a:ext cx="4096385" cy="27355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96680" name="内容占位符 796679"/>
          <p:cNvSpPr>
            <a:spLocks noGrp="1"/>
          </p:cNvSpPr>
          <p:nvPr/>
        </p:nvSpPr>
        <p:spPr>
          <a:xfrm>
            <a:off x="1228725" y="4057015"/>
            <a:ext cx="97345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他很专业，才几分钟就把电脑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1145540"/>
            <a:ext cx="3836670" cy="25584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内容占位符 796679"/>
          <p:cNvSpPr>
            <a:spLocks noGrp="1"/>
          </p:cNvSpPr>
          <p:nvPr/>
        </p:nvSpPr>
        <p:spPr>
          <a:xfrm>
            <a:off x="1412240" y="5116830"/>
            <a:ext cx="9734550" cy="9810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孩子还没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明白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那道数学题。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弄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en-US" alt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96680" name="内容占位符 796679"/>
          <p:cNvSpPr>
            <a:spLocks noGrp="1"/>
          </p:cNvSpPr>
          <p:nvPr/>
        </p:nvSpPr>
        <p:spPr>
          <a:xfrm>
            <a:off x="902970" y="1273175"/>
            <a:ext cx="11288713" cy="939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事业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活动，干销售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家务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活儿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我是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销售工作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的，平时就是卖卖东西。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内容占位符 796679"/>
          <p:cNvSpPr>
            <a:spLocks noGrp="1"/>
          </p:cNvSpPr>
          <p:nvPr/>
        </p:nvSpPr>
        <p:spPr>
          <a:xfrm>
            <a:off x="902970" y="3191193"/>
            <a:ext cx="11811000" cy="17287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弄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表示结果的词语，弄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脏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乱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坏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丢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”+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好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你只有把老板交给你的工作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，  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                         才有机会升职。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spcBef>
                <a:spcPct val="20000"/>
              </a:spcBef>
              <a:buSzTx/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P256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635" y="69215"/>
            <a:ext cx="9290050" cy="3656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35" y="3725545"/>
            <a:ext cx="9448800" cy="2566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P253</a:t>
            </a:r>
            <a:endParaRPr 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58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213485"/>
            <a:ext cx="12168188" cy="4672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其它生词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7890" name="Rectangle 2"/>
          <p:cNvSpPr>
            <a:spLocks noGrp="1"/>
          </p:cNvSpPr>
          <p:nvPr/>
        </p:nvSpPr>
        <p:spPr>
          <a:xfrm>
            <a:off x="1186180" y="2742565"/>
            <a:ext cx="10337800" cy="137287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eaLnBrk="0" hangingPunct="0">
              <a:spcBef>
                <a:spcPct val="20000"/>
              </a:spcBef>
            </a:pPr>
            <a:r>
              <a:rPr lang="zh-CN" altLang="en-US" sz="5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8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古代  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en-US" sz="48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 孔子  背后  课堂</a:t>
            </a:r>
            <a:endParaRPr lang="zh-CN" altLang="en-US" sz="4800" b="1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古代 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12115" y="950595"/>
            <a:ext cx="113925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4505" y="147955"/>
            <a:ext cx="3893820" cy="29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481330" y="1117918"/>
            <a:ext cx="9950450" cy="15678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在中国的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，别人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表扬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你的时候，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人们经常会谦虚地说：哪里，哪里。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38" name="文本框 3"/>
          <p:cNvSpPr txBox="1"/>
          <p:nvPr/>
        </p:nvSpPr>
        <p:spPr>
          <a:xfrm>
            <a:off x="3804809" y="35936"/>
            <a:ext cx="38639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现代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N.</a:t>
            </a:r>
            <a:endParaRPr lang="en-US" altLang="zh-CN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1330" y="3663950"/>
            <a:ext cx="9950450" cy="668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生活在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好还是生活在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好？你想回到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古代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3441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教育 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n./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940753" y="1354773"/>
            <a:ext cx="8258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孔子是古代著名的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家。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862965" y="2392680"/>
            <a:ext cx="99234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父亲经常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孩子要诚实、善良。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1070" y="3655695"/>
            <a:ext cx="1189355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东方的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教育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方式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和西方的不同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rcRect r="50300"/>
          <a:stretch>
            <a:fillRect/>
          </a:stretch>
        </p:blipFill>
        <p:spPr>
          <a:xfrm>
            <a:off x="8950363" y="1152684"/>
            <a:ext cx="2718274" cy="50225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背后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1985" name="文本框 3"/>
          <p:cNvSpPr txBox="1"/>
          <p:nvPr/>
        </p:nvSpPr>
        <p:spPr>
          <a:xfrm>
            <a:off x="4314899" y="1090602"/>
            <a:ext cx="2312988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endParaRPr lang="en-US" altLang="zh-CN" sz="7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965" y="3772535"/>
            <a:ext cx="8639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女孩站在警察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为他打着伞。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015" y="4820603"/>
            <a:ext cx="126285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你们有什么建议可以提出来，不要在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背后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讨论。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862965" y="1090602"/>
            <a:ext cx="3238761" cy="259688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>
            <a:spLocks noGrp="1"/>
          </p:cNvSpPr>
          <p:nvPr>
            <p:ph idx="1"/>
          </p:nvPr>
        </p:nvSpPr>
        <p:spPr>
          <a:xfrm>
            <a:off x="926465" y="972185"/>
            <a:ext cx="12192000" cy="5400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00000"/>
                  </a:schemeClr>
                </a:solidFill>
              </a14:hiddenFill>
            </a:ext>
          </a:extLst>
        </p:spPr>
        <p:txBody>
          <a:bodyPr vert="horz" wrap="square" lIns="91440" tIns="45720" rIns="91440" bIns="45720" anchor="t">
            <a:normAutofit lnSpcReduction="10000"/>
          </a:bodyPr>
          <a:lstStyle/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思考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于是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古代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教育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虚心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重要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性    背后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知识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缺少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表面      犯  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错误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急忙    概括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数字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除此以外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并      课堂      长处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向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真正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不足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共同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弄  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孔子     </a:t>
            </a:r>
            <a:endParaRPr kumimoji="1" lang="zh-CN" altLang="en-US" sz="4400" b="1" i="0" u="none" strike="noStrike" kern="1200" cap="none" spc="0" normalizeH="0" baseline="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altLang="en-US" sz="4400" b="1" i="0" u="none" strike="noStrike" kern="1200" cap="none" spc="0" normalizeH="0" baseline="0" noProof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</a:rPr>
              <a:t>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DengXian" panose="02010600030101010101" pitchFamily="2" charset="-122"/>
              </a:rPr>
              <a:t>  </a:t>
            </a:r>
            <a:r>
              <a:rPr kumimoji="1" lang="zh-CN" altLang="en-US" sz="4400" b="1" i="0" u="none" strike="noStrike" kern="1200" cap="none" spc="0" normalizeH="0" baseline="0" noProof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cs typeface="DengXian" panose="02010600030101010101" pitchFamily="2" charset="-122"/>
                <a:sym typeface="+mn-ea"/>
              </a:rPr>
              <a:t>        </a:t>
            </a:r>
            <a:endParaRPr kumimoji="1" lang="zh-CN" altLang="en-US" sz="4400" b="1" i="0" u="none" strike="noStrike" kern="1200" cap="none" spc="0" normalizeH="0" baseline="0" noProof="1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cs typeface="DengXian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2066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用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70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365125" y="831850"/>
            <a:ext cx="10910888" cy="1851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我想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送花的方式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表示感谢，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                  你觉得她会喜欢吗？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8625" y="2921000"/>
            <a:ext cx="10444163" cy="2122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在生活中，我们会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温度计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测温度，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天平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称重量。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365125" y="5262563"/>
            <a:ext cx="11474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你不应该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用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中国人的方式</a:t>
            </a:r>
            <a:r>
              <a:rPr lang="zh-CN" altLang="zh-CN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zh-CN" sz="4400" b="1">
                <a:latin typeface="楷体" panose="02010609060101010101" charset="-122"/>
                <a:ea typeface="楷体" panose="02010609060101010101" charset="-122"/>
              </a:rPr>
              <a:t>教育外国学生。</a:t>
            </a:r>
            <a:endParaRPr lang="zh-CN" altLang="zh-CN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4" grpId="0"/>
      <p:bldP spid="4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P261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3890" y="753745"/>
            <a:ext cx="9982835" cy="6104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085" y="1172210"/>
            <a:ext cx="4286885" cy="280543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" name="Rectangle 3"/>
          <p:cNvSpPr txBox="1">
            <a:spLocks noRot="1"/>
          </p:cNvSpPr>
          <p:nvPr/>
        </p:nvSpPr>
        <p:spPr>
          <a:xfrm>
            <a:off x="411163" y="4306888"/>
            <a:ext cx="11072812" cy="881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登机的时候请排好队，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3"/>
          <p:cNvSpPr txBox="1">
            <a:spLocks noRot="1"/>
          </p:cNvSpPr>
          <p:nvPr/>
        </p:nvSpPr>
        <p:spPr>
          <a:xfrm>
            <a:off x="411480" y="5380038"/>
            <a:ext cx="12741275" cy="1000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他很难过，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喝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着酒，最后喝醉了。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85" y="1097915"/>
            <a:ext cx="4537075" cy="287909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425450" y="4457700"/>
            <a:ext cx="10712450" cy="8524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买衣服很麻烦，要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件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件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1202" name="Picture 4"/>
          <p:cNvPicPr>
            <a:picLocks noChangeAspect="1"/>
          </p:cNvPicPr>
          <p:nvPr/>
        </p:nvPicPr>
        <p:blipFill>
          <a:blip r:embed="rId1"/>
          <a:srcRect t="12404"/>
          <a:stretch>
            <a:fillRect/>
          </a:stretch>
        </p:blipFill>
        <p:spPr>
          <a:xfrm>
            <a:off x="969010" y="1022350"/>
            <a:ext cx="3220720" cy="34353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36873" name="Picture 9" descr="C:\Users\fj\Desktop\1331869895420417_ori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65" y="1348105"/>
            <a:ext cx="4191000" cy="278384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Rectangle 3"/>
          <p:cNvSpPr txBox="1">
            <a:spLocks noRot="1"/>
          </p:cNvSpPr>
          <p:nvPr/>
        </p:nvSpPr>
        <p:spPr>
          <a:xfrm>
            <a:off x="458470" y="5423535"/>
            <a:ext cx="11614150" cy="8524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我已经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页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页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地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找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过了，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没有这个字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796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M(N)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（地）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427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605" y="1042035"/>
            <a:ext cx="4568190" cy="339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Rectangle 3"/>
          <p:cNvSpPr txBox="1">
            <a:spLocks noRot="1"/>
          </p:cNvSpPr>
          <p:nvPr/>
        </p:nvSpPr>
        <p:spPr>
          <a:xfrm>
            <a:off x="649605" y="4577398"/>
            <a:ext cx="10668000" cy="15716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我打算玩遍中国，可是中国太大了，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eaLnBrk="0" hangingPunct="0"/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只能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M(N)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M(N)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（地）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695960" y="147320"/>
            <a:ext cx="3256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endParaRPr lang="zh-CN" altLang="en-US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260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925" y="147320"/>
            <a:ext cx="10379075" cy="6470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………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，于是</a:t>
            </a:r>
            <a:r>
              <a:rPr lang="en-US" altLang="zh-CN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486410" y="1034098"/>
            <a:ext cx="11399838" cy="9191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我们刚才都没听懂，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老师又讲了一遍。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458470" y="3315653"/>
            <a:ext cx="11884025" cy="10001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我们有共同的爱好，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我们成为了好朋友。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458470" y="2221865"/>
            <a:ext cx="12011025" cy="9350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我昨晚牙疼，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今天下午去医院看了牙医。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258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0417" name="图片 3"/>
          <p:cNvPicPr>
            <a:picLocks noChangeAspect="1"/>
          </p:cNvPicPr>
          <p:nvPr/>
        </p:nvPicPr>
        <p:blipFill>
          <a:blip r:embed="rId1"/>
          <a:srcRect b="27773"/>
          <a:stretch>
            <a:fillRect/>
          </a:stretch>
        </p:blipFill>
        <p:spPr>
          <a:xfrm>
            <a:off x="2584450" y="1566228"/>
            <a:ext cx="9607550" cy="3725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13" y="0"/>
            <a:ext cx="7875587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23" y="5292090"/>
            <a:ext cx="9844087" cy="1174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259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14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575" y="654050"/>
            <a:ext cx="10077450" cy="6203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822450" y="2741930"/>
            <a:ext cx="83686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ctr"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思考  虚心</a:t>
            </a:r>
            <a:r>
              <a:rPr lang="en-US" altLang="zh-CN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重要性 </a:t>
            </a:r>
            <a:r>
              <a:rPr lang="en-US" altLang="zh-CN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知识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表面 </a:t>
            </a:r>
            <a:endParaRPr lang="zh-CN" altLang="en-US" sz="40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  <a:p>
            <a:pPr marL="812800" indent="-812800" algn="ctr" eaLnBrk="0" hangingPunct="0">
              <a:lnSpc>
                <a:spcPct val="150000"/>
              </a:lnSpc>
            </a:pP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犯 概括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数字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 长处  不足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真正</a:t>
            </a:r>
            <a:r>
              <a:rPr lang="zh-CN" altLang="en-US" sz="40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向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  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错误</a:t>
            </a:r>
            <a:endParaRPr lang="zh-CN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95789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承接关系复句的常用关联词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5537" name="文本框 3"/>
          <p:cNvSpPr txBox="1"/>
          <p:nvPr/>
        </p:nvSpPr>
        <p:spPr>
          <a:xfrm>
            <a:off x="387350" y="929640"/>
            <a:ext cx="997902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首先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，然后</a:t>
            </a:r>
            <a:r>
              <a:rPr lang="en-US" altLang="zh-CN" sz="6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6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8" name="文本框 3"/>
          <p:cNvSpPr txBox="1"/>
          <p:nvPr/>
        </p:nvSpPr>
        <p:spPr>
          <a:xfrm>
            <a:off x="533400" y="1983423"/>
            <a:ext cx="99790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先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，接着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5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539" name="文本框 3"/>
          <p:cNvSpPr txBox="1"/>
          <p:nvPr/>
        </p:nvSpPr>
        <p:spPr>
          <a:xfrm>
            <a:off x="533400" y="2921635"/>
            <a:ext cx="99790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，于是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en-US" altLang="zh-CN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5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350" y="3843655"/>
            <a:ext cx="123888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外边突然下起了雨，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于是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路上的人都打起了伞。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470" y="5126990"/>
            <a:ext cx="123888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我会想你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他说完这句话，</a:t>
            </a:r>
            <a:r>
              <a:rPr lang="zh-CN" altLang="en-US" sz="5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转身离开了。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1"/>
      <p:bldP spid="65538" grpId="1"/>
      <p:bldP spid="65539" grpId="1"/>
      <p:bldP spid="4" grpId="0"/>
      <p:bldP spid="4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168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1040130"/>
            <a:ext cx="11804015" cy="2461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688715"/>
            <a:ext cx="11887835" cy="254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Text Box 4"/>
          <p:cNvSpPr txBox="1"/>
          <p:nvPr/>
        </p:nvSpPr>
        <p:spPr>
          <a:xfrm>
            <a:off x="755015" y="0"/>
            <a:ext cx="2374900" cy="922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P262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2323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热身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156"/>
            <a:ext cx="12192000" cy="413368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热身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851"/>
            <a:ext cx="12192000" cy="441629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热身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897"/>
            <a:ext cx="12192000" cy="525820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02" y="0"/>
            <a:ext cx="8403796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45" y="0"/>
            <a:ext cx="917571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2"/>
          <a:stretch>
            <a:fillRect/>
          </a:stretch>
        </p:blipFill>
        <p:spPr>
          <a:xfrm>
            <a:off x="506880" y="2206326"/>
            <a:ext cx="11353800" cy="22354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75" y="-37652"/>
            <a:ext cx="9647168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Text Box 1"/>
          <p:cNvSpPr txBox="1"/>
          <p:nvPr/>
        </p:nvSpPr>
        <p:spPr>
          <a:xfrm>
            <a:off x="925195" y="-171450"/>
            <a:ext cx="12033885" cy="720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古代          不够好的地方，缺点。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表面          上课的地方，常常指教室。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虚心          离现在比较远的时间，在中国一般指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19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世纪中期以前。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重要性        愿意听别人的意见。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课堂          重要的程度、性质。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长处          好的地方，优点。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不足          外边的部分、样子或外边表现出来的现象。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概括          大家都有的。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共同          因为心里很着急而很快行动。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急忙          把事物的共同特点总结在一起。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缺少          人或事物的数量不够。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92652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课文</a:t>
            </a:r>
            <a:endParaRPr lang="en-US" altLang="zh-CN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450850" y="2788920"/>
            <a:ext cx="11353800" cy="215741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8" name="Rectangle 2"/>
          <p:cNvSpPr>
            <a:spLocks noGrp="1"/>
          </p:cNvSpPr>
          <p:nvPr/>
        </p:nvSpPr>
        <p:spPr>
          <a:xfrm>
            <a:off x="-244475" y="268923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长处   数字   不足   知识   表面 </a:t>
            </a:r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8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111125" y="1221423"/>
            <a:ext cx="120491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通过游览名胜古迹，可以了解很多历史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111125" y="1805623"/>
            <a:ext cx="12049125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昨天的事他虽然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上没说什么，但是心里还是觉得很生气。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111125" y="2758123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中国的很多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背后都有自己的意思，比如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“8”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是有钱，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“6”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是顺利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DengXian" panose="02010600030101010101" pitchFamily="2" charset="-122"/>
              </a:rPr>
              <a:t>……。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DengXian" panose="02010600030101010101" pitchFamily="2" charset="-122"/>
            </a:endParaRPr>
          </a:p>
        </p:txBody>
      </p:sp>
      <p:sp>
        <p:nvSpPr>
          <p:cNvPr id="15" name="Text Box 4"/>
          <p:cNvSpPr txBox="1"/>
          <p:nvPr/>
        </p:nvSpPr>
        <p:spPr>
          <a:xfrm>
            <a:off x="78105" y="4143693"/>
            <a:ext cx="11917363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面试的时候一定要发挥自己的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，让经理看到你的优点。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111125" y="5023485"/>
            <a:ext cx="119173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和别人比较的时候要找到自己的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，而不是总觉得自己比别人好。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  </a:t>
            </a:r>
            <a:r>
              <a:rPr lang="zh-CN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虚心</a:t>
            </a:r>
            <a:r>
              <a:rPr lang="en-US" altLang="zh-CN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adj.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965" y="1211580"/>
            <a:ext cx="987901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这个人好像在安静地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着什么事。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315" name="图片 1"/>
          <p:cNvPicPr>
            <a:picLocks noChangeAspect="1"/>
          </p:cNvPicPr>
          <p:nvPr/>
        </p:nvPicPr>
        <p:blipFill>
          <a:blip r:embed="rId1"/>
          <a:srcRect l="7848" t="6911" r="6342" b="3955"/>
          <a:stretch>
            <a:fillRect/>
          </a:stretch>
        </p:blipFill>
        <p:spPr>
          <a:xfrm>
            <a:off x="9883775" y="0"/>
            <a:ext cx="2308225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3"/>
          <p:cNvSpPr txBox="1"/>
          <p:nvPr/>
        </p:nvSpPr>
        <p:spPr>
          <a:xfrm>
            <a:off x="862965" y="2276475"/>
            <a:ext cx="987901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在回答问题时，要认真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思考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后再写问题的答案。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965" y="3908425"/>
            <a:ext cx="100088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别人给他提的一些工作意见，他都会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虚心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地接受。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62965" y="4924425"/>
            <a:ext cx="95313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你是个新老师，应该多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虚心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向老教师学习。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862648" y="1181100"/>
            <a:ext cx="10909935" cy="9080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我考试的时候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了一个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错误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：把选项给写反了。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648" y="2229485"/>
            <a:ext cx="9850120" cy="800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他今早忘了吃胃药，结果中午胃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病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62648" y="3169920"/>
            <a:ext cx="8943975" cy="866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你这爱发脾气的老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毛病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是不是又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648" y="4177030"/>
            <a:ext cx="112236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在中国无论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的是大</a:t>
            </a:r>
            <a:r>
              <a:rPr lang="zh-CN" altLang="en-US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罪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还是小罪，都要受到法律的惩罚。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862648" y="5085715"/>
            <a:ext cx="83280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他只要一开始工作，就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犯</a:t>
            </a:r>
            <a:r>
              <a:rPr lang="zh-CN" altLang="en-US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困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build="p"/>
      <p:bldP spid="4" grpId="0" build="p"/>
      <p:bldP spid="4" grpId="1" bldLvl="0" build="allAtOnce"/>
      <p:bldP spid="12292" grpId="0"/>
      <p:bldP spid="1229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N.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638175" y="2402840"/>
            <a:ext cx="11980863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这次考试不及格，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          他才知道了按时复习的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141413" y="4008120"/>
            <a:ext cx="1105058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你还是小孩子，感觉不到学习的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1730" y="4993640"/>
            <a:ext cx="116141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只有发生自然灾害，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eaLnBrk="0" hangingPunct="0"/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       人类才会发现保护自然的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0585" y="127635"/>
            <a:ext cx="4584065" cy="2877185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2" grpId="0"/>
      <p:bldP spid="2" grpId="1"/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6937.499212598425,&quot;width&quot;:9330}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2724</Words>
  <Application>WPS 演示</Application>
  <PresentationFormat>宽屏</PresentationFormat>
  <Paragraphs>318</Paragraphs>
  <Slides>50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71" baseType="lpstr">
      <vt:lpstr>Arial</vt:lpstr>
      <vt:lpstr>方正书宋_GBK</vt:lpstr>
      <vt:lpstr>Wingdings</vt:lpstr>
      <vt:lpstr>微软雅黑</vt:lpstr>
      <vt:lpstr>汉仪旗黑</vt:lpstr>
      <vt:lpstr>Wingdings</vt:lpstr>
      <vt:lpstr>字魂105号-简雅黑</vt:lpstr>
      <vt:lpstr>苹方-简</vt:lpstr>
      <vt:lpstr>楷体</vt:lpstr>
      <vt:lpstr>DengXian</vt:lpstr>
      <vt:lpstr>楷体-简</vt:lpstr>
      <vt:lpstr>等线</vt:lpstr>
      <vt:lpstr>Arial</vt:lpstr>
      <vt:lpstr>宋体</vt:lpstr>
      <vt:lpstr>汉仪中等线KW</vt:lpstr>
      <vt:lpstr>宋体</vt:lpstr>
      <vt:lpstr>Arial Unicode MS</vt:lpstr>
      <vt:lpstr>Calibri</vt:lpstr>
      <vt:lpstr>Helvetica Neue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xuxinyao</cp:lastModifiedBy>
  <cp:revision>263</cp:revision>
  <dcterms:created xsi:type="dcterms:W3CDTF">2022-04-04T02:56:22Z</dcterms:created>
  <dcterms:modified xsi:type="dcterms:W3CDTF">2022-04-04T02:56:22Z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ICV">
    <vt:lpwstr>98FDC3513963410A8F0C84A5B3FC7BD8</vt:lpwstr>
  </property>
</Properties>
</file>