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0" r:id="rId3"/>
    <p:sldId id="421" r:id="rId5"/>
    <p:sldId id="443" r:id="rId6"/>
    <p:sldId id="456" r:id="rId7"/>
    <p:sldId id="649" r:id="rId8"/>
    <p:sldId id="782" r:id="rId9"/>
    <p:sldId id="858" r:id="rId10"/>
    <p:sldId id="859" r:id="rId11"/>
    <p:sldId id="860" r:id="rId12"/>
    <p:sldId id="862" r:id="rId13"/>
    <p:sldId id="861" r:id="rId14"/>
    <p:sldId id="864" r:id="rId15"/>
    <p:sldId id="865" r:id="rId16"/>
    <p:sldId id="866" r:id="rId17"/>
    <p:sldId id="867" r:id="rId18"/>
    <p:sldId id="868" r:id="rId19"/>
    <p:sldId id="863" r:id="rId20"/>
    <p:sldId id="747" r:id="rId21"/>
    <p:sldId id="869" r:id="rId22"/>
    <p:sldId id="871" r:id="rId23"/>
    <p:sldId id="873" r:id="rId24"/>
    <p:sldId id="754" r:id="rId25"/>
    <p:sldId id="875" r:id="rId26"/>
    <p:sldId id="919" r:id="rId27"/>
    <p:sldId id="878" r:id="rId28"/>
    <p:sldId id="879" r:id="rId29"/>
    <p:sldId id="920" r:id="rId30"/>
    <p:sldId id="755" r:id="rId31"/>
    <p:sldId id="880" r:id="rId32"/>
    <p:sldId id="881" r:id="rId33"/>
    <p:sldId id="882" r:id="rId34"/>
    <p:sldId id="789" r:id="rId35"/>
    <p:sldId id="884" r:id="rId36"/>
    <p:sldId id="885" r:id="rId37"/>
    <p:sldId id="886" r:id="rId38"/>
    <p:sldId id="883" r:id="rId39"/>
    <p:sldId id="888" r:id="rId40"/>
    <p:sldId id="889" r:id="rId41"/>
    <p:sldId id="890" r:id="rId42"/>
    <p:sldId id="887" r:id="rId43"/>
    <p:sldId id="640" r:id="rId44"/>
    <p:sldId id="641" r:id="rId45"/>
    <p:sldId id="894" r:id="rId46"/>
    <p:sldId id="642" r:id="rId47"/>
    <p:sldId id="832" r:id="rId48"/>
    <p:sldId id="896" r:id="rId49"/>
    <p:sldId id="765" r:id="rId50"/>
    <p:sldId id="767" r:id="rId51"/>
    <p:sldId id="773" r:id="rId52"/>
    <p:sldId id="792" r:id="rId53"/>
    <p:sldId id="915" r:id="rId54"/>
    <p:sldId id="774" r:id="rId55"/>
    <p:sldId id="836" r:id="rId56"/>
    <p:sldId id="793" r:id="rId57"/>
    <p:sldId id="837" r:id="rId58"/>
    <p:sldId id="916" r:id="rId59"/>
    <p:sldId id="918" r:id="rId60"/>
    <p:sldId id="921" r:id="rId61"/>
    <p:sldId id="922" r:id="rId62"/>
    <p:sldId id="923" r:id="rId63"/>
    <p:sldId id="924" r:id="rId6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00000"/>
    <a:srgbClr val="0E870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>
        <p:scale>
          <a:sx n="80" d="100"/>
          <a:sy n="80" d="100"/>
        </p:scale>
        <p:origin x="420" y="348"/>
      </p:cViewPr>
      <p:guideLst>
        <p:guide orient="horz" pos="2308"/>
        <p:guide pos="38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DE94-F534-483F-8D30-0966D87628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300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1480800" y="6444344"/>
            <a:ext cx="711200" cy="116113"/>
          </a:xfrm>
          <a:prstGeom prst="rect">
            <a:avLst/>
          </a:prstGeom>
          <a:solidFill>
            <a:srgbClr val="C311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0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8.jpeg"/><Relationship Id="rId3" Type="http://schemas.openxmlformats.org/officeDocument/2006/relationships/tags" Target="../tags/tag72.xml"/><Relationship Id="rId2" Type="http://schemas.openxmlformats.org/officeDocument/2006/relationships/image" Target="../media/image7.jpeg"/><Relationship Id="rId1" Type="http://schemas.openxmlformats.org/officeDocument/2006/relationships/tags" Target="../tags/tag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9.jpeg"/><Relationship Id="rId1" Type="http://schemas.openxmlformats.org/officeDocument/2006/relationships/tags" Target="../tags/tag73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0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0.png"/><Relationship Id="rId1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7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9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0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81474" y="3175"/>
            <a:ext cx="8010526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15918" y="0"/>
            <a:ext cx="4197393" cy="6861175"/>
            <a:chOff x="-798238" y="-487680"/>
            <a:chExt cx="4197393" cy="6861175"/>
          </a:xfrm>
        </p:grpSpPr>
        <p:pic>
          <p:nvPicPr>
            <p:cNvPr id="6" name="图片 5" descr="C:\Users\DELL\Desktop\1.jpg1"/>
            <p:cNvPicPr>
              <a:picLocks noChangeAspect="1"/>
            </p:cNvPicPr>
            <p:nvPr/>
          </p:nvPicPr>
          <p:blipFill rotWithShape="1">
            <a:blip r:embed="rId1"/>
            <a:srcRect l="17305" t="148" r="21786" b="-148"/>
            <a:stretch>
              <a:fillRect/>
            </a:stretch>
          </p:blipFill>
          <p:spPr>
            <a:xfrm>
              <a:off x="-780415" y="-487680"/>
              <a:ext cx="4179570" cy="6861175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-798238" y="-487680"/>
              <a:ext cx="4181475" cy="6858000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137" y="1615347"/>
            <a:ext cx="371429" cy="4380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74679" y="694196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PA-文本框 61"/>
          <p:cNvSpPr txBox="1"/>
          <p:nvPr>
            <p:custDataLst>
              <p:tags r:id="rId3"/>
            </p:custDataLst>
          </p:nvPr>
        </p:nvSpPr>
        <p:spPr>
          <a:xfrm>
            <a:off x="1525252" y="666797"/>
            <a:ext cx="199285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spc="300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“</a:t>
            </a:r>
            <a:endParaRPr lang="zh-CN" altLang="en-US" sz="13800" b="1" spc="300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" name="PA-文本框 61"/>
          <p:cNvSpPr txBox="1"/>
          <p:nvPr>
            <p:custDataLst>
              <p:tags r:id="rId4"/>
            </p:custDataLst>
          </p:nvPr>
        </p:nvSpPr>
        <p:spPr>
          <a:xfrm>
            <a:off x="8705954" y="4620045"/>
            <a:ext cx="19607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b="1" spc="300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”</a:t>
            </a:r>
            <a:endParaRPr lang="zh-CN" altLang="en-US" sz="13800" b="1" spc="300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PA-文本框 61"/>
          <p:cNvSpPr txBox="1"/>
          <p:nvPr>
            <p:custDataLst>
              <p:tags r:id="rId5"/>
            </p:custDataLst>
          </p:nvPr>
        </p:nvSpPr>
        <p:spPr>
          <a:xfrm>
            <a:off x="4801636" y="1960983"/>
            <a:ext cx="236410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5400" b="1" spc="3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字魂105号-简雅黑" panose="00000500000000000000" pitchFamily="2" charset="-122"/>
              </a:rPr>
              <a:t>基础课</a:t>
            </a:r>
            <a:endParaRPr lang="zh-CN" altLang="zh-CN" sz="5400" b="1" spc="3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PA-文本框 61"/>
          <p:cNvSpPr txBox="1"/>
          <p:nvPr>
            <p:custDataLst>
              <p:tags r:id="rId6"/>
            </p:custDataLst>
          </p:nvPr>
        </p:nvSpPr>
        <p:spPr>
          <a:xfrm>
            <a:off x="2348333" y="3428852"/>
            <a:ext cx="70612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zh-CN" sz="4000" b="1" spc="3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字魂105号-简雅黑" panose="00000500000000000000" pitchFamily="2" charset="-122"/>
              </a:rPr>
              <a:t>第八课 只买对的，不选贵的</a:t>
            </a:r>
            <a:endParaRPr lang="zh-CN" altLang="en-US" sz="4000" b="1" spc="3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24312" y="3072826"/>
            <a:ext cx="3919538" cy="91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5152580" y="4844639"/>
            <a:ext cx="1886840" cy="460375"/>
            <a:chOff x="5152580" y="4844639"/>
            <a:chExt cx="1886840" cy="460375"/>
          </a:xfrm>
        </p:grpSpPr>
        <p:sp>
          <p:nvSpPr>
            <p:cNvPr id="24" name="任意多边形 23"/>
            <p:cNvSpPr/>
            <p:nvPr/>
          </p:nvSpPr>
          <p:spPr>
            <a:xfrm>
              <a:off x="5152580" y="4855435"/>
              <a:ext cx="1886840" cy="438587"/>
            </a:xfrm>
            <a:custGeom>
              <a:avLst/>
              <a:gdLst>
                <a:gd name="connsiteX0" fmla="*/ 181420 w 1886840"/>
                <a:gd name="connsiteY0" fmla="*/ 0 h 438587"/>
                <a:gd name="connsiteX1" fmla="*/ 213805 w 1886840"/>
                <a:gd name="connsiteY1" fmla="*/ 0 h 438587"/>
                <a:gd name="connsiteX2" fmla="*/ 1673035 w 1886840"/>
                <a:gd name="connsiteY2" fmla="*/ 0 h 438587"/>
                <a:gd name="connsiteX3" fmla="*/ 1705419 w 1886840"/>
                <a:gd name="connsiteY3" fmla="*/ 0 h 438587"/>
                <a:gd name="connsiteX4" fmla="*/ 1705419 w 1886840"/>
                <a:gd name="connsiteY4" fmla="*/ 3317 h 438587"/>
                <a:gd name="connsiteX5" fmla="*/ 1716124 w 1886840"/>
                <a:gd name="connsiteY5" fmla="*/ 4413 h 438587"/>
                <a:gd name="connsiteX6" fmla="*/ 1886840 w 1886840"/>
                <a:gd name="connsiteY6" fmla="*/ 217198 h 438587"/>
                <a:gd name="connsiteX7" fmla="*/ 1716124 w 1886840"/>
                <a:gd name="connsiteY7" fmla="*/ 429984 h 438587"/>
                <a:gd name="connsiteX8" fmla="*/ 1705419 w 1886840"/>
                <a:gd name="connsiteY8" fmla="*/ 431080 h 438587"/>
                <a:gd name="connsiteX9" fmla="*/ 1705419 w 1886840"/>
                <a:gd name="connsiteY9" fmla="*/ 438587 h 438587"/>
                <a:gd name="connsiteX10" fmla="*/ 181420 w 1886840"/>
                <a:gd name="connsiteY10" fmla="*/ 438587 h 438587"/>
                <a:gd name="connsiteX11" fmla="*/ 181420 w 1886840"/>
                <a:gd name="connsiteY11" fmla="*/ 431080 h 438587"/>
                <a:gd name="connsiteX12" fmla="*/ 170716 w 1886840"/>
                <a:gd name="connsiteY12" fmla="*/ 429984 h 438587"/>
                <a:gd name="connsiteX13" fmla="*/ 0 w 1886840"/>
                <a:gd name="connsiteY13" fmla="*/ 217198 h 438587"/>
                <a:gd name="connsiteX14" fmla="*/ 170716 w 1886840"/>
                <a:gd name="connsiteY14" fmla="*/ 4413 h 438587"/>
                <a:gd name="connsiteX15" fmla="*/ 181420 w 1886840"/>
                <a:gd name="connsiteY15" fmla="*/ 3317 h 43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40" h="438587">
                  <a:moveTo>
                    <a:pt x="181420" y="0"/>
                  </a:moveTo>
                  <a:lnTo>
                    <a:pt x="213805" y="0"/>
                  </a:lnTo>
                  <a:lnTo>
                    <a:pt x="1673035" y="0"/>
                  </a:lnTo>
                  <a:lnTo>
                    <a:pt x="1705419" y="0"/>
                  </a:lnTo>
                  <a:lnTo>
                    <a:pt x="1705419" y="3317"/>
                  </a:lnTo>
                  <a:lnTo>
                    <a:pt x="1716124" y="4413"/>
                  </a:lnTo>
                  <a:cubicBezTo>
                    <a:pt x="1813552" y="24666"/>
                    <a:pt x="1886840" y="112238"/>
                    <a:pt x="1886840" y="217198"/>
                  </a:cubicBezTo>
                  <a:cubicBezTo>
                    <a:pt x="1886840" y="322159"/>
                    <a:pt x="1813552" y="409731"/>
                    <a:pt x="1716124" y="429984"/>
                  </a:cubicBezTo>
                  <a:lnTo>
                    <a:pt x="1705419" y="431080"/>
                  </a:lnTo>
                  <a:lnTo>
                    <a:pt x="1705419" y="438587"/>
                  </a:lnTo>
                  <a:lnTo>
                    <a:pt x="181420" y="438587"/>
                  </a:lnTo>
                  <a:lnTo>
                    <a:pt x="181420" y="431080"/>
                  </a:lnTo>
                  <a:lnTo>
                    <a:pt x="170716" y="429984"/>
                  </a:lnTo>
                  <a:cubicBezTo>
                    <a:pt x="73288" y="409731"/>
                    <a:pt x="0" y="322159"/>
                    <a:pt x="0" y="217198"/>
                  </a:cubicBezTo>
                  <a:cubicBezTo>
                    <a:pt x="0" y="112238"/>
                    <a:pt x="73288" y="24666"/>
                    <a:pt x="170716" y="4413"/>
                  </a:cubicBezTo>
                  <a:lnTo>
                    <a:pt x="181420" y="3317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254000" dist="50800" dir="5400000" algn="ctr" rotWithShape="0">
                <a:srgbClr val="000000">
                  <a:alpha val="9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25" name="PA-文本框 61"/>
            <p:cNvSpPr txBox="1"/>
            <p:nvPr>
              <p:custDataLst>
                <p:tags r:id="rId7"/>
              </p:custDataLst>
            </p:nvPr>
          </p:nvSpPr>
          <p:spPr>
            <a:xfrm>
              <a:off x="5563627" y="4844639"/>
              <a:ext cx="1215390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2400" b="1" spc="3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sym typeface="字魂105号-简雅黑" panose="00000500000000000000" pitchFamily="2" charset="-122"/>
                </a:rPr>
                <a:t>徐心瑶</a:t>
              </a:r>
              <a:endParaRPr lang="zh-CN" sz="2400" b="1" spc="3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63538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突出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adj./v.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42900" y="1215390"/>
            <a:ext cx="11849100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阿尔达各科的成绩都很好，尤其是数学最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突出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，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几乎每次考试都是满分。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342900" y="4190683"/>
            <a:ext cx="10974145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你说话的时候要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突出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重点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，没有关系的话就别说了。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342900" y="2896235"/>
            <a:ext cx="116967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她的教学有一个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突出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的特点就是轻松幽默。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46380" y="950595"/>
            <a:ext cx="1178306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265" name="Rectangle 2"/>
          <p:cNvSpPr>
            <a:spLocks noGrp="1"/>
          </p:cNvSpPr>
          <p:nvPr/>
        </p:nvSpPr>
        <p:spPr>
          <a:xfrm>
            <a:off x="-980440" y="0"/>
            <a:ext cx="12858750" cy="10350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marL="812800" indent="-812800" algn="ctr" eaLnBrk="0" hangingPunct="0">
              <a:spcBef>
                <a:spcPct val="20000"/>
              </a:spcBef>
            </a:pP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赢得   热门   制造   需求   突出 </a:t>
            </a:r>
            <a:endParaRPr lang="zh-CN" altLang="en-US" sz="44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6147" name="Text Box 4"/>
          <p:cNvSpPr txBox="1"/>
          <p:nvPr/>
        </p:nvSpPr>
        <p:spPr>
          <a:xfrm>
            <a:off x="145415" y="867410"/>
            <a:ext cx="12049125" cy="13093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这家公司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______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的产品外观好看，质量也好，非常受欢迎。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6150" name="Text Box 4"/>
          <p:cNvSpPr txBox="1"/>
          <p:nvPr/>
        </p:nvSpPr>
        <p:spPr>
          <a:xfrm>
            <a:off x="137160" y="2078673"/>
            <a:ext cx="11917363" cy="13093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2.只有真正了解顾客的使用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_______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，才能做出让消费者满意的产品。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153" name="Text Box 4"/>
          <p:cNvSpPr txBox="1"/>
          <p:nvPr/>
        </p:nvSpPr>
        <p:spPr>
          <a:xfrm>
            <a:off x="182880" y="4805045"/>
            <a:ext cx="119173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4.中国队在这次排球比赛中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______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了冠军。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  <p:sp>
        <p:nvSpPr>
          <p:cNvPr id="6155" name="Text Box 4"/>
          <p:cNvSpPr txBox="1"/>
          <p:nvPr/>
        </p:nvSpPr>
        <p:spPr>
          <a:xfrm>
            <a:off x="188595" y="3389313"/>
            <a:ext cx="11885613" cy="1419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3.随着很多人来中国学汉语，汉语言文学成为了大学的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_____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专业。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92405" y="5365115"/>
            <a:ext cx="11917363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5.面试的时候一定要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______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自己的优点，吸引别人的目光。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程度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397193" y="1222058"/>
            <a:ext cx="80645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他的汉语</a:t>
            </a:r>
            <a:r>
              <a:rPr lang="zh-CN" altLang="en-US" sz="5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程度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比我的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高得多</a:t>
            </a:r>
            <a:r>
              <a:rPr lang="zh-CN" altLang="en-US" sz="4000" b="1" dirty="0">
                <a:solidFill>
                  <a:srgbClr val="000099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4000" b="1" dirty="0">
              <a:solidFill>
                <a:srgbClr val="00009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520700" y="2301875"/>
            <a:ext cx="11423650" cy="2153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：听说你在学习打太极拳，</a:t>
            </a:r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 你的太极拳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学</a:t>
            </a:r>
            <a:r>
              <a:rPr lang="zh-CN" altLang="en-US" sz="5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到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什么</a:t>
            </a:r>
            <a:r>
              <a:rPr lang="zh-CN" altLang="en-US" sz="5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程度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了？</a:t>
            </a:r>
            <a:endParaRPr lang="en-US" altLang="zh-CN" sz="40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4000" b="1" dirty="0"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：已经可以打赢老师了。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3850" y="4781233"/>
            <a:ext cx="116967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这种运动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危险</a:t>
            </a:r>
            <a:r>
              <a:rPr lang="zh-CN" altLang="en-US" sz="5400" b="1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程度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很高，一般人最好不要试。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 Box 2"/>
          <p:cNvSpPr txBox="1"/>
          <p:nvPr/>
        </p:nvSpPr>
        <p:spPr>
          <a:xfrm>
            <a:off x="2004058" y="-124439"/>
            <a:ext cx="4091942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66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4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≈</a:t>
            </a:r>
            <a:r>
              <a:rPr lang="zh-CN" altLang="en-US" sz="4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水平 </a:t>
            </a:r>
            <a:endParaRPr lang="zh-CN" altLang="en-US" sz="4800" b="1" dirty="0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Picture 2" descr="http://c.hiphotos.bdimg.com/album/w%3D2048/sign=631a828f574e9258a63481eea8bad058/4610b912c8fcc3cea9c4a3d89345d688d53f20d0.jpg"/>
          <p:cNvPicPr>
            <a:picLocks noChangeAspect="1"/>
          </p:cNvPicPr>
          <p:nvPr/>
        </p:nvPicPr>
        <p:blipFill>
          <a:blip r:embed="rId1"/>
          <a:srcRect b="6838"/>
          <a:stretch>
            <a:fillRect/>
          </a:stretch>
        </p:blipFill>
        <p:spPr>
          <a:xfrm>
            <a:off x="8002903" y="220344"/>
            <a:ext cx="4091942" cy="328295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观念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n.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23850" y="2606675"/>
            <a:ext cx="116967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他这个人总迟到，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时间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观念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一点儿也不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强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387350" y="3897518"/>
            <a:ext cx="11696700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随着中国经济的发展，中国人的收入越来越高，人们的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消费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观念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也发生很大的变化。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323850" y="1322705"/>
            <a:ext cx="119443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一些农村重男轻女的传统旧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观念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应该赶快改变。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尽量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adv. 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64795" y="2867025"/>
            <a:ext cx="119443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在图书馆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尽量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小声说话，不要打扰其他人学习。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388620" y="1330325"/>
            <a:ext cx="116967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你右手受伤了，这段时间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尽量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少用右手。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264795" y="4335463"/>
            <a:ext cx="121666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你有什么要求就说出来吧，医院会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尽量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满足你。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转变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v.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87350" y="1395095"/>
            <a:ext cx="116967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他通过努力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转变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了大家对他以前的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看法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387351" y="2680653"/>
            <a:ext cx="11096438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你昨天还同意呢，今天态度怎么就一百八十度地大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转变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了呢！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365125" y="4582478"/>
            <a:ext cx="119443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亲人的病逝对他性格的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转变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产生了很大的影响。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实际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adj.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68405" y="1051695"/>
            <a:ext cx="7376030" cy="153888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她一直都坚持锻炼，所以看起来比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实际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年龄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小得多。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468405" y="4746099"/>
            <a:ext cx="11058414" cy="153888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他告诉我全班学生都参加了，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实际上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只有两个人。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468405" y="2837342"/>
            <a:ext cx="11098194" cy="1660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你想去欧洲留学，但你得考虑家里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实际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经济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情况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允不允许。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9242" y="376702"/>
            <a:ext cx="3933320" cy="221387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265" name="Rectangle 2"/>
          <p:cNvSpPr>
            <a:spLocks noGrp="1"/>
          </p:cNvSpPr>
          <p:nvPr/>
        </p:nvSpPr>
        <p:spPr>
          <a:xfrm>
            <a:off x="-530225" y="0"/>
            <a:ext cx="12858750" cy="10350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marL="812800" indent="-812800" algn="ctr" eaLnBrk="0" hangingPunct="0">
              <a:spcBef>
                <a:spcPct val="20000"/>
              </a:spcBef>
            </a:pP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观念   转变   尽量   程度   实际</a:t>
            </a:r>
            <a:r>
              <a:rPr lang="zh-CN" altLang="en-US" sz="48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r>
              <a:rPr lang="zh-CN" altLang="en-US" sz="5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54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410845" y="950595"/>
            <a:ext cx="11917363" cy="1272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.以前大家都不喜欢马克，后来他通过努力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______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了大家对他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的看法。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410845" y="2211388"/>
            <a:ext cx="119173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.男人和女人之间经常会因为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______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不同的问题产生误会。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10845" y="2853055"/>
            <a:ext cx="11917363" cy="1272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.现在的情况很特殊，如果有什么不满意的地方，请您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______</a:t>
            </a:r>
            <a:endParaRPr lang="en-US" altLang="zh-CN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理解。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410845" y="4125595"/>
            <a:ext cx="11917363" cy="1173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4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.我的手机虽然现在很慢，但是还没有到把它换掉买新手机的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_______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323850" y="5203825"/>
            <a:ext cx="11917363" cy="1173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5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.现在越来越多的年轻人买东西之前考虑自己的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_______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需求，而不是乱买乱花钱。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2104" y="1550342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第二部分</a:t>
            </a:r>
            <a:endParaRPr lang="zh-CN" altLang="en-US" sz="4400" b="1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C00000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" name="PA-文本框 3"/>
          <p:cNvSpPr txBox="1"/>
          <p:nvPr>
            <p:custDataLst>
              <p:tags r:id="rId1"/>
            </p:custDataLst>
          </p:nvPr>
        </p:nvSpPr>
        <p:spPr>
          <a:xfrm>
            <a:off x="2533650" y="2734945"/>
            <a:ext cx="75901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惊讶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薄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销售   拥有</a:t>
            </a:r>
            <a:endParaRPr lang="zh-CN" altLang="en-US" sz="4400" b="1" spc="3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惊讶</a:t>
            </a:r>
            <a:r>
              <a:rPr lang="en-US" altLang="zh-CN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adj.  </a:t>
            </a:r>
            <a:endParaRPr lang="zh-CN" altLang="en-US" sz="4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323850" y="1160463"/>
            <a:ext cx="8757285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看到这个月的工资后，她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露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出了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惊讶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的表情。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pic>
        <p:nvPicPr>
          <p:cNvPr id="23556" name="图片 1" descr="学在中国·基础教程2 VCG2113cbca47d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2817" r="12582"/>
          <a:stretch>
            <a:fillRect/>
          </a:stretch>
        </p:blipFill>
        <p:spPr>
          <a:xfrm>
            <a:off x="9279890" y="441960"/>
            <a:ext cx="2828925" cy="2528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学在中国·基础教程2 VCG4160745387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801100" y="3795395"/>
            <a:ext cx="3225165" cy="215011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sp>
        <p:nvSpPr>
          <p:cNvPr id="4" name="文本框 3"/>
          <p:cNvSpPr txBox="1"/>
          <p:nvPr/>
        </p:nvSpPr>
        <p:spPr>
          <a:xfrm>
            <a:off x="323533" y="4005580"/>
            <a:ext cx="758317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这棵树是由一片片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薄薄的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叶子组成的。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5015" y="264731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薄</a:t>
            </a:r>
            <a:r>
              <a:rPr lang="en-US" altLang="zh-CN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adj.  </a:t>
            </a:r>
            <a:endParaRPr lang="zh-CN" altLang="en-US" sz="4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50130" y="264731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7" name="左右箭头 6"/>
          <p:cNvSpPr/>
          <p:nvPr/>
        </p:nvSpPr>
        <p:spPr>
          <a:xfrm>
            <a:off x="3081020" y="2894965"/>
            <a:ext cx="1044575" cy="3352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20260" y="2647315"/>
            <a:ext cx="17049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厚</a:t>
            </a:r>
            <a:r>
              <a:rPr lang="en-US" altLang="zh-CN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</a:t>
            </a:r>
            <a:endParaRPr lang="zh-CN" altLang="en-US" sz="4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4010" y="4983798"/>
            <a:ext cx="676529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6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月去桂林要带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不厚不薄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的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衣服。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4" grpId="0"/>
      <p:bldP spid="5" grpId="0"/>
      <p:bldP spid="7" grpId="0" animBg="1"/>
      <p:bldP spid="8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2104" y="1550342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第一部分</a:t>
            </a:r>
            <a:endParaRPr lang="zh-CN" altLang="en-US" sz="4400" b="1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PA-文本框 3"/>
          <p:cNvSpPr txBox="1"/>
          <p:nvPr>
            <p:custDataLst>
              <p:tags r:id="rId1"/>
            </p:custDataLst>
          </p:nvPr>
        </p:nvSpPr>
        <p:spPr>
          <a:xfrm>
            <a:off x="4945949" y="2768193"/>
            <a:ext cx="22999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8000" b="1" spc="3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字魂105号-简雅黑" panose="00000500000000000000" pitchFamily="2" charset="-122"/>
              </a:rPr>
              <a:t>生词</a:t>
            </a:r>
            <a:endParaRPr lang="zh-CN" altLang="zh-CN" sz="8000" b="1" spc="3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C00000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销售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v.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" name="图片 1" descr="学在中国·基础教程2 VCG418862729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12230"/>
          <a:stretch>
            <a:fillRect/>
          </a:stretch>
        </p:blipFill>
        <p:spPr>
          <a:xfrm>
            <a:off x="8670925" y="81280"/>
            <a:ext cx="3410585" cy="224663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sp>
        <p:nvSpPr>
          <p:cNvPr id="9" name="Rectangle 3"/>
          <p:cNvSpPr txBox="1">
            <a:spLocks noRot="1"/>
          </p:cNvSpPr>
          <p:nvPr/>
        </p:nvSpPr>
        <p:spPr>
          <a:xfrm>
            <a:off x="384810" y="1828438"/>
            <a:ext cx="11696700" cy="11207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这本书的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销售量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非常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好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，三天就卖了十万本。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Rectangle 3"/>
          <p:cNvSpPr txBox="1">
            <a:spLocks noRot="1"/>
          </p:cNvSpPr>
          <p:nvPr/>
        </p:nvSpPr>
        <p:spPr>
          <a:xfrm>
            <a:off x="384810" y="1080135"/>
            <a:ext cx="11938000" cy="12477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这家商店主要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销售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的是各种生活用品。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4810" y="2927620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……量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5" name="Rectangle 3"/>
          <p:cNvSpPr txBox="1">
            <a:spLocks noRot="1"/>
          </p:cNvSpPr>
          <p:nvPr/>
        </p:nvSpPr>
        <p:spPr>
          <a:xfrm>
            <a:off x="369204" y="3601402"/>
            <a:ext cx="11612563" cy="10350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这本课本里每课都有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50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个生词，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词汇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量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很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大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Rectangle 3"/>
          <p:cNvSpPr txBox="1">
            <a:spLocks noRot="1"/>
          </p:cNvSpPr>
          <p:nvPr/>
        </p:nvSpPr>
        <p:spPr>
          <a:xfrm>
            <a:off x="323850" y="4357275"/>
            <a:ext cx="11344275" cy="10715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男孩子的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饭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量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一般都比女孩子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大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Rectangle 3"/>
          <p:cNvSpPr txBox="1">
            <a:spLocks noRot="1"/>
          </p:cNvSpPr>
          <p:nvPr/>
        </p:nvSpPr>
        <p:spPr>
          <a:xfrm>
            <a:off x="369204" y="5160597"/>
            <a:ext cx="11938000" cy="12477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你的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酒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量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似乎不太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好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，才喝了一杯啤酒就醉了。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build="p"/>
      <p:bldP spid="4" grpId="0"/>
      <p:bldP spid="5" grpId="0" build="p"/>
      <p:bldP spid="7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拥有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v.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171" name="文本框 3"/>
          <p:cNvSpPr txBox="1"/>
          <p:nvPr/>
        </p:nvSpPr>
        <p:spPr>
          <a:xfrm>
            <a:off x="506095" y="2009059"/>
            <a:ext cx="1108265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这个演员对粉丝很有耐心，这也是他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拥有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很多粉丝的原因。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pic>
        <p:nvPicPr>
          <p:cNvPr id="2" name="图片 1" descr="timg[5]"/>
          <p:cNvPicPr>
            <a:picLocks noChangeAspect="1"/>
          </p:cNvPicPr>
          <p:nvPr/>
        </p:nvPicPr>
        <p:blipFill>
          <a:blip r:embed="rId1"/>
          <a:srcRect b="6017"/>
          <a:stretch>
            <a:fillRect/>
          </a:stretch>
        </p:blipFill>
        <p:spPr>
          <a:xfrm>
            <a:off x="9047480" y="0"/>
            <a:ext cx="3276600" cy="2164715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7009"/>
          <a:stretch>
            <a:fillRect/>
          </a:stretch>
        </p:blipFill>
        <p:spPr>
          <a:xfrm>
            <a:off x="8561705" y="4074160"/>
            <a:ext cx="3027045" cy="202819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Rectangle 3"/>
          <p:cNvSpPr txBox="1">
            <a:spLocks noRot="1"/>
          </p:cNvSpPr>
          <p:nvPr/>
        </p:nvSpPr>
        <p:spPr>
          <a:xfrm>
            <a:off x="506095" y="4346234"/>
            <a:ext cx="6908800" cy="882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公园的桌子上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有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一本小说。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≠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拥有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506095" y="3175814"/>
            <a:ext cx="788487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只有努力，才能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拥有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美好的未来。       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/>
      <p:bldP spid="6" grpId="0" build="p"/>
      <p:bldP spid="5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2104" y="1550342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第三部分</a:t>
            </a:r>
            <a:endParaRPr lang="zh-CN" altLang="en-US" sz="4400" b="1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C00000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" name="PA-文本框 3"/>
          <p:cNvSpPr txBox="1"/>
          <p:nvPr>
            <p:custDataLst>
              <p:tags r:id="rId1"/>
            </p:custDataLst>
          </p:nvPr>
        </p:nvSpPr>
        <p:spPr>
          <a:xfrm>
            <a:off x="3548380" y="2799080"/>
            <a:ext cx="61880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值得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</a:t>
            </a:r>
            <a:r>
              <a:rPr lang="en-US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往往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endParaRPr lang="zh-CN" altLang="en-US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值得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v.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Rectangle 3"/>
          <p:cNvSpPr txBox="1">
            <a:spLocks noRot="1"/>
          </p:cNvSpPr>
          <p:nvPr/>
        </p:nvSpPr>
        <p:spPr>
          <a:xfrm>
            <a:off x="423545" y="1694815"/>
            <a:ext cx="11344275" cy="1071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这么顺利就通过了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YKK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考试，当然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值得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高兴。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Rectangle 3"/>
          <p:cNvSpPr txBox="1">
            <a:spLocks noRot="1"/>
          </p:cNvSpPr>
          <p:nvPr/>
        </p:nvSpPr>
        <p:spPr>
          <a:xfrm>
            <a:off x="460375" y="2418715"/>
            <a:ext cx="11344275" cy="1071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这么小的一件事，真不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值得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你生气。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586"/>
          <a:stretch>
            <a:fillRect/>
          </a:stretch>
        </p:blipFill>
        <p:spPr>
          <a:xfrm>
            <a:off x="8629015" y="0"/>
            <a:ext cx="3562985" cy="243967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文本框 5"/>
          <p:cNvSpPr txBox="1"/>
          <p:nvPr/>
        </p:nvSpPr>
        <p:spPr>
          <a:xfrm>
            <a:off x="476885" y="1111250"/>
            <a:ext cx="5883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①事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+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值得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+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（谁）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+adj.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22720"/>
          <a:stretch>
            <a:fillRect/>
          </a:stretch>
        </p:blipFill>
        <p:spPr>
          <a:xfrm>
            <a:off x="9629775" y="2359660"/>
            <a:ext cx="2668270" cy="38049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文本框 7"/>
          <p:cNvSpPr txBox="1"/>
          <p:nvPr/>
        </p:nvSpPr>
        <p:spPr>
          <a:xfrm>
            <a:off x="476885" y="3137535"/>
            <a:ext cx="5883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②事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东西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+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值得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+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（谁）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+v.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" name="Rectangle 3"/>
          <p:cNvSpPr txBox="1">
            <a:spLocks noRot="1"/>
          </p:cNvSpPr>
          <p:nvPr/>
        </p:nvSpPr>
        <p:spPr>
          <a:xfrm>
            <a:off x="414020" y="3854450"/>
            <a:ext cx="10325735" cy="93535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这条裙子又贵，质量又不好，不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值得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你</a:t>
            </a:r>
            <a:r>
              <a:rPr lang="zh-CN" altLang="en-US" sz="32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购买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4020" y="4592955"/>
            <a:ext cx="104159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你这种坚持、不怕失败的精神，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值得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我们每个人</a:t>
            </a:r>
            <a:r>
              <a:rPr lang="zh-CN" altLang="en-US" sz="32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学习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1" name="Rectangle 3"/>
          <p:cNvSpPr txBox="1">
            <a:spLocks noRot="1"/>
          </p:cNvSpPr>
          <p:nvPr/>
        </p:nvSpPr>
        <p:spPr>
          <a:xfrm>
            <a:off x="414020" y="5302250"/>
            <a:ext cx="11938000" cy="105791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他很诚实、善良还乐于助人，是个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值得</a:t>
            </a:r>
            <a:r>
              <a:rPr lang="zh-CN" altLang="en-US" sz="32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交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的朋友。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值得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v.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6885" y="1111250"/>
            <a:ext cx="8041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东西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事情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+ 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很值得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是值得的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8175" y="1848485"/>
            <a:ext cx="10640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我花了一整天才写完这篇文章，但是我觉得</a:t>
            </a: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是值得的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379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960" y="3322955"/>
            <a:ext cx="12004040" cy="3201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4"/>
          <p:cNvSpPr txBox="1"/>
          <p:nvPr/>
        </p:nvSpPr>
        <p:spPr>
          <a:xfrm>
            <a:off x="5203508" y="3760470"/>
            <a:ext cx="5516562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很值得研究</a:t>
            </a:r>
            <a:endParaRPr lang="zh-CN" altLang="en-US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5586095" y="4682808"/>
            <a:ext cx="5516563" cy="9223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很值得去一趟</a:t>
            </a:r>
            <a:endParaRPr lang="zh-CN" altLang="en-US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8938895" y="5601970"/>
            <a:ext cx="2800350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很值得</a:t>
            </a:r>
            <a:endParaRPr lang="zh-CN" altLang="en-US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5015" y="2432050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练习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P165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34817" name="图片 3"/>
          <p:cNvPicPr>
            <a:picLocks noChangeAspect="1"/>
          </p:cNvPicPr>
          <p:nvPr/>
        </p:nvPicPr>
        <p:blipFill>
          <a:blip r:embed="rId1"/>
          <a:srcRect b="22475"/>
          <a:stretch>
            <a:fillRect/>
          </a:stretch>
        </p:blipFill>
        <p:spPr>
          <a:xfrm>
            <a:off x="93663" y="758825"/>
            <a:ext cx="12098337" cy="2509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8" name="Text Box 4"/>
          <p:cNvSpPr txBox="1"/>
          <p:nvPr/>
        </p:nvSpPr>
        <p:spPr>
          <a:xfrm>
            <a:off x="505778" y="0"/>
            <a:ext cx="237490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P165</a:t>
            </a:r>
            <a:endParaRPr lang="en-US" altLang="zh-CN" sz="5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4819" name="图片 4"/>
          <p:cNvPicPr>
            <a:picLocks noChangeAspect="1"/>
          </p:cNvPicPr>
          <p:nvPr/>
        </p:nvPicPr>
        <p:blipFill>
          <a:blip r:embed="rId1"/>
          <a:srcRect t="80565"/>
          <a:stretch>
            <a:fillRect/>
          </a:stretch>
        </p:blipFill>
        <p:spPr>
          <a:xfrm>
            <a:off x="0" y="3708400"/>
            <a:ext cx="12098338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4"/>
          <p:cNvSpPr txBox="1"/>
          <p:nvPr/>
        </p:nvSpPr>
        <p:spPr>
          <a:xfrm>
            <a:off x="371475" y="3268663"/>
            <a:ext cx="10126663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我觉得你不值得为这样的人伤心。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4822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0150"/>
            <a:ext cx="11747500" cy="110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4"/>
          <p:cNvSpPr txBox="1"/>
          <p:nvPr/>
        </p:nvSpPr>
        <p:spPr>
          <a:xfrm>
            <a:off x="371475" y="6115050"/>
            <a:ext cx="1012666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尽管你吃了很多苦，但是现在看，这些都是值得的。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371475" y="4425950"/>
            <a:ext cx="1012666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这本小书非常好，看多少遍都是值得的。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137462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常常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81635" y="950595"/>
            <a:ext cx="1142301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Rectangle 3"/>
          <p:cNvSpPr txBox="1">
            <a:spLocks noRot="1"/>
          </p:cNvSpPr>
          <p:nvPr/>
        </p:nvSpPr>
        <p:spPr>
          <a:xfrm>
            <a:off x="504745" y="1118236"/>
            <a:ext cx="11344275" cy="10715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他</a:t>
            </a:r>
            <a:r>
              <a:rPr lang="zh-CN" altLang="en-US" sz="54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常常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早起去附近的早市买早餐。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Rectangle 3"/>
          <p:cNvSpPr txBox="1">
            <a:spLocks noRot="1"/>
          </p:cNvSpPr>
          <p:nvPr/>
        </p:nvSpPr>
        <p:spPr>
          <a:xfrm>
            <a:off x="504743" y="3663950"/>
            <a:ext cx="11344275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老师让学生们回国后也要</a:t>
            </a:r>
            <a:r>
              <a:rPr lang="zh-CN" altLang="en-US" sz="54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常常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联系自己。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Rectangle 3"/>
          <p:cNvSpPr txBox="1">
            <a:spLocks noRot="1"/>
          </p:cNvSpPr>
          <p:nvPr/>
        </p:nvSpPr>
        <p:spPr>
          <a:xfrm>
            <a:off x="504744" y="2384415"/>
            <a:ext cx="11344275" cy="1071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父母希望孩子</a:t>
            </a:r>
            <a:r>
              <a:rPr lang="zh-CN" altLang="en-US" sz="54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常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回家看看他们。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137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往往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81635" y="950595"/>
            <a:ext cx="1142301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Rectangle 3"/>
          <p:cNvSpPr txBox="1">
            <a:spLocks noRot="1"/>
          </p:cNvSpPr>
          <p:nvPr/>
        </p:nvSpPr>
        <p:spPr>
          <a:xfrm>
            <a:off x="504745" y="1118236"/>
            <a:ext cx="11344275" cy="10715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周一到周五，他</a:t>
            </a:r>
            <a:r>
              <a:rPr lang="zh-CN" altLang="en-US" sz="54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往往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早起去附近的早市买早餐。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Rectangle 3"/>
          <p:cNvSpPr txBox="1">
            <a:spLocks noRot="1"/>
          </p:cNvSpPr>
          <p:nvPr/>
        </p:nvSpPr>
        <p:spPr>
          <a:xfrm>
            <a:off x="504743" y="3663950"/>
            <a:ext cx="11344275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回国后的学生们</a:t>
            </a:r>
            <a:r>
              <a:rPr lang="zh-CN" altLang="en-US" sz="54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往往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很少联系在中国的老师。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Rectangle 3"/>
          <p:cNvSpPr txBox="1">
            <a:spLocks noRot="1"/>
          </p:cNvSpPr>
          <p:nvPr/>
        </p:nvSpPr>
        <p:spPr>
          <a:xfrm>
            <a:off x="504744" y="2384415"/>
            <a:ext cx="11344275" cy="1071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年老的父母</a:t>
            </a:r>
            <a:r>
              <a:rPr lang="zh-CN" altLang="en-US" sz="54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往往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希望孩子回家看看他们。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55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往往 </a:t>
            </a:r>
            <a:r>
              <a:rPr 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adv.</a:t>
            </a:r>
            <a:endParaRPr lang="en-US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" name="Rectangle 3"/>
          <p:cNvSpPr txBox="1">
            <a:spLocks noRot="1"/>
          </p:cNvSpPr>
          <p:nvPr/>
        </p:nvSpPr>
        <p:spPr>
          <a:xfrm>
            <a:off x="755015" y="1275398"/>
            <a:ext cx="11669713" cy="10715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毕业生缺少经验，工作时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往往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出现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很多问题。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Rectangle 3"/>
          <p:cNvSpPr txBox="1">
            <a:spLocks noRot="1"/>
          </p:cNvSpPr>
          <p:nvPr/>
        </p:nvSpPr>
        <p:spPr>
          <a:xfrm>
            <a:off x="754698" y="2401570"/>
            <a:ext cx="12036425" cy="1071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地震发生前，某些动物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往往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会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有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特别大的反应。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Rectangle 3"/>
          <p:cNvSpPr txBox="1">
            <a:spLocks noRot="1"/>
          </p:cNvSpPr>
          <p:nvPr/>
        </p:nvSpPr>
        <p:spPr>
          <a:xfrm>
            <a:off x="755015" y="3528378"/>
            <a:ext cx="11831638" cy="107156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性格急、脾气差的人，做事时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往往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容易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犯错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26815" y="305435"/>
            <a:ext cx="8465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条件、经验、规律、较客观、不讨论将来</a:t>
            </a:r>
            <a:endParaRPr lang="en-US" altLang="zh-CN" sz="3600" b="1" dirty="0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55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P166</a:t>
            </a:r>
            <a:endParaRPr 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3788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15" y="1524000"/>
            <a:ext cx="11928475" cy="400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4"/>
          <p:cNvSpPr txBox="1"/>
          <p:nvPr/>
        </p:nvSpPr>
        <p:spPr>
          <a:xfrm>
            <a:off x="638175" y="2863215"/>
            <a:ext cx="10126663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耳朵听到的往往并不一定是真的。</a:t>
            </a:r>
            <a:endParaRPr lang="zh-CN" altLang="en-US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862965" y="4667250"/>
            <a:ext cx="10126663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乐观的态度往往能为我们带来好运。</a:t>
            </a:r>
            <a:endParaRPr lang="zh-CN" altLang="en-US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705" y="127949"/>
            <a:ext cx="12801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生词</a:t>
            </a:r>
            <a:endParaRPr lang="zh-CN" altLang="en-US" sz="40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41300" y="756285"/>
            <a:ext cx="11563350" cy="58318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idx="4294967295"/>
          </p:nvPr>
        </p:nvSpPr>
        <p:spPr>
          <a:xfrm>
            <a:off x="369204" y="2289235"/>
            <a:ext cx="11193257" cy="27659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anchor="t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热门   </a:t>
            </a:r>
            <a:r>
              <a:rPr kumimoji="1" lang="zh-CN" altLang="en-US" sz="3200" b="1" spc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答案</a:t>
            </a: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   品牌    </a:t>
            </a:r>
            <a:r>
              <a:rPr kumimoji="1" lang="zh-CN" altLang="en-US" sz="3200" b="1" spc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制造</a:t>
            </a: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   国产  程度  </a:t>
            </a: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等线" panose="02010600030101010101" charset="-122"/>
              </a:rPr>
              <a:t>令（人）</a:t>
            </a:r>
            <a:r>
              <a:rPr kumimoji="1" lang="en-US" altLang="zh-CN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等线" panose="02010600030101010101" charset="-122"/>
              </a:rPr>
              <a:t>……</a:t>
            </a:r>
            <a:endParaRPr kumimoji="1" lang="zh-CN" altLang="en-US" sz="3200" b="1" i="0" u="none" strike="noStrike" kern="1200" cap="none" spc="0" normalizeH="0" baseline="0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等线" panose="02010600030101010101" charset="-122"/>
              <a:sym typeface="等线" panose="02010600030101010101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惊讶   消费   消费者  赢得   本身  产品  </a:t>
            </a: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等线" panose="02010600030101010101" charset="-122"/>
              </a:rPr>
              <a:t>设计</a:t>
            </a:r>
            <a:endParaRPr kumimoji="1" lang="zh-CN" altLang="en-US" sz="3200" b="1" i="0" u="none" strike="noStrike" kern="1200" cap="none" spc="0" normalizeH="0" baseline="0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等线" panose="02010600030101010101" charset="-122"/>
              <a:sym typeface="等线" panose="02010600030101010101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等线" panose="02010600030101010101" charset="-122"/>
              </a:rPr>
              <a:t>以及   </a:t>
            </a: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观念   外观    功能   </a:t>
            </a:r>
            <a:r>
              <a:rPr kumimoji="1" lang="zh-CN" altLang="en-US" sz="3200" b="1" spc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薄</a:t>
            </a: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    销售  尽量</a:t>
            </a:r>
            <a:endParaRPr kumimoji="1" lang="zh-CN" altLang="en-US" sz="3200" b="1" i="0" u="none" strike="noStrike" kern="1200" cap="none" spc="0" normalizeH="0" baseline="0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等线" panose="02010600030101010101" charset="-122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突出   </a:t>
            </a:r>
            <a:r>
              <a:rPr kumimoji="1" lang="zh-CN" altLang="en-US" sz="3200" b="1" spc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等线" panose="02010600030101010101" charset="-122"/>
              </a:rPr>
              <a:t>使用</a:t>
            </a: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等线" panose="02010600030101010101" charset="-122"/>
              </a:rPr>
              <a:t>   群体    </a:t>
            </a: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需求   节奏  </a:t>
            </a: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等线" panose="02010600030101010101" charset="-122"/>
              </a:rPr>
              <a:t>充电  俗语</a:t>
            </a:r>
            <a:endParaRPr kumimoji="1" lang="zh-CN" altLang="en-US" sz="3200" b="1" i="0" u="none" strike="noStrike" kern="1200" cap="none" spc="0" normalizeH="0" baseline="0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等线" panose="02010600030101010101" charset="-122"/>
              <a:sym typeface="等线" panose="02010600030101010101" charset="-122"/>
            </a:endParaRPr>
          </a:p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1" lang="zh-CN" altLang="en-US" sz="3200" b="1" spc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值得</a:t>
            </a: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   拥有   </a:t>
            </a: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等线" panose="02010600030101010101" charset="-122"/>
              </a:rPr>
              <a:t>大量    </a:t>
            </a: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转变   </a:t>
            </a:r>
            <a:r>
              <a:rPr kumimoji="1" lang="zh-CN" altLang="en-US" sz="3200" b="1" spc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实际</a:t>
            </a:r>
            <a:r>
              <a:rPr kumimoji="1" lang="zh-CN" altLang="en-US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 </a:t>
            </a:r>
            <a:r>
              <a:rPr kumimoji="1" lang="en-US" altLang="zh-CN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 </a:t>
            </a:r>
            <a:r>
              <a:rPr kumimoji="1" lang="zh-CN" altLang="en-US" sz="3200" b="1" spc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往往</a:t>
            </a:r>
            <a:r>
              <a:rPr kumimoji="1" lang="en-US" altLang="zh-CN" sz="3200" b="1" spc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 </a:t>
            </a:r>
            <a:r>
              <a:rPr kumimoji="1" lang="zh-CN" altLang="en-US" sz="3200" b="1" spc="0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等线" panose="02010600030101010101" charset="-122"/>
              </a:rPr>
              <a:t>           </a:t>
            </a:r>
            <a:r>
              <a:rPr kumimoji="1" lang="zh-CN" altLang="en-US" sz="3200" b="1" spc="0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cs typeface="等线" panose="02010600030101010101" charset="-122"/>
                <a:sym typeface="+mn-ea"/>
              </a:rPr>
              <a:t> </a:t>
            </a:r>
            <a:endParaRPr kumimoji="1" lang="zh-CN" altLang="en-US" sz="3200" b="1" i="0" u="none" strike="noStrike" kern="1200" cap="none" spc="0" normalizeH="0" baseline="0" noProof="1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55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P166</a:t>
            </a:r>
            <a:endParaRPr 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3891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38238"/>
            <a:ext cx="12187238" cy="549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4"/>
          <p:cNvSpPr txBox="1"/>
          <p:nvPr/>
        </p:nvSpPr>
        <p:spPr>
          <a:xfrm>
            <a:off x="2822575" y="2586990"/>
            <a:ext cx="10126663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那里往往春天风大</a:t>
            </a:r>
            <a:endParaRPr lang="zh-CN" altLang="en-US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079875" y="4329430"/>
            <a:ext cx="10126663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往往会乱发脾气。</a:t>
            </a:r>
            <a:endParaRPr lang="zh-CN" altLang="en-US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349375" y="5894070"/>
            <a:ext cx="10126663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我觉得认真努力的人往往容易成功。</a:t>
            </a:r>
            <a:endParaRPr lang="zh-CN" altLang="en-US" sz="40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55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P166</a:t>
            </a:r>
            <a:endParaRPr lang="en-US" altLang="zh-CN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3993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905" y="1231265"/>
            <a:ext cx="11628755" cy="562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75" y="0"/>
            <a:ext cx="10134600" cy="1311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4"/>
          <p:cNvSpPr txBox="1"/>
          <p:nvPr/>
        </p:nvSpPr>
        <p:spPr>
          <a:xfrm>
            <a:off x="2136140" y="1231265"/>
            <a:ext cx="10096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常常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3968115" y="2764790"/>
            <a:ext cx="1009650" cy="5826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往往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009380" y="3750310"/>
            <a:ext cx="10096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往往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2104" y="1550342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第四部分</a:t>
            </a:r>
            <a:endParaRPr lang="zh-CN" altLang="en-US" sz="4400" b="1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C00000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" name="PA-文本框 3"/>
          <p:cNvSpPr txBox="1"/>
          <p:nvPr>
            <p:custDataLst>
              <p:tags r:id="rId1"/>
            </p:custDataLst>
          </p:nvPr>
        </p:nvSpPr>
        <p:spPr>
          <a:xfrm>
            <a:off x="1525270" y="2811145"/>
            <a:ext cx="9864725" cy="320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eaLnBrk="0" hangingPunct="0">
              <a:spcBef>
                <a:spcPct val="20000"/>
              </a:spcBef>
            </a:pP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令（人）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</a:t>
            </a: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设计  以及  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使用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r>
              <a:rPr lang="en-US" altLang="zh-CN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</a:t>
            </a:r>
            <a:endParaRPr lang="en-US" altLang="zh-CN" sz="44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812800" indent="-812800" eaLnBrk="0" hangingPunct="0">
              <a:spcBef>
                <a:spcPct val="20000"/>
              </a:spcBef>
            </a:pP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群体     节奏  充电  大量   </a:t>
            </a:r>
            <a:endParaRPr lang="en-US" altLang="zh-CN" sz="44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812800" indent="-812800" eaLnBrk="0" hangingPunct="0">
              <a:spcBef>
                <a:spcPct val="20000"/>
              </a:spcBef>
            </a:pPr>
            <a:endParaRPr lang="zh-CN" altLang="en-US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812800" indent="-812800" eaLnBrk="0" hangingPunct="0">
              <a:spcBef>
                <a:spcPct val="20000"/>
              </a:spcBef>
            </a:pP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endParaRPr lang="zh-CN" altLang="en-US" sz="4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556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以及</a:t>
            </a:r>
            <a:endParaRPr lang="zh-CN" alt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Rectangle 3"/>
          <p:cNvSpPr txBox="1">
            <a:spLocks noRot="1"/>
          </p:cNvSpPr>
          <p:nvPr/>
        </p:nvSpPr>
        <p:spPr>
          <a:xfrm>
            <a:off x="862648" y="1244600"/>
            <a:ext cx="11831637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艾米丽、高美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以及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他们的朋友都去了上海旅游。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Rectangle 3"/>
          <p:cNvSpPr txBox="1">
            <a:spLocks noRot="1"/>
          </p:cNvSpPr>
          <p:nvPr/>
        </p:nvSpPr>
        <p:spPr>
          <a:xfrm>
            <a:off x="774065" y="4004310"/>
            <a:ext cx="12011025" cy="19716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他每天都忙着工作，没有时间唱歌、看电影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pPr marL="342900" indent="-342900"/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以及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其他这样的休闲活动。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Rectangle 3"/>
          <p:cNvSpPr txBox="1">
            <a:spLocks noRot="1"/>
          </p:cNvSpPr>
          <p:nvPr/>
        </p:nvSpPr>
        <p:spPr>
          <a:xfrm>
            <a:off x="864235" y="2314575"/>
            <a:ext cx="10393643" cy="1619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在老师的鼓励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以及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同学的帮助下，他终于赢得了这次比赛的胜利。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55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大量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adj.</a:t>
            </a:r>
            <a:endParaRPr lang="en-US" altLang="zh-CN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Rectangle 3"/>
          <p:cNvSpPr txBox="1">
            <a:spLocks noRot="1"/>
          </p:cNvSpPr>
          <p:nvPr/>
        </p:nvSpPr>
        <p:spPr>
          <a:xfrm>
            <a:off x="754698" y="1536065"/>
            <a:ext cx="11522075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每年都有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大量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的留学生来到中国学习汉语。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Rectangle 3"/>
          <p:cNvSpPr txBox="1">
            <a:spLocks noRot="1"/>
          </p:cNvSpPr>
          <p:nvPr/>
        </p:nvSpPr>
        <p:spPr>
          <a:xfrm>
            <a:off x="684848" y="2933065"/>
            <a:ext cx="11831637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公司拿出了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大量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的钱购买最新的生产机器。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Rectangle 3"/>
          <p:cNvSpPr txBox="1">
            <a:spLocks noRot="1"/>
          </p:cNvSpPr>
          <p:nvPr/>
        </p:nvSpPr>
        <p:spPr>
          <a:xfrm>
            <a:off x="684848" y="4399915"/>
            <a:ext cx="11831637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由于人们乱砍树木，近几年树木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大量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减少。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55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大量 adj.</a:t>
            </a:r>
            <a:endParaRPr lang="zh-CN" altLang="en-US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00685" y="950595"/>
            <a:ext cx="1140396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Rectangle 3"/>
          <p:cNvSpPr txBox="1">
            <a:spLocks noRot="1"/>
          </p:cNvSpPr>
          <p:nvPr/>
        </p:nvSpPr>
        <p:spPr>
          <a:xfrm>
            <a:off x="546418" y="1180465"/>
            <a:ext cx="10576989" cy="1958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每天来公司看车的人</a:t>
            </a:r>
            <a:r>
              <a:rPr lang="zh-CN" altLang="en-US" sz="54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很多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，但真正买车的人不是</a:t>
            </a:r>
            <a:r>
              <a:rPr lang="zh-CN" altLang="en-US" sz="54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很多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Rectangle 3"/>
          <p:cNvSpPr txBox="1">
            <a:spLocks noRot="1"/>
          </p:cNvSpPr>
          <p:nvPr/>
        </p:nvSpPr>
        <p:spPr>
          <a:xfrm>
            <a:off x="635953" y="3281680"/>
            <a:ext cx="11831637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在</a:t>
            </a:r>
            <a:r>
              <a:rPr lang="zh-CN" altLang="en-US" sz="54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众多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的动物中，我觉得熊猫尤其可爱。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Rectangle 3"/>
          <p:cNvSpPr txBox="1">
            <a:spLocks noRot="1"/>
          </p:cNvSpPr>
          <p:nvPr/>
        </p:nvSpPr>
        <p:spPr>
          <a:xfrm>
            <a:off x="635953" y="4493895"/>
            <a:ext cx="11831637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中国虽然人口</a:t>
            </a:r>
            <a:r>
              <a:rPr lang="zh-CN" altLang="en-US" sz="54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众多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，但人们的生活质量很好。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8131" name="文本框 3"/>
          <p:cNvSpPr txBox="1"/>
          <p:nvPr/>
        </p:nvSpPr>
        <p:spPr>
          <a:xfrm>
            <a:off x="3918903" y="146368"/>
            <a:ext cx="2090737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4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很多</a:t>
            </a:r>
            <a:endParaRPr lang="zh-CN" altLang="en-US" sz="4400" b="1" dirty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48133" name="文本框 3"/>
          <p:cNvSpPr txBox="1"/>
          <p:nvPr/>
        </p:nvSpPr>
        <p:spPr>
          <a:xfrm>
            <a:off x="6075045" y="127318"/>
            <a:ext cx="2090738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8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众多</a:t>
            </a:r>
            <a:endParaRPr lang="zh-CN" altLang="en-US" sz="4800" b="1" dirty="0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64160" y="950595"/>
            <a:ext cx="1154049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147" name="Text Box 4"/>
          <p:cNvSpPr txBox="1"/>
          <p:nvPr/>
        </p:nvSpPr>
        <p:spPr>
          <a:xfrm>
            <a:off x="352425" y="1173480"/>
            <a:ext cx="12049125" cy="755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这个旅游景点非常有名，每年都会吸引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______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的游客。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sp>
        <p:nvSpPr>
          <p:cNvPr id="6150" name="Text Box 4"/>
          <p:cNvSpPr txBox="1"/>
          <p:nvPr/>
        </p:nvSpPr>
        <p:spPr>
          <a:xfrm>
            <a:off x="417830" y="2206625"/>
            <a:ext cx="119173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2.网购的消费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_______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大部分都是年轻人。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153" name="Text Box 4"/>
          <p:cNvSpPr txBox="1"/>
          <p:nvPr/>
        </p:nvSpPr>
        <p:spPr>
          <a:xfrm>
            <a:off x="417830" y="4000818"/>
            <a:ext cx="11917363" cy="16414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4.你能给我介绍一下这本书的作者、内容、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_____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想要告诉我们什么道理吗？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  <p:sp>
        <p:nvSpPr>
          <p:cNvPr id="6155" name="Text Box 4"/>
          <p:cNvSpPr txBox="1"/>
          <p:nvPr/>
        </p:nvSpPr>
        <p:spPr>
          <a:xfrm>
            <a:off x="417830" y="2965133"/>
            <a:ext cx="11885613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3.我的电脑没电了，需要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______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  <p:sp>
        <p:nvSpPr>
          <p:cNvPr id="41985" name="Rectangle 2"/>
          <p:cNvSpPr>
            <a:spLocks noGrp="1"/>
          </p:cNvSpPr>
          <p:nvPr/>
        </p:nvSpPr>
        <p:spPr>
          <a:xfrm>
            <a:off x="-1266190" y="22225"/>
            <a:ext cx="12192000" cy="10350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marL="812800" indent="-812800" algn="ctr" eaLnBrk="0" hangingPunct="0">
              <a:spcBef>
                <a:spcPct val="20000"/>
              </a:spcBef>
            </a:pPr>
            <a:r>
              <a:rPr lang="zh-CN" altLang="en-US" sz="5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</a:t>
            </a:r>
            <a:r>
              <a:rPr lang="zh-CN" altLang="en-US" sz="48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以及   充电    大量   群体</a:t>
            </a:r>
            <a:r>
              <a:rPr lang="zh-CN" altLang="en-US" sz="5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54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55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设计 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v.</a:t>
            </a:r>
            <a:endParaRPr lang="zh-CN" alt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55015" y="950595"/>
            <a:ext cx="11049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3623" t="6297" r="6528" b="21356"/>
          <a:stretch>
            <a:fillRect/>
          </a:stretch>
        </p:blipFill>
        <p:spPr>
          <a:xfrm>
            <a:off x="7405370" y="0"/>
            <a:ext cx="4399280" cy="27508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Rectangle 3"/>
          <p:cNvSpPr txBox="1">
            <a:spLocks noRot="1"/>
          </p:cNvSpPr>
          <p:nvPr/>
        </p:nvSpPr>
        <p:spPr>
          <a:xfrm>
            <a:off x="1056547" y="2869435"/>
            <a:ext cx="10380438" cy="17478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鸟巢是瑞士</a:t>
            </a:r>
            <a:r>
              <a:rPr lang="zh-CN" altLang="en-US" sz="44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设计师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与中国的</a:t>
            </a:r>
            <a:r>
              <a:rPr lang="zh-CN" altLang="en-US" sz="44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建筑师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共同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设计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的。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Rectangle 3"/>
          <p:cNvSpPr txBox="1">
            <a:spLocks noRot="1"/>
          </p:cNvSpPr>
          <p:nvPr/>
        </p:nvSpPr>
        <p:spPr>
          <a:xfrm>
            <a:off x="1078548" y="4030980"/>
            <a:ext cx="11831637" cy="10715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这两张床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设计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得很巧妙，节省了空间。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Rectangle 3"/>
          <p:cNvSpPr txBox="1">
            <a:spLocks noRot="1"/>
          </p:cNvSpPr>
          <p:nvPr/>
        </p:nvSpPr>
        <p:spPr>
          <a:xfrm>
            <a:off x="1078548" y="5182870"/>
            <a:ext cx="11831637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这些电视剧里的故事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设计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得真精彩。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839" y="0"/>
            <a:ext cx="3689482" cy="274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55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使用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v.</a:t>
            </a:r>
            <a:endParaRPr lang="zh-CN" alt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52425" y="950595"/>
            <a:ext cx="1145222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Rectangle 3"/>
          <p:cNvSpPr txBox="1">
            <a:spLocks noRot="1"/>
          </p:cNvSpPr>
          <p:nvPr/>
        </p:nvSpPr>
        <p:spPr>
          <a:xfrm>
            <a:off x="862648" y="1296670"/>
            <a:ext cx="11831637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你最好先看一下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使用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说明书再打开吧。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Rectangle 3"/>
          <p:cNvSpPr txBox="1">
            <a:spLocks noRot="1"/>
          </p:cNvSpPr>
          <p:nvPr/>
        </p:nvSpPr>
        <p:spPr>
          <a:xfrm>
            <a:off x="862965" y="2702560"/>
            <a:ext cx="12011025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爷爷现在已经可以</a:t>
            </a:r>
            <a:r>
              <a:rPr lang="zh-CN" altLang="en-US" sz="44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熟练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地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使用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笔记本电脑了。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Rectangle 3"/>
          <p:cNvSpPr txBox="1">
            <a:spLocks noRot="1"/>
          </p:cNvSpPr>
          <p:nvPr/>
        </p:nvSpPr>
        <p:spPr>
          <a:xfrm>
            <a:off x="862330" y="4108450"/>
            <a:ext cx="11831638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在大自然，不是只有人类会制造和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使用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工具。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556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节奏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r>
              <a:rPr lang="en-US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n.</a:t>
            </a:r>
            <a:endParaRPr lang="zh-CN" altLang="en-US" sz="4400" b="1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52425" y="950595"/>
            <a:ext cx="1145222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" name="Rectangle 3"/>
          <p:cNvSpPr txBox="1">
            <a:spLocks noRot="1"/>
          </p:cNvSpPr>
          <p:nvPr/>
        </p:nvSpPr>
        <p:spPr>
          <a:xfrm>
            <a:off x="387350" y="1489710"/>
            <a:ext cx="11831637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这支</a:t>
            </a:r>
            <a:r>
              <a:rPr lang="zh-CN" altLang="en-US" sz="44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舞曲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节奏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太快了，我有点儿跟不上。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Rectangle 3"/>
          <p:cNvSpPr txBox="1">
            <a:spLocks noRot="1"/>
          </p:cNvSpPr>
          <p:nvPr/>
        </p:nvSpPr>
        <p:spPr>
          <a:xfrm>
            <a:off x="352425" y="2750185"/>
            <a:ext cx="11306810" cy="16637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北京、上海以及香港，都是</a:t>
            </a:r>
            <a:r>
              <a:rPr lang="zh-CN" altLang="en-US" sz="44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生活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节奏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非常快的大城市。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Rectangle 3"/>
          <p:cNvSpPr txBox="1">
            <a:spLocks noRot="1"/>
          </p:cNvSpPr>
          <p:nvPr/>
        </p:nvSpPr>
        <p:spPr>
          <a:xfrm>
            <a:off x="369204" y="3933507"/>
            <a:ext cx="12606338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他是个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节奏</a:t>
            </a:r>
            <a:r>
              <a:rPr lang="zh-CN" altLang="en-US" sz="44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感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很强的人，因此唱歌、跳舞都很好。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2104" y="1550342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第一部分</a:t>
            </a:r>
            <a:endParaRPr lang="zh-CN" altLang="en-US" sz="4400" b="1" dirty="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C00000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" name="PA-文本框 3"/>
          <p:cNvSpPr txBox="1"/>
          <p:nvPr>
            <p:custDataLst>
              <p:tags r:id="rId1"/>
            </p:custDataLst>
          </p:nvPr>
        </p:nvSpPr>
        <p:spPr>
          <a:xfrm>
            <a:off x="1632585" y="2406650"/>
            <a:ext cx="10103485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eaLnBrk="0" hangingPunct="0">
              <a:lnSpc>
                <a:spcPct val="150000"/>
              </a:lnSpc>
            </a:pPr>
            <a:r>
              <a:rPr lang="zh-CN" altLang="en-US" sz="40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外观  产品  品牌  功能  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答案</a:t>
            </a:r>
            <a:r>
              <a:rPr lang="zh-CN" altLang="en-US" sz="40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本身</a:t>
            </a:r>
            <a:endParaRPr lang="zh-CN" altLang="en-US" sz="40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  <a:p>
            <a:pPr marL="812800" indent="-812800" eaLnBrk="0" hangingPunct="0">
              <a:lnSpc>
                <a:spcPct val="150000"/>
              </a:lnSpc>
            </a:pPr>
            <a:r>
              <a:rPr lang="zh-CN" altLang="en-US" sz="40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郊外  赢得  观念  热门  转变  尽量</a:t>
            </a:r>
            <a:endParaRPr lang="zh-CN" altLang="en-US" sz="40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  <a:p>
            <a:pPr marL="812800" indent="-812800" eaLnBrk="0" hangingPunct="0">
              <a:lnSpc>
                <a:spcPct val="15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制造</a:t>
            </a:r>
            <a:r>
              <a:rPr lang="zh-CN" altLang="en-US" sz="40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需求  突出  程度  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实际</a:t>
            </a: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</a:t>
            </a:r>
            <a:endParaRPr lang="en-US" altLang="zh-CN" sz="4400" b="1" spc="300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47015" y="950595"/>
            <a:ext cx="1155763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381000" y="1304608"/>
            <a:ext cx="11917363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1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.写作文的时候要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______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普通话，不能写方言。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381000" y="2866073"/>
            <a:ext cx="119173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.这个椅子是专门为宝宝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______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的，叫做宝宝座椅。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4320" y="4119563"/>
            <a:ext cx="119173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3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.昨天我看了一部非常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人感动的电影。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  <p:sp>
        <p:nvSpPr>
          <p:cNvPr id="10" name="Text Box 4"/>
          <p:cNvSpPr txBox="1"/>
          <p:nvPr/>
        </p:nvSpPr>
        <p:spPr>
          <a:xfrm>
            <a:off x="274320" y="5240973"/>
            <a:ext cx="119173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4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.这首歌的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______</a:t>
            </a:r>
            <a:r>
              <a:rPr lang="zh-CN" altLang="en-US" sz="36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/>
              </a:rPr>
              <a:t>很快，我都可以跟着音乐跳舞了。</a:t>
            </a:r>
            <a:endParaRPr lang="zh-CN" altLang="en-US" sz="36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Arial" panose="020B0604020202020204"/>
            </a:endParaRPr>
          </a:p>
        </p:txBody>
      </p:sp>
      <p:sp>
        <p:nvSpPr>
          <p:cNvPr id="41985" name="Rectangle 2"/>
          <p:cNvSpPr>
            <a:spLocks noGrp="1"/>
          </p:cNvSpPr>
          <p:nvPr/>
        </p:nvSpPr>
        <p:spPr>
          <a:xfrm>
            <a:off x="-1837690" y="81280"/>
            <a:ext cx="12192000" cy="10350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marL="812800" indent="-812800" algn="ctr" eaLnBrk="0" hangingPunct="0">
              <a:spcBef>
                <a:spcPct val="20000"/>
              </a:spcBef>
            </a:pPr>
            <a:r>
              <a:rPr lang="zh-CN" altLang="en-US" sz="4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设计   使用    节奏   令</a:t>
            </a:r>
            <a:r>
              <a:rPr lang="zh-CN" altLang="en-US" sz="5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</a:t>
            </a:r>
            <a:endParaRPr lang="zh-CN" altLang="en-US" sz="54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PA-文本框 3"/>
          <p:cNvSpPr txBox="1"/>
          <p:nvPr>
            <p:custDataLst>
              <p:tags r:id="rId1"/>
            </p:custDataLst>
          </p:nvPr>
        </p:nvSpPr>
        <p:spPr>
          <a:xfrm>
            <a:off x="4945949" y="2768193"/>
            <a:ext cx="335851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8000" b="1" spc="3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字魂105号-简雅黑" panose="00000500000000000000" pitchFamily="2" charset="-122"/>
              </a:rPr>
              <a:t>语言点</a:t>
            </a:r>
            <a:endParaRPr lang="zh-CN" altLang="zh-CN" sz="8000" b="1" spc="3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C00000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1051052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1: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一来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，二来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" name="Rectangle 3"/>
          <p:cNvSpPr txBox="1">
            <a:spLocks noRot="1"/>
          </p:cNvSpPr>
          <p:nvPr/>
        </p:nvSpPr>
        <p:spPr>
          <a:xfrm>
            <a:off x="532448" y="983615"/>
            <a:ext cx="11610975" cy="170579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很多人来中国都要去北京看看，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一来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是因为北京是中国的首都，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二来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是因为北京有很多名胜古迹。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Rectangle 3"/>
          <p:cNvSpPr txBox="1">
            <a:spLocks noRot="1"/>
          </p:cNvSpPr>
          <p:nvPr/>
        </p:nvSpPr>
        <p:spPr>
          <a:xfrm>
            <a:off x="458153" y="3484563"/>
            <a:ext cx="12192000" cy="177054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现在年轻人更喜欢自驾游，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一来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可以想去哪儿就去哪儿，比较自由，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二来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相比旅行社，更省钱。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1051052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1: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一来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，二来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Rectangle 3"/>
          <p:cNvSpPr txBox="1">
            <a:spLocks noRot="1"/>
          </p:cNvSpPr>
          <p:nvPr/>
        </p:nvSpPr>
        <p:spPr>
          <a:xfrm>
            <a:off x="681990" y="1270298"/>
            <a:ext cx="10818028" cy="159123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我打算到中国学习汉语，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一来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我从小就喜欢中国、喜欢汉语，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二来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我想在中国找一份工作。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Rectangle 3"/>
          <p:cNvSpPr txBox="1">
            <a:spLocks noRot="1"/>
          </p:cNvSpPr>
          <p:nvPr/>
        </p:nvSpPr>
        <p:spPr>
          <a:xfrm>
            <a:off x="681990" y="3582352"/>
            <a:ext cx="10683463" cy="159123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-342900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你最好还是先待在家里吧，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一来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你感冒还没好，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二来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父母下周就回家了，你陪陪他们吧。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P171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52225" name="图片 3"/>
          <p:cNvPicPr>
            <a:picLocks noChangeAspect="1"/>
          </p:cNvPicPr>
          <p:nvPr/>
        </p:nvPicPr>
        <p:blipFill>
          <a:blip r:embed="rId1"/>
          <a:srcRect b="28925"/>
          <a:stretch>
            <a:fillRect/>
          </a:stretch>
        </p:blipFill>
        <p:spPr>
          <a:xfrm>
            <a:off x="247650" y="755650"/>
            <a:ext cx="10491470" cy="4382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/>
          <p:nvPr/>
        </p:nvSpPr>
        <p:spPr>
          <a:xfrm>
            <a:off x="422275" y="5219700"/>
            <a:ext cx="11091863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每天坚持跑步一来可以养成好习惯，二来可以锻炼身体。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422275" y="6273800"/>
            <a:ext cx="121189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我会啊，这样一来可以认识朋友，二来可以增加知识。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2226" name="图片 4"/>
          <p:cNvPicPr>
            <a:picLocks noChangeAspect="1"/>
          </p:cNvPicPr>
          <p:nvPr/>
        </p:nvPicPr>
        <p:blipFill>
          <a:blip r:embed="rId1"/>
          <a:srcRect t="71918" b="17435"/>
          <a:stretch>
            <a:fillRect/>
          </a:stretch>
        </p:blipFill>
        <p:spPr>
          <a:xfrm>
            <a:off x="247650" y="5674995"/>
            <a:ext cx="10678160" cy="6680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755015" y="110490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+mn-ea"/>
              </a:rPr>
              <a:t>171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53249" name="图片 3"/>
          <p:cNvPicPr>
            <a:picLocks noChangeAspect="1"/>
          </p:cNvPicPr>
          <p:nvPr/>
        </p:nvPicPr>
        <p:blipFill>
          <a:blip r:embed="rId1"/>
          <a:srcRect t="92323"/>
          <a:stretch>
            <a:fillRect/>
          </a:stretch>
        </p:blipFill>
        <p:spPr>
          <a:xfrm>
            <a:off x="641350" y="5680710"/>
            <a:ext cx="10909300" cy="49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0" name="图片 1"/>
          <p:cNvPicPr>
            <a:picLocks noChangeAspect="1"/>
          </p:cNvPicPr>
          <p:nvPr/>
        </p:nvPicPr>
        <p:blipFill>
          <a:blip r:embed="rId1"/>
          <a:srcRect b="41208"/>
          <a:stretch>
            <a:fillRect/>
          </a:stretch>
        </p:blipFill>
        <p:spPr>
          <a:xfrm>
            <a:off x="452120" y="667385"/>
            <a:ext cx="10907713" cy="376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图片 2"/>
          <p:cNvPicPr>
            <a:picLocks noChangeAspect="1"/>
          </p:cNvPicPr>
          <p:nvPr/>
        </p:nvPicPr>
        <p:blipFill>
          <a:blip r:embed="rId1"/>
          <a:srcRect t="83211" b="7924"/>
          <a:stretch>
            <a:fillRect/>
          </a:stretch>
        </p:blipFill>
        <p:spPr>
          <a:xfrm>
            <a:off x="718820" y="4550410"/>
            <a:ext cx="10907713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4"/>
          <p:cNvSpPr txBox="1"/>
          <p:nvPr/>
        </p:nvSpPr>
        <p:spPr>
          <a:xfrm>
            <a:off x="452120" y="6172835"/>
            <a:ext cx="131921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我还没习惯，一来我没来过中国，二来中国和我国的气候不同。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750570" y="5098098"/>
            <a:ext cx="13192125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我喜欢，一来可以练习外语，二来可以了解不同地方的文化。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755015" y="110490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+mn-ea"/>
              </a:rPr>
              <a:t>171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54273" name="图片 3"/>
          <p:cNvPicPr>
            <a:picLocks noChangeAspect="1"/>
          </p:cNvPicPr>
          <p:nvPr/>
        </p:nvPicPr>
        <p:blipFill>
          <a:blip r:embed="rId1"/>
          <a:srcRect b="35725"/>
          <a:stretch>
            <a:fillRect/>
          </a:stretch>
        </p:blipFill>
        <p:spPr>
          <a:xfrm>
            <a:off x="145415" y="895033"/>
            <a:ext cx="12087225" cy="2513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图片 4"/>
          <p:cNvPicPr>
            <a:picLocks noChangeAspect="1"/>
          </p:cNvPicPr>
          <p:nvPr/>
        </p:nvPicPr>
        <p:blipFill>
          <a:blip r:embed="rId1"/>
          <a:srcRect t="70152"/>
          <a:stretch>
            <a:fillRect/>
          </a:stretch>
        </p:blipFill>
        <p:spPr>
          <a:xfrm>
            <a:off x="66040" y="4514533"/>
            <a:ext cx="12087225" cy="1166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4"/>
          <p:cNvSpPr txBox="1"/>
          <p:nvPr/>
        </p:nvSpPr>
        <p:spPr>
          <a:xfrm>
            <a:off x="66040" y="3550920"/>
            <a:ext cx="131921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你可以告诉他你现在着急用钱，这样做一来不会让他生气，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 二来你也不会觉得尴尬。</a:t>
            </a:r>
            <a:endParaRPr lang="en-US" altLang="zh-CN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-111760" y="5681345"/>
            <a:ext cx="131921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我想成为一名老师，一来这份工作不是很累，二来我非常喜欢孩子。</a:t>
            </a:r>
            <a:endParaRPr lang="zh-CN" altLang="zh-CN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828548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2: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即使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，也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Rectangle 3"/>
          <p:cNvSpPr txBox="1">
            <a:spLocks noRot="1"/>
          </p:cNvSpPr>
          <p:nvPr/>
        </p:nvSpPr>
        <p:spPr>
          <a:xfrm>
            <a:off x="748030" y="2203058"/>
            <a:ext cx="11831638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：你这么晚怎么还不睡啊？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Rectangle 3"/>
          <p:cNvSpPr txBox="1">
            <a:spLocks noRot="1"/>
          </p:cNvSpPr>
          <p:nvPr/>
        </p:nvSpPr>
        <p:spPr>
          <a:xfrm>
            <a:off x="748030" y="3115870"/>
            <a:ext cx="11144549" cy="175909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-342900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：今晚一点有场法国对德国的球赛，我是法国球迷，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即使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今晚不睡觉，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也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得看。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4365" y="31750"/>
            <a:ext cx="3937635" cy="2921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/>
          </p:cNvSpPr>
          <p:nvPr/>
        </p:nvSpPr>
        <p:spPr>
          <a:xfrm>
            <a:off x="292735" y="1069975"/>
            <a:ext cx="11831638" cy="1069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：听说明天下雨，那个郊外的画展你还去看吗？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Rectangle 3"/>
          <p:cNvSpPr txBox="1">
            <a:spLocks noRot="1"/>
          </p:cNvSpPr>
          <p:nvPr/>
        </p:nvSpPr>
        <p:spPr>
          <a:xfrm>
            <a:off x="292735" y="1634331"/>
            <a:ext cx="10816543" cy="15592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-342900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：那位画家好不容易才到这儿来办画展，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即使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明天下再大的雨，我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也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要去。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Rectangle 3"/>
          <p:cNvSpPr txBox="1">
            <a:spLocks noRot="1"/>
          </p:cNvSpPr>
          <p:nvPr/>
        </p:nvSpPr>
        <p:spPr>
          <a:xfrm>
            <a:off x="292735" y="3722688"/>
            <a:ext cx="10038620" cy="61047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A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：你怎么从来不吃外卖啊？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Rectangle 3"/>
          <p:cNvSpPr txBox="1">
            <a:spLocks noRot="1"/>
          </p:cNvSpPr>
          <p:nvPr/>
        </p:nvSpPr>
        <p:spPr>
          <a:xfrm>
            <a:off x="292735" y="4570095"/>
            <a:ext cx="11137265" cy="15592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-342900"/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B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：外卖的饭又油又辣，有些菜还不太干净，我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即使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没时间做饭，让自己饿着，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也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不吃一口。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1605" y="0"/>
            <a:ext cx="8285480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2: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即使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，也</a:t>
            </a: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+mn-ea"/>
              </a:rPr>
              <a:t>169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5836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25" y="1035050"/>
            <a:ext cx="1184275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0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8" y="4137025"/>
            <a:ext cx="11742737" cy="137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4"/>
          <p:cNvSpPr txBox="1"/>
          <p:nvPr/>
        </p:nvSpPr>
        <p:spPr>
          <a:xfrm>
            <a:off x="5584825" y="2409825"/>
            <a:ext cx="38227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即使晚上不睡觉</a:t>
            </a:r>
            <a:endParaRPr lang="zh-CN" altLang="zh-CN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6110288" y="3308350"/>
            <a:ext cx="50641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你也不能扔了啊。</a:t>
            </a:r>
            <a:endParaRPr lang="zh-CN" altLang="zh-CN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4114800" y="4019550"/>
            <a:ext cx="50641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即使没有钱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Text Box 4"/>
          <p:cNvSpPr txBox="1"/>
          <p:nvPr/>
        </p:nvSpPr>
        <p:spPr>
          <a:xfrm>
            <a:off x="4660900" y="4806950"/>
            <a:ext cx="5064125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即使你不愿意听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46380" y="950595"/>
            <a:ext cx="1178306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217" name="Rectangle 2"/>
          <p:cNvSpPr>
            <a:spLocks noGrp="1"/>
          </p:cNvSpPr>
          <p:nvPr/>
        </p:nvSpPr>
        <p:spPr>
          <a:xfrm>
            <a:off x="-1078547" y="-317"/>
            <a:ext cx="12192000" cy="10350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marL="812800" indent="-812800" algn="ctr" eaLnBrk="0" hangingPunct="0">
              <a:spcBef>
                <a:spcPct val="20000"/>
              </a:spcBef>
            </a:pPr>
            <a:r>
              <a:rPr lang="zh-CN" altLang="en-US" sz="32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外观   产品   品牌   功能   答案   本身 </a:t>
            </a:r>
            <a:r>
              <a:rPr lang="zh-CN" altLang="en-US" sz="5400" b="1" dirty="0">
                <a:solidFill>
                  <a:srgbClr val="00009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5400" b="1" dirty="0">
              <a:solidFill>
                <a:srgbClr val="00009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23" name="Text Box 4"/>
          <p:cNvSpPr txBox="1"/>
          <p:nvPr/>
        </p:nvSpPr>
        <p:spPr>
          <a:xfrm>
            <a:off x="246380" y="1105218"/>
            <a:ext cx="1204912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这些作业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不难，如果你对它没耐心，它就会变成你的烦恼。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28" name="Text Box 4"/>
          <p:cNvSpPr txBox="1"/>
          <p:nvPr/>
        </p:nvSpPr>
        <p:spPr>
          <a:xfrm>
            <a:off x="246380" y="2610485"/>
            <a:ext cx="1191736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九十年代的手机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______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不太多，只能发短信和打电话。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246380" y="3600768"/>
            <a:ext cx="1191736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4.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当你问别人问题的时候，你的心里已经有了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_____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274320" y="4626293"/>
            <a:ext cx="1191736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5.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买东西不能只看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_____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，还要看它的质量。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274320" y="5513070"/>
            <a:ext cx="1191736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6.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华为公司的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_____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无论是手机还是电脑，质量都很好。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25" name="Text Box 4"/>
          <p:cNvSpPr txBox="1"/>
          <p:nvPr/>
        </p:nvSpPr>
        <p:spPr>
          <a:xfrm>
            <a:off x="246380" y="1688783"/>
            <a:ext cx="1204912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.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国内很多手机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_____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在外国很有名，比如华为、</a:t>
            </a:r>
            <a:r>
              <a:rPr lang="en-US" altLang="zh-CN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OPPO</a:t>
            </a:r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、小米等。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+mn-ea"/>
              </a:rPr>
              <a:t>170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5939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9445"/>
            <a:ext cx="11825288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" y="2217738"/>
            <a:ext cx="10909300" cy="424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4"/>
          <p:cNvSpPr txBox="1"/>
          <p:nvPr/>
        </p:nvSpPr>
        <p:spPr>
          <a:xfrm>
            <a:off x="8481060" y="2935605"/>
            <a:ext cx="50641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即使不喜欢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58470" y="3906838"/>
            <a:ext cx="5064125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水的植物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+mn-ea"/>
              </a:rPr>
              <a:t>170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6041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40" y="728980"/>
            <a:ext cx="11371263" cy="159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1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" y="2322830"/>
            <a:ext cx="10782300" cy="4100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3372485" y="3106103"/>
            <a:ext cx="50641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即使气候非常干燥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978660" y="5632133"/>
            <a:ext cx="50641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它也可以活下去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605" y="0"/>
            <a:ext cx="10037445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lang="en-US" altLang="zh-CN" sz="44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: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让步关系复句的常用关联词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8470" y="787400"/>
            <a:ext cx="11346180" cy="5589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3489" name="文本框 99"/>
          <p:cNvSpPr txBox="1"/>
          <p:nvPr/>
        </p:nvSpPr>
        <p:spPr>
          <a:xfrm>
            <a:off x="829945" y="1167765"/>
            <a:ext cx="1272698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哪怕</a:t>
            </a:r>
            <a:r>
              <a:rPr lang="en-US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即使</a:t>
            </a:r>
            <a:r>
              <a:rPr lang="en-US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就算</a:t>
            </a:r>
            <a:r>
              <a:rPr lang="en-US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，也</a:t>
            </a:r>
            <a:r>
              <a:rPr lang="en-US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36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3490" name="文本框 99"/>
          <p:cNvSpPr txBox="1"/>
          <p:nvPr/>
        </p:nvSpPr>
        <p:spPr>
          <a:xfrm>
            <a:off x="829945" y="2140585"/>
            <a:ext cx="114855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即便</a:t>
            </a:r>
            <a:r>
              <a:rPr lang="en-US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，还</a:t>
            </a:r>
            <a:r>
              <a:rPr lang="en-US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/</a:t>
            </a:r>
            <a:r>
              <a:rPr lang="zh-CN" altLang="en-US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也</a:t>
            </a:r>
            <a:r>
              <a:rPr lang="en-US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……</a:t>
            </a:r>
            <a:endParaRPr lang="en-US" altLang="zh-CN" sz="36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3491" name="文本框 99"/>
          <p:cNvSpPr txBox="1"/>
          <p:nvPr/>
        </p:nvSpPr>
        <p:spPr>
          <a:xfrm>
            <a:off x="829945" y="3051175"/>
            <a:ext cx="123761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你得多锻炼，</a:t>
            </a:r>
            <a:r>
              <a:rPr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哪怕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工作再忙，</a:t>
            </a:r>
            <a:r>
              <a:rPr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也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要坚持运动。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3492" name="文本框 99"/>
          <p:cNvSpPr txBox="1"/>
          <p:nvPr/>
        </p:nvSpPr>
        <p:spPr>
          <a:xfrm>
            <a:off x="829628" y="4084638"/>
            <a:ext cx="12628562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即便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全世界的人都反对，他</a:t>
            </a:r>
            <a:r>
              <a:rPr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也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不会放弃这个机会。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3493" name="文本框 99"/>
          <p:cNvSpPr txBox="1"/>
          <p:nvPr/>
        </p:nvSpPr>
        <p:spPr>
          <a:xfrm>
            <a:off x="829945" y="5118418"/>
            <a:ext cx="123761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就算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他不是你的老师，你</a:t>
            </a:r>
            <a:r>
              <a:rPr lang="zh-CN" altLang="en-US" sz="4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也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应该尊重他。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0" grpId="1"/>
      <p:bldP spid="63491" grpId="0"/>
      <p:bldP spid="63491" grpId="1"/>
      <p:bldP spid="63492" grpId="0"/>
      <p:bldP spid="63492" grpId="1"/>
      <p:bldP spid="63493" grpId="0"/>
      <p:bldP spid="63493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-84455"/>
            <a:ext cx="7023735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lang="en-US" altLang="zh-CN" sz="44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: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再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也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65537" name="文本框 99"/>
          <p:cNvSpPr txBox="1"/>
          <p:nvPr/>
        </p:nvSpPr>
        <p:spPr>
          <a:xfrm>
            <a:off x="145415" y="4692968"/>
            <a:ext cx="11642725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他是马克最好的朋友，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          马克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再</a:t>
            </a:r>
            <a:r>
              <a:rPr lang="zh-CN" altLang="en-US" sz="48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生气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也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不该说伤人的话。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5538" name="文本框 99"/>
          <p:cNvSpPr txBox="1"/>
          <p:nvPr/>
        </p:nvSpPr>
        <p:spPr>
          <a:xfrm>
            <a:off x="78423" y="1092200"/>
            <a:ext cx="12376150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父母的年纪大了，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           你们就是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再</a:t>
            </a:r>
            <a:r>
              <a:rPr lang="zh-CN" altLang="en-US" sz="48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忙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也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要常回家看看。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5539" name="文本框 99"/>
          <p:cNvSpPr txBox="1"/>
          <p:nvPr/>
        </p:nvSpPr>
        <p:spPr>
          <a:xfrm>
            <a:off x="116840" y="2848293"/>
            <a:ext cx="12338050" cy="1537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这个牌子的汽车太贵了，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      我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再</a:t>
            </a:r>
            <a:r>
              <a:rPr lang="zh-CN" altLang="en-US" sz="48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喜欢</a:t>
            </a:r>
            <a:r>
              <a:rPr lang="zh-CN" altLang="en-US" sz="5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也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</a:rPr>
              <a:t>必须先考虑自己的经济情况。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" grpId="0"/>
      <p:bldP spid="65537" grpId="1"/>
      <p:bldP spid="65538" grpId="0"/>
      <p:bldP spid="65538" grpId="1"/>
      <p:bldP spid="65539" grpId="0"/>
      <p:bldP spid="65539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+mn-ea"/>
              </a:rPr>
              <a:t>173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6656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300" y="736600"/>
            <a:ext cx="11366500" cy="602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1216025" y="2430780"/>
            <a:ext cx="9409113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6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机会再小也不要随便放弃比赛。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1177290" y="4074160"/>
            <a:ext cx="94107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6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他的水性好 ，水再深他也不怕。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1216025" y="5694680"/>
            <a:ext cx="1083437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60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这件羽绒服很保暖，天气再冷穿上它也不觉得冷。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+mn-ea"/>
              </a:rPr>
              <a:t>173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6758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81100"/>
            <a:ext cx="12134850" cy="513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4"/>
          <p:cNvSpPr txBox="1"/>
          <p:nvPr/>
        </p:nvSpPr>
        <p:spPr>
          <a:xfrm>
            <a:off x="1392238" y="2095500"/>
            <a:ext cx="1062831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你再忙也要抽时间回家看看父母。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392555" y="3860800"/>
            <a:ext cx="110083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他的父母认为，家里经济再困难也要让孩子上学读书。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1392238" y="5565140"/>
            <a:ext cx="1062831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狐狸再聪明也赢不了猎人。</a:t>
            </a:r>
            <a:endParaRPr lang="zh-CN" altLang="en-US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-84455"/>
            <a:ext cx="7023735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语言点</a:t>
            </a:r>
            <a:r>
              <a:rPr lang="en-US" altLang="zh-CN" sz="44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5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: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非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不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4640" y="990600"/>
            <a:ext cx="5026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en-US" altLang="zh-CN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非</a:t>
            </a:r>
            <a:r>
              <a:rPr lang="en-US" altLang="zh-CN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+N. + </a:t>
            </a: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</a:t>
            </a:r>
            <a:r>
              <a:rPr lang="en-US" altLang="zh-CN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+v. </a:t>
            </a:r>
            <a:endParaRPr lang="en-US" altLang="zh-CN" sz="4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9634" name="Rectangle 3"/>
          <p:cNvSpPr txBox="1">
            <a:spLocks noRot="1"/>
          </p:cNvSpPr>
          <p:nvPr/>
        </p:nvSpPr>
        <p:spPr>
          <a:xfrm>
            <a:off x="294323" y="1697038"/>
            <a:ext cx="11244262" cy="183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lnSpc>
                <a:spcPct val="110000"/>
              </a:lnSpc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中国除了清华大学，还有很多好大学，你为什么就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非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清华大学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读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呢？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4640" y="3265805"/>
            <a:ext cx="5026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en-US" altLang="zh-CN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非</a:t>
            </a:r>
            <a:r>
              <a:rPr lang="en-US" altLang="zh-CN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 + </a:t>
            </a: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不可</a:t>
            </a:r>
            <a:r>
              <a:rPr lang="en-US" altLang="zh-CN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4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Rectangle 3"/>
          <p:cNvSpPr txBox="1">
            <a:spLocks noRot="1"/>
          </p:cNvSpPr>
          <p:nvPr/>
        </p:nvSpPr>
        <p:spPr>
          <a:xfrm>
            <a:off x="145415" y="4100830"/>
            <a:ext cx="11243945" cy="10858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lnSpc>
                <a:spcPct val="110000"/>
              </a:lnSpc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今天外边下大雪了，如果不早点儿出发，你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非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迟到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不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可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740" y="5186680"/>
            <a:ext cx="12432030" cy="632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342900" indent="-342900">
              <a:lnSpc>
                <a:spcPct val="110000"/>
              </a:lnSpc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这个孩子的感冒很严重，吃药已经没用了，想好的话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非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打针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不</a:t>
            </a:r>
            <a:r>
              <a:rPr lang="zh-CN" altLang="en-US" sz="32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可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了。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96815" y="3265805"/>
            <a:ext cx="5026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（一定要</a:t>
            </a:r>
            <a:r>
              <a:rPr lang="en-US" altLang="zh-CN" sz="4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4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一定会</a:t>
            </a:r>
            <a:r>
              <a:rPr lang="en-US" altLang="zh-CN" sz="4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4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altLang="zh-CN" sz="4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40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634" grpId="0"/>
      <p:bldP spid="4" grpId="0"/>
      <p:bldP spid="5" grpId="0"/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2569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练习：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P</a:t>
            </a:r>
            <a:r>
              <a:rPr lang="en-US" altLang="zh-CN" sz="3600" b="1" spc="300">
                <a:solidFill>
                  <a:srgbClr val="C00000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+mn-ea"/>
              </a:rPr>
              <a:t>171</a:t>
            </a:r>
            <a:endParaRPr lang="en-US" altLang="zh-CN" sz="3600" b="1" spc="300">
              <a:solidFill>
                <a:srgbClr val="C00000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70657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822325"/>
            <a:ext cx="11417300" cy="603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1216025" y="2908300"/>
            <a:ext cx="94091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我听说你非这个牌子的手机不用。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1314450" y="4531360"/>
            <a:ext cx="102641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这个小女孩看中了这个玩具，非要买这个不行。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1276985" y="6179503"/>
            <a:ext cx="94091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3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 要想办好这件事儿，非要用这个办法不行。</a:t>
            </a:r>
            <a:endParaRPr lang="zh-CN" altLang="en-US" sz="36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8E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2583" y="0"/>
            <a:ext cx="4181475" cy="6858000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5253" y="677779"/>
            <a:ext cx="9141494" cy="55024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112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PA-文本框 3"/>
          <p:cNvSpPr txBox="1"/>
          <p:nvPr>
            <p:custDataLst>
              <p:tags r:id="rId1"/>
            </p:custDataLst>
          </p:nvPr>
        </p:nvSpPr>
        <p:spPr>
          <a:xfrm>
            <a:off x="4945949" y="2768193"/>
            <a:ext cx="23230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spc="3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字魂105号-简雅黑" panose="00000500000000000000" pitchFamily="2" charset="-122"/>
              </a:rPr>
              <a:t>课文</a:t>
            </a:r>
            <a:endParaRPr lang="zh-CN" altLang="zh-CN" sz="8000" b="1" spc="300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字魂105号-简雅黑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25253" y="2009775"/>
            <a:ext cx="2387562" cy="73819"/>
            <a:chOff x="-243184" y="1857374"/>
            <a:chExt cx="2387562" cy="73819"/>
          </a:xfrm>
          <a:solidFill>
            <a:srgbClr val="C00000"/>
          </a:solidFill>
        </p:grpSpPr>
        <p:cxnSp>
          <p:nvCxnSpPr>
            <p:cNvPr id="8" name="直接连接符 7"/>
            <p:cNvCxnSpPr/>
            <p:nvPr/>
          </p:nvCxnSpPr>
          <p:spPr>
            <a:xfrm>
              <a:off x="-243184" y="1857374"/>
              <a:ext cx="2387562" cy="1"/>
            </a:xfrm>
            <a:prstGeom prst="line">
              <a:avLst/>
            </a:prstGeom>
            <a:grpFill/>
            <a:ln w="28575">
              <a:solidFill>
                <a:srgbClr val="C0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1522078" y="1857374"/>
              <a:ext cx="622300" cy="73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p:transition spd="med">
    <p:pull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-84455"/>
            <a:ext cx="7023735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课文梳理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96" y="3154310"/>
            <a:ext cx="7298853" cy="376059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96" y="-84455"/>
            <a:ext cx="7298853" cy="329176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45161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热门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adj. /N.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42900" y="950595"/>
            <a:ext cx="1146175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2290" name="文本框 3"/>
          <p:cNvSpPr txBox="1"/>
          <p:nvPr/>
        </p:nvSpPr>
        <p:spPr>
          <a:xfrm>
            <a:off x="342900" y="1081405"/>
            <a:ext cx="11898313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由于信息的发展，计算机成为了</a:t>
            </a:r>
            <a:r>
              <a:rPr lang="zh-CN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热门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的专业。</a:t>
            </a:r>
            <a:endParaRPr lang="zh-CN" altLang="zh-CN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291" name="文本框 3"/>
          <p:cNvSpPr txBox="1"/>
          <p:nvPr/>
        </p:nvSpPr>
        <p:spPr>
          <a:xfrm>
            <a:off x="387350" y="2093924"/>
            <a:ext cx="11517313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新冠病毒是今年最</a:t>
            </a:r>
            <a:r>
              <a:rPr lang="zh-CN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热门</a:t>
            </a:r>
            <a:r>
              <a:rPr lang="zh-CN" altLang="zh-CN" sz="3200" b="1" dirty="0">
                <a:latin typeface="楷体" panose="02010609060101010101" charset="-122"/>
                <a:ea typeface="楷体" panose="02010609060101010101" charset="-122"/>
              </a:rPr>
              <a:t>的话题了。</a:t>
            </a:r>
            <a:endParaRPr lang="zh-CN" altLang="zh-CN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292" name="文本框 3"/>
          <p:cNvSpPr txBox="1"/>
          <p:nvPr/>
        </p:nvSpPr>
        <p:spPr>
          <a:xfrm>
            <a:off x="430530" y="4075430"/>
            <a:ext cx="11517313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去年</a:t>
            </a:r>
            <a:r>
              <a:rPr lang="zh-CN" altLang="zh-CN" sz="4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流行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的衣服，今年再穿就</a:t>
            </a:r>
            <a:r>
              <a:rPr lang="zh-CN" altLang="zh-CN" sz="44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过时</a:t>
            </a:r>
            <a:r>
              <a:rPr lang="zh-CN" altLang="zh-CN" sz="3200" b="1">
                <a:latin typeface="楷体" panose="02010609060101010101" charset="-122"/>
                <a:ea typeface="楷体" panose="02010609060101010101" charset="-122"/>
              </a:rPr>
              <a:t>了。</a:t>
            </a:r>
            <a:endParaRPr lang="zh-CN" altLang="zh-CN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293" name="文本框 3"/>
          <p:cNvSpPr txBox="1"/>
          <p:nvPr/>
        </p:nvSpPr>
        <p:spPr>
          <a:xfrm>
            <a:off x="5580964" y="119525"/>
            <a:ext cx="1422184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流行</a:t>
            </a:r>
            <a:endParaRPr lang="zh-CN" altLang="zh-CN" sz="4800" b="1" dirty="0">
              <a:solidFill>
                <a:srgbClr val="00B05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左右箭头 3"/>
          <p:cNvSpPr/>
          <p:nvPr/>
        </p:nvSpPr>
        <p:spPr>
          <a:xfrm>
            <a:off x="7114502" y="1976662"/>
            <a:ext cx="920115" cy="2095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8201360" y="1643737"/>
            <a:ext cx="1377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冷门</a:t>
            </a:r>
            <a:endParaRPr lang="zh-CN" altLang="en-US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4377" y="3238181"/>
            <a:ext cx="11264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流行</a:t>
            </a:r>
            <a:r>
              <a:rPr lang="en-US" altLang="zh-CN" b="1"/>
              <a:t>  </a:t>
            </a:r>
            <a:endParaRPr lang="en-US" altLang="zh-CN" b="1"/>
          </a:p>
        </p:txBody>
      </p:sp>
      <p:sp>
        <p:nvSpPr>
          <p:cNvPr id="7" name="左右箭头 6"/>
          <p:cNvSpPr/>
          <p:nvPr/>
        </p:nvSpPr>
        <p:spPr>
          <a:xfrm>
            <a:off x="2004060" y="3484880"/>
            <a:ext cx="920115" cy="2095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281530" y="3238182"/>
            <a:ext cx="1125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过时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5" grpId="0"/>
      <p:bldP spid="6" grpId="0"/>
      <p:bldP spid="7" grpId="0" animBg="1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-84455"/>
            <a:ext cx="7023735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课文梳理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58" y="3358393"/>
            <a:ext cx="8169835" cy="34996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58" y="-12077"/>
            <a:ext cx="8169835" cy="349960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-118745" y="19050"/>
            <a:ext cx="803910" cy="530225"/>
            <a:chOff x="-118824" y="19211"/>
            <a:chExt cx="803918" cy="530268"/>
          </a:xfrm>
        </p:grpSpPr>
        <p:sp>
          <p:nvSpPr>
            <p:cNvPr id="49" name="箭头: 五边形 48"/>
            <p:cNvSpPr/>
            <p:nvPr/>
          </p:nvSpPr>
          <p:spPr>
            <a:xfrm rot="13497409">
              <a:off x="-118824" y="19211"/>
              <a:ext cx="803918" cy="530268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8582" y="80963"/>
              <a:ext cx="66675" cy="666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-84455"/>
            <a:ext cx="7023735" cy="840105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  <a:miter lim="800000"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inden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课文梳理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770"/>
            <a:ext cx="12192000" cy="236646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制造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V.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72745" y="950595"/>
            <a:ext cx="1143190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3314" name="文本框 3"/>
          <p:cNvSpPr txBox="1"/>
          <p:nvPr/>
        </p:nvSpPr>
        <p:spPr>
          <a:xfrm>
            <a:off x="482918" y="2764590"/>
            <a:ext cx="11517312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这辆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大众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牌</a:t>
            </a:r>
            <a:r>
              <a:rPr lang="zh-CN" altLang="en-US" sz="44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汽车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是中国长春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制造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的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zh-CN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15" name="文本框 3"/>
          <p:cNvSpPr txBox="1"/>
          <p:nvPr/>
        </p:nvSpPr>
        <p:spPr>
          <a:xfrm>
            <a:off x="482918" y="3549045"/>
            <a:ext cx="11517312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600" b="1">
                <a:latin typeface="楷体" panose="02010609060101010101" charset="-122"/>
                <a:ea typeface="楷体" panose="02010609060101010101" charset="-122"/>
              </a:rPr>
              <a:t>邻居之间要友好相处，不能互相</a:t>
            </a:r>
            <a:r>
              <a:rPr lang="zh-CN" altLang="zh-CN" sz="4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制造</a:t>
            </a:r>
            <a:r>
              <a:rPr lang="zh-CN" altLang="zh-CN" sz="4400" b="1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麻烦</a:t>
            </a:r>
            <a:r>
              <a:rPr lang="zh-CN" altLang="zh-CN" sz="3600" b="1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zh-CN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316" name="文本框 3"/>
          <p:cNvSpPr txBox="1"/>
          <p:nvPr/>
        </p:nvSpPr>
        <p:spPr>
          <a:xfrm>
            <a:off x="482918" y="4417495"/>
            <a:ext cx="10944094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越来越多的国外商品</a:t>
            </a:r>
            <a:r>
              <a:rPr lang="zh-CN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制造商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开始进入中国市场。</a:t>
            </a:r>
            <a:endParaRPr lang="zh-CN" altLang="zh-CN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b="8198"/>
          <a:stretch>
            <a:fillRect/>
          </a:stretch>
        </p:blipFill>
        <p:spPr>
          <a:xfrm>
            <a:off x="7438203" y="217244"/>
            <a:ext cx="4562027" cy="217786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文本框 3"/>
          <p:cNvSpPr txBox="1"/>
          <p:nvPr/>
        </p:nvSpPr>
        <p:spPr>
          <a:xfrm>
            <a:off x="482918" y="1186740"/>
            <a:ext cx="5374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制造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+ 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产品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麻烦</a:t>
            </a:r>
            <a:r>
              <a:rPr lang="en-US" altLang="zh-CN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2918" y="1939682"/>
            <a:ext cx="3190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制造商；制造业</a:t>
            </a:r>
            <a:endParaRPr lang="en-US" altLang="zh-CN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" name="文本框 3"/>
          <p:cNvSpPr txBox="1"/>
          <p:nvPr/>
        </p:nvSpPr>
        <p:spPr>
          <a:xfrm>
            <a:off x="482918" y="5296526"/>
            <a:ext cx="1079647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中国的人口是</a:t>
            </a:r>
            <a:r>
              <a:rPr lang="zh-CN" altLang="zh-CN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制造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业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发展的一大优势</a:t>
            </a:r>
            <a:r>
              <a:rPr lang="zh-CN" altLang="zh-CN" sz="36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zh-CN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3315" grpId="0"/>
      <p:bldP spid="13315" grpId="1"/>
      <p:bldP spid="13316" grpId="0"/>
      <p:bldP spid="13316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赢得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 v.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91795" y="950595"/>
            <a:ext cx="11412855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95300" y="3794386"/>
            <a:ext cx="116967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这个穷人家的小女孩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赢得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了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</a:rPr>
              <a:t>2020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年奥运会跳水比赛的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冠军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495300" y="4688149"/>
            <a:ext cx="116967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诚实</a:t>
            </a:r>
            <a:r>
              <a:rPr lang="zh-CN" altLang="en-US" sz="4400" b="1" dirty="0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守信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的人才能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赢得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别人的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尊重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 Box 4"/>
          <p:cNvSpPr txBox="1"/>
          <p:nvPr/>
        </p:nvSpPr>
        <p:spPr>
          <a:xfrm>
            <a:off x="495300" y="5456816"/>
            <a:ext cx="116967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他的礼貌、谦虚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赢得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了女孩对他的</a:t>
            </a:r>
            <a:r>
              <a:rPr lang="zh-CN" altLang="en-US" sz="40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好感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237" y="1227351"/>
            <a:ext cx="3883249" cy="2414896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862965" y="127635"/>
            <a:ext cx="34397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需求</a:t>
            </a:r>
            <a:r>
              <a:rPr lang="en-US" altLang="zh-CN" sz="4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rPr>
              <a:t> n.  </a:t>
            </a:r>
            <a:endParaRPr lang="zh-CN" altLang="en-US" sz="48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sym typeface="等线" panose="0201060003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-118824" y="19211"/>
            <a:ext cx="803918" cy="587679"/>
            <a:chOff x="-118824" y="19211"/>
            <a:chExt cx="803918" cy="587679"/>
          </a:xfrm>
        </p:grpSpPr>
        <p:grpSp>
          <p:nvGrpSpPr>
            <p:cNvPr id="75" name="组合 74"/>
            <p:cNvGrpSpPr/>
            <p:nvPr/>
          </p:nvGrpSpPr>
          <p:grpSpPr>
            <a:xfrm>
              <a:off x="-118824" y="19211"/>
              <a:ext cx="803918" cy="530268"/>
              <a:chOff x="-118824" y="19211"/>
              <a:chExt cx="803918" cy="530268"/>
            </a:xfrm>
          </p:grpSpPr>
          <p:sp>
            <p:nvSpPr>
              <p:cNvPr id="49" name="箭头: 五边形 48"/>
              <p:cNvSpPr/>
              <p:nvPr/>
            </p:nvSpPr>
            <p:spPr>
              <a:xfrm rot="13497409">
                <a:off x="-118824" y="19211"/>
                <a:ext cx="803918" cy="530268"/>
              </a:xfrm>
              <a:prstGeom prst="homePlat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78582" y="80963"/>
                <a:ext cx="66675" cy="666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100231" y="146515"/>
              <a:ext cx="537946" cy="4603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23850" y="950595"/>
            <a:ext cx="11480800" cy="54267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87350" y="1291383"/>
            <a:ext cx="10708789" cy="1660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这款手机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满足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了人们对外观、拍照等不同方面的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需求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Text Box 4"/>
          <p:cNvSpPr txBox="1"/>
          <p:nvPr/>
        </p:nvSpPr>
        <p:spPr>
          <a:xfrm>
            <a:off x="369204" y="3060981"/>
            <a:ext cx="11133829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北方空调的市场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需求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量小，你最好减少生产量。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369204" y="4258133"/>
            <a:ext cx="11327466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商场为了</a:t>
            </a:r>
            <a:r>
              <a:rPr lang="zh-CN" altLang="en-US" sz="4800" b="1" dirty="0">
                <a:solidFill>
                  <a:srgbClr val="00B050"/>
                </a:solidFill>
                <a:latin typeface="楷体" panose="02010609060101010101" charset="-122"/>
                <a:ea typeface="楷体" panose="02010609060101010101" charset="-122"/>
              </a:rPr>
              <a:t>迎合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顾客的</a:t>
            </a:r>
            <a:r>
              <a:rPr lang="zh-CN" altLang="en-US" sz="5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需求</a:t>
            </a:r>
            <a:r>
              <a:rPr lang="zh-CN" altLang="en-US" sz="4000" b="1" dirty="0">
                <a:latin typeface="楷体" panose="02010609060101010101" charset="-122"/>
                <a:ea typeface="楷体" panose="02010609060101010101" charset="-122"/>
              </a:rPr>
              <a:t>，不断推出新产品。</a:t>
            </a:r>
            <a:endParaRPr lang="zh-CN" altLang="en-US" sz="40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PA" val="v5.2.8"/>
</p:tagLst>
</file>

<file path=ppt/tags/tag64.xml><?xml version="1.0" encoding="utf-8"?>
<p:tagLst xmlns:p="http://schemas.openxmlformats.org/presentationml/2006/main">
  <p:tag name="PA" val="v5.2.8"/>
</p:tagLst>
</file>

<file path=ppt/tags/tag65.xml><?xml version="1.0" encoding="utf-8"?>
<p:tagLst xmlns:p="http://schemas.openxmlformats.org/presentationml/2006/main">
  <p:tag name="PA" val="v5.2.8"/>
</p:tagLst>
</file>

<file path=ppt/tags/tag66.xml><?xml version="1.0" encoding="utf-8"?>
<p:tagLst xmlns:p="http://schemas.openxmlformats.org/presentationml/2006/main">
  <p:tag name="PA" val="v5.2.8"/>
</p:tagLst>
</file>

<file path=ppt/tags/tag67.xml><?xml version="1.0" encoding="utf-8"?>
<p:tagLst xmlns:p="http://schemas.openxmlformats.org/presentationml/2006/main">
  <p:tag name="PA" val="v5.2.8"/>
</p:tagLst>
</file>

<file path=ppt/tags/tag68.xml><?xml version="1.0" encoding="utf-8"?>
<p:tagLst xmlns:p="http://schemas.openxmlformats.org/presentationml/2006/main">
  <p:tag name="PA" val="v5.2.8"/>
</p:tagLst>
</file>

<file path=ppt/tags/tag69.xml><?xml version="1.0" encoding="utf-8"?>
<p:tagLst xmlns:p="http://schemas.openxmlformats.org/presentationml/2006/main">
  <p:tag name="PA" val="v5.2.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PA" val="v5.2.8"/>
</p:tagLst>
</file>

<file path=ppt/tags/tag71.xml><?xml version="1.0" encoding="utf-8"?>
<p:tagLst xmlns:p="http://schemas.openxmlformats.org/presentationml/2006/main">
  <p:tag name="KSO_WM_UNIT_PLACING_PICTURE_USER_VIEWPORT" val="{&quot;height&quot;:10560,&quot;width&quot;:15840}"/>
</p:tagLst>
</file>

<file path=ppt/tags/tag72.xml><?xml version="1.0" encoding="utf-8"?>
<p:tagLst xmlns:p="http://schemas.openxmlformats.org/presentationml/2006/main">
  <p:tag name="KSO_WM_UNIT_PLACING_PICTURE_USER_VIEWPORT" val="{&quot;height&quot;:10560,&quot;width&quot;:15840}"/>
</p:tagLst>
</file>

<file path=ppt/tags/tag73.xml><?xml version="1.0" encoding="utf-8"?>
<p:tagLst xmlns:p="http://schemas.openxmlformats.org/presentationml/2006/main">
  <p:tag name="REFSHAPE" val="300563852"/>
  <p:tag name="KSO_WM_UNIT_PLACING_PICTURE_USER_VIEWPORT" val="{&quot;height&quot;:6352.5007874015746,&quot;width&quot;:8467.4992125984245}"/>
</p:tagLst>
</file>

<file path=ppt/tags/tag74.xml><?xml version="1.0" encoding="utf-8"?>
<p:tagLst xmlns:p="http://schemas.openxmlformats.org/presentationml/2006/main">
  <p:tag name="PA" val="v5.2.8"/>
</p:tagLst>
</file>

<file path=ppt/tags/tag75.xml><?xml version="1.0" encoding="utf-8"?>
<p:tagLst xmlns:p="http://schemas.openxmlformats.org/presentationml/2006/main">
  <p:tag name="PA" val="v5.2.8"/>
</p:tagLst>
</file>

<file path=ppt/tags/tag76.xml><?xml version="1.0" encoding="utf-8"?>
<p:tagLst xmlns:p="http://schemas.openxmlformats.org/presentationml/2006/main">
  <p:tag name="PA" val="v5.2.8"/>
</p:tagLst>
</file>

<file path=ppt/tags/tag77.xml><?xml version="1.0" encoding="utf-8"?>
<p:tagLst xmlns:p="http://schemas.openxmlformats.org/presentationml/2006/main">
  <p:tag name="PA" val="v5.2.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4393</Words>
  <Application>WPS 演示</Application>
  <PresentationFormat>宽屏</PresentationFormat>
  <Paragraphs>521</Paragraphs>
  <Slides>61</Slides>
  <Notes>61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74" baseType="lpstr">
      <vt:lpstr>Arial</vt:lpstr>
      <vt:lpstr>宋体</vt:lpstr>
      <vt:lpstr>Wingdings</vt:lpstr>
      <vt:lpstr>微软雅黑</vt:lpstr>
      <vt:lpstr>Wingdings</vt:lpstr>
      <vt:lpstr>字魂105号-简雅黑</vt:lpstr>
      <vt:lpstr>黑体</vt:lpstr>
      <vt:lpstr>楷体</vt:lpstr>
      <vt:lpstr>等线</vt:lpstr>
      <vt:lpstr>Arial Unicode MS</vt:lpstr>
      <vt:lpstr>Calibri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xxiaoo</cp:lastModifiedBy>
  <cp:revision>325</cp:revision>
  <dcterms:created xsi:type="dcterms:W3CDTF">2019-06-19T02:08:00Z</dcterms:created>
  <dcterms:modified xsi:type="dcterms:W3CDTF">2022-03-11T03:21:43Z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C405DA9889E3401E8C4870A70015E395</vt:lpwstr>
  </property>
</Properties>
</file>