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3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tags/tag34.xml" ContentType="application/vnd.openxmlformats-officedocument.presentationml.tags+xml"/>
  <Override PartName="/ppt/notesSlides/notesSlide43.xml" ContentType="application/vnd.openxmlformats-officedocument.presentationml.notesSlide+xml"/>
  <Override PartName="/ppt/tags/tag35.xml" ContentType="application/vnd.openxmlformats-officedocument.presentationml.tags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tags/tag36.xml" ContentType="application/vnd.openxmlformats-officedocument.presentationml.tags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53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54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57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9"/>
  </p:notesMasterIdLst>
  <p:sldIdLst>
    <p:sldId id="338" r:id="rId2"/>
    <p:sldId id="316" r:id="rId3"/>
    <p:sldId id="402" r:id="rId4"/>
    <p:sldId id="262" r:id="rId5"/>
    <p:sldId id="266" r:id="rId6"/>
    <p:sldId id="358" r:id="rId7"/>
    <p:sldId id="340" r:id="rId8"/>
    <p:sldId id="272" r:id="rId9"/>
    <p:sldId id="343" r:id="rId10"/>
    <p:sldId id="371" r:id="rId11"/>
    <p:sldId id="541" r:id="rId12"/>
    <p:sldId id="949" r:id="rId13"/>
    <p:sldId id="950" r:id="rId14"/>
    <p:sldId id="341" r:id="rId15"/>
    <p:sldId id="361" r:id="rId16"/>
    <p:sldId id="392" r:id="rId17"/>
    <p:sldId id="1155" r:id="rId18"/>
    <p:sldId id="1156" r:id="rId19"/>
    <p:sldId id="387" r:id="rId20"/>
    <p:sldId id="952" r:id="rId21"/>
    <p:sldId id="953" r:id="rId22"/>
    <p:sldId id="1029" r:id="rId23"/>
    <p:sldId id="1030" r:id="rId24"/>
    <p:sldId id="1031" r:id="rId25"/>
    <p:sldId id="1032" r:id="rId26"/>
    <p:sldId id="1033" r:id="rId27"/>
    <p:sldId id="691" r:id="rId28"/>
    <p:sldId id="692" r:id="rId29"/>
    <p:sldId id="1236" r:id="rId30"/>
    <p:sldId id="1152" r:id="rId31"/>
    <p:sldId id="1153" r:id="rId32"/>
    <p:sldId id="1154" r:id="rId33"/>
    <p:sldId id="696" r:id="rId34"/>
    <p:sldId id="1034" r:id="rId35"/>
    <p:sldId id="1035" r:id="rId36"/>
    <p:sldId id="697" r:id="rId37"/>
    <p:sldId id="1036" r:id="rId38"/>
    <p:sldId id="699" r:id="rId39"/>
    <p:sldId id="1037" r:id="rId40"/>
    <p:sldId id="342" r:id="rId41"/>
    <p:sldId id="698" r:id="rId42"/>
    <p:sldId id="1038" r:id="rId43"/>
    <p:sldId id="362" r:id="rId44"/>
    <p:sldId id="1039" r:id="rId45"/>
    <p:sldId id="395" r:id="rId46"/>
    <p:sldId id="394" r:id="rId47"/>
    <p:sldId id="493" r:id="rId48"/>
    <p:sldId id="1040" r:id="rId49"/>
    <p:sldId id="396" r:id="rId50"/>
    <p:sldId id="1041" r:id="rId51"/>
    <p:sldId id="403" r:id="rId52"/>
    <p:sldId id="439" r:id="rId53"/>
    <p:sldId id="700" r:id="rId54"/>
    <p:sldId id="441" r:id="rId55"/>
    <p:sldId id="442" r:id="rId56"/>
    <p:sldId id="443" r:id="rId57"/>
    <p:sldId id="444" r:id="rId58"/>
    <p:sldId id="445" r:id="rId59"/>
    <p:sldId id="446" r:id="rId60"/>
    <p:sldId id="1042" r:id="rId61"/>
    <p:sldId id="451" r:id="rId62"/>
    <p:sldId id="1097" r:id="rId63"/>
    <p:sldId id="448" r:id="rId64"/>
    <p:sldId id="449" r:id="rId65"/>
    <p:sldId id="468" r:id="rId66"/>
    <p:sldId id="1043" r:id="rId67"/>
    <p:sldId id="471" r:id="rId68"/>
    <p:sldId id="472" r:id="rId69"/>
    <p:sldId id="706" r:id="rId70"/>
    <p:sldId id="707" r:id="rId71"/>
    <p:sldId id="708" r:id="rId72"/>
    <p:sldId id="1237" r:id="rId73"/>
    <p:sldId id="709" r:id="rId74"/>
    <p:sldId id="710" r:id="rId75"/>
    <p:sldId id="473" r:id="rId76"/>
    <p:sldId id="475" r:id="rId77"/>
    <p:sldId id="1100" r:id="rId78"/>
    <p:sldId id="1101" r:id="rId79"/>
    <p:sldId id="474" r:id="rId80"/>
    <p:sldId id="477" r:id="rId81"/>
    <p:sldId id="476" r:id="rId82"/>
    <p:sldId id="478" r:id="rId83"/>
    <p:sldId id="1129" r:id="rId84"/>
    <p:sldId id="1102" r:id="rId85"/>
    <p:sldId id="483" r:id="rId86"/>
    <p:sldId id="1103" r:id="rId87"/>
    <p:sldId id="485" r:id="rId88"/>
    <p:sldId id="486" r:id="rId89"/>
    <p:sldId id="487" r:id="rId90"/>
    <p:sldId id="1141" r:id="rId91"/>
    <p:sldId id="488" r:id="rId92"/>
    <p:sldId id="489" r:id="rId93"/>
    <p:sldId id="1142" r:id="rId94"/>
    <p:sldId id="1143" r:id="rId95"/>
    <p:sldId id="1144" r:id="rId96"/>
    <p:sldId id="490" r:id="rId97"/>
    <p:sldId id="347" r:id="rId98"/>
  </p:sldIdLst>
  <p:sldSz cx="12192000" cy="6858000"/>
  <p:notesSz cx="6858000" cy="9144000"/>
  <p:custDataLst>
    <p:tags r:id="rId10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3">
          <p15:clr>
            <a:srgbClr val="A4A3A4"/>
          </p15:clr>
        </p15:guide>
        <p15:guide id="2" pos="38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DCBF"/>
    <a:srgbClr val="C00000"/>
    <a:srgbClr val="203864"/>
    <a:srgbClr val="3760AB"/>
    <a:srgbClr val="3F6DC1"/>
    <a:srgbClr val="355DA5"/>
    <a:srgbClr val="2D4F8B"/>
    <a:srgbClr val="5780C9"/>
    <a:srgbClr val="365FA8"/>
    <a:srgbClr val="2846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7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6" y="84"/>
      </p:cViewPr>
      <p:guideLst>
        <p:guide orient="horz" pos="2153"/>
        <p:guide pos="3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18FC8-309C-42F9-B8B3-C67474041B64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6DE94-F534-483F-8D30-0966D87628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F0B99-5D56-495B-BDA6-049F62BA0AAE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0B99-5D56-495B-BDA6-049F62BA0AAE}" type="datetimeFigureOut">
              <a:rPr lang="zh-CN" altLang="en-US" smtClean="0"/>
              <a:t>2023/8/31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image" Target="../media/image3.jpeg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10" Type="http://schemas.openxmlformats.org/officeDocument/2006/relationships/image" Target="../media/image36.png"/><Relationship Id="rId4" Type="http://schemas.openxmlformats.org/officeDocument/2006/relationships/tags" Target="../tags/tag48.xml"/><Relationship Id="rId9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10" Type="http://schemas.openxmlformats.org/officeDocument/2006/relationships/image" Target="../media/image37.png"/><Relationship Id="rId4" Type="http://schemas.openxmlformats.org/officeDocument/2006/relationships/tags" Target="../tags/tag56.xml"/><Relationship Id="rId9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9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image" Target="../media/image3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image" Target="../media/image39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4" Type="http://schemas.openxmlformats.org/officeDocument/2006/relationships/image" Target="../media/image4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6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image" Target="../media/image43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image" Target="../media/image4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4" Type="http://schemas.openxmlformats.org/officeDocument/2006/relationships/image" Target="../media/image4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4" Type="http://schemas.openxmlformats.org/officeDocument/2006/relationships/image" Target="../media/image46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image" Target="../media/image49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image" Target="../media/image51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4" Type="http://schemas.openxmlformats.org/officeDocument/2006/relationships/image" Target="../media/image52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image" Target="../media/image53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4" Type="http://schemas.openxmlformats.org/officeDocument/2006/relationships/image" Target="../media/image5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99.xml"/><Relationship Id="rId1" Type="http://schemas.openxmlformats.org/officeDocument/2006/relationships/tags" Target="../tags/tag9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4" Type="http://schemas.openxmlformats.org/officeDocument/2006/relationships/image" Target="../media/image55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5.xml"/><Relationship Id="rId1" Type="http://schemas.openxmlformats.org/officeDocument/2006/relationships/tags" Target="../tags/tag104.xml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13" Type="http://schemas.openxmlformats.org/officeDocument/2006/relationships/image" Target="../media/image60.png"/><Relationship Id="rId18" Type="http://schemas.openxmlformats.org/officeDocument/2006/relationships/image" Target="../media/image65.png"/><Relationship Id="rId3" Type="http://schemas.openxmlformats.org/officeDocument/2006/relationships/tags" Target="../tags/tag108.xml"/><Relationship Id="rId21" Type="http://schemas.openxmlformats.org/officeDocument/2006/relationships/image" Target="../media/image68.png"/><Relationship Id="rId7" Type="http://schemas.openxmlformats.org/officeDocument/2006/relationships/tags" Target="../tags/tag112.xml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" Type="http://schemas.openxmlformats.org/officeDocument/2006/relationships/tags" Target="../tags/tag107.xml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image" Target="../media/image58.png"/><Relationship Id="rId5" Type="http://schemas.openxmlformats.org/officeDocument/2006/relationships/tags" Target="../tags/tag110.xml"/><Relationship Id="rId15" Type="http://schemas.openxmlformats.org/officeDocument/2006/relationships/image" Target="../media/image62.png"/><Relationship Id="rId10" Type="http://schemas.openxmlformats.org/officeDocument/2006/relationships/image" Target="../media/image57.png"/><Relationship Id="rId19" Type="http://schemas.openxmlformats.org/officeDocument/2006/relationships/image" Target="../media/image66.png"/><Relationship Id="rId4" Type="http://schemas.openxmlformats.org/officeDocument/2006/relationships/tags" Target="../tags/tag109.xml"/><Relationship Id="rId9" Type="http://schemas.openxmlformats.org/officeDocument/2006/relationships/image" Target="../media/image56.png"/><Relationship Id="rId14" Type="http://schemas.openxmlformats.org/officeDocument/2006/relationships/image" Target="../media/image61.png"/><Relationship Id="rId22" Type="http://schemas.openxmlformats.org/officeDocument/2006/relationships/image" Target="../media/image69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4.xml"/><Relationship Id="rId1" Type="http://schemas.openxmlformats.org/officeDocument/2006/relationships/tags" Target="../tags/tag11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6.xml"/><Relationship Id="rId1" Type="http://schemas.openxmlformats.org/officeDocument/2006/relationships/tags" Target="../tags/tag115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4" Type="http://schemas.openxmlformats.org/officeDocument/2006/relationships/image" Target="../media/image70.png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21.xml"/><Relationship Id="rId7" Type="http://schemas.openxmlformats.org/officeDocument/2006/relationships/image" Target="../media/image1.jpeg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6" Type="http://schemas.openxmlformats.org/officeDocument/2006/relationships/notesSlide" Target="../notesSlides/notesSlide6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619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 cstate="print">
            <a:lum contrast="-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4259580"/>
            <a:ext cx="2698115" cy="17868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3080786" y="1569823"/>
            <a:ext cx="58058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基础课第十五课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-文本框 61"/>
          <p:cNvSpPr txBox="1"/>
          <p:nvPr>
            <p:custDataLst>
              <p:tags r:id="rId4"/>
            </p:custDataLst>
          </p:nvPr>
        </p:nvSpPr>
        <p:spPr>
          <a:xfrm>
            <a:off x="2782101" y="3123238"/>
            <a:ext cx="6126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我已经看了一个上午的书了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938395" y="5251450"/>
            <a:ext cx="1788160" cy="521970"/>
            <a:chOff x="5152580" y="4813524"/>
            <a:chExt cx="1512049" cy="521970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4"/>
              <a:ext cx="1512049" cy="438785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298197" y="4813524"/>
              <a:ext cx="136588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b="1" spc="3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徐心瑶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875" y="1655763"/>
            <a:ext cx="11557000" cy="40465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641600" y="1935163"/>
            <a:ext cx="16986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生词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689975" y="1935163"/>
            <a:ext cx="16986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课文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641600" y="2927350"/>
            <a:ext cx="16986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作业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689975" y="2911475"/>
            <a:ext cx="16986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汉字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641600" y="3902075"/>
            <a:ext cx="16986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游戏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894763" y="3902075"/>
            <a:ext cx="16986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球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838450" y="4875213"/>
            <a:ext cx="16986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书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689975" y="4852988"/>
            <a:ext cx="16986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电影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2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66700" y="2012950"/>
            <a:ext cx="5511800" cy="35052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6353175" y="2012950"/>
            <a:ext cx="5497513" cy="35052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3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4538" y="1339850"/>
            <a:ext cx="8293100" cy="51689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36868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生词讲解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2532" name="矩形 1"/>
          <p:cNvSpPr/>
          <p:nvPr/>
        </p:nvSpPr>
        <p:spPr>
          <a:xfrm>
            <a:off x="755015" y="1061085"/>
            <a:ext cx="159067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电影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电脑</a:t>
            </a:r>
            <a:endParaRPr lang="zh-CN" altLang="en-US" sz="32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好处</a:t>
            </a:r>
            <a:endParaRPr lang="en-US" altLang="zh-CN" sz="32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困</a:t>
            </a:r>
            <a:endParaRPr lang="en-US" altLang="zh-CN" sz="32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亲爱的</a:t>
            </a:r>
          </a:p>
        </p:txBody>
      </p:sp>
      <p:sp>
        <p:nvSpPr>
          <p:cNvPr id="2" name="矩形 1"/>
          <p:cNvSpPr/>
          <p:nvPr/>
        </p:nvSpPr>
        <p:spPr>
          <a:xfrm>
            <a:off x="4164965" y="1044575"/>
            <a:ext cx="556133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部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叫丈夫或者妻子，男女朋友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台</a:t>
            </a:r>
            <a:endParaRPr lang="en-US" altLang="zh-CN" sz="32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好的地方，反义词</a:t>
            </a:r>
            <a:r>
              <a:rPr lang="en-US" altLang="zh-CN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“</a:t>
            </a: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坏处</a:t>
            </a:r>
            <a:r>
              <a:rPr lang="en-US" altLang="zh-CN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”</a:t>
            </a:r>
            <a:endParaRPr lang="zh-CN" altLang="en-US" sz="32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想睡觉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课文</a:t>
            </a:r>
            <a:r>
              <a:rPr lang="en-US" altLang="zh-CN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/</a:t>
            </a: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生词</a:t>
            </a:r>
            <a:r>
              <a:rPr lang="en-US" altLang="zh-CN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/</a:t>
            </a:r>
            <a:r>
              <a:rPr lang="zh-CN" altLang="en-US" sz="32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作文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8232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  <a:endParaRPr lang="zh-CN" altLang="en-US" sz="6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77913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2: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让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人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做什么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96900" y="1171575"/>
            <a:ext cx="9324975" cy="41541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571500" indent="-571500">
              <a:lnSpc>
                <a:spcPct val="20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我迟到了，老师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让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我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下次早点儿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来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教室。</a:t>
            </a:r>
            <a:endParaRPr lang="en-US" altLang="zh-CN" sz="36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</a:endParaRPr>
          </a:p>
          <a:p>
            <a:pPr marL="571500" indent="-571500">
              <a:lnSpc>
                <a:spcPct val="20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老师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让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我们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平时多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说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汉语。</a:t>
            </a:r>
            <a:endParaRPr lang="en-US" altLang="zh-CN" sz="36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</a:endParaRPr>
          </a:p>
          <a:p>
            <a:pPr marL="571500" indent="-571500">
              <a:lnSpc>
                <a:spcPct val="20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妈妈，你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让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我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再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睡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一会儿吧。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6738" y="1201738"/>
            <a:ext cx="11080750" cy="53086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2"/>
          <p:cNvSpPr txBox="1"/>
          <p:nvPr/>
        </p:nvSpPr>
        <p:spPr>
          <a:xfrm>
            <a:off x="6507163" y="1962150"/>
            <a:ext cx="430212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我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休息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一下吧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4545013" y="2895600"/>
            <a:ext cx="6018212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哥哥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帮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我们买一些吧</a:t>
            </a:r>
          </a:p>
        </p:txBody>
      </p:sp>
      <p:sp>
        <p:nvSpPr>
          <p:cNvPr id="7" name="TextBox 2"/>
          <p:cNvSpPr txBox="1"/>
          <p:nvPr/>
        </p:nvSpPr>
        <p:spPr>
          <a:xfrm>
            <a:off x="4162425" y="3856038"/>
            <a:ext cx="6646863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他好好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复习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，不要打扰他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4162425" y="4819650"/>
            <a:ext cx="71659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妈妈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帮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我放到洗衣机里了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4545013" y="5781675"/>
            <a:ext cx="65913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回家以后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爸爸好好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放松放松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53300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5: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因为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，所以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……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636588" y="1579563"/>
            <a:ext cx="8512810" cy="28613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571500" indent="-571500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因为</a:t>
            </a:r>
            <a:r>
              <a:rPr lang="zh-CN" altLang="en-US" sz="32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我最近太忙了，</a:t>
            </a:r>
            <a:r>
              <a:rPr lang="zh-CN" altLang="en-US" sz="40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所以</a:t>
            </a:r>
            <a:r>
              <a:rPr lang="zh-CN" altLang="en-US" sz="32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下个月去看你。</a:t>
            </a:r>
            <a:endParaRPr lang="en-US" altLang="zh-CN" sz="32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</a:endParaRPr>
          </a:p>
          <a:p>
            <a:pPr marL="571500" indent="-571500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2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衣服太贵了，</a:t>
            </a:r>
            <a:r>
              <a:rPr lang="zh-CN" altLang="en-US" sz="40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所以</a:t>
            </a:r>
            <a:r>
              <a:rPr lang="zh-CN" altLang="en-US" sz="32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我不买了。</a:t>
            </a:r>
            <a:endParaRPr lang="en-US" altLang="zh-CN" sz="32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</a:endParaRPr>
          </a:p>
          <a:p>
            <a:pPr marL="571500" indent="-571500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因为</a:t>
            </a:r>
            <a:r>
              <a:rPr lang="zh-CN" altLang="en-US" sz="32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骑车太慢，我打算打车过去。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1833245" y="1301750"/>
            <a:ext cx="3540760" cy="4168140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841" name="标题 1"/>
          <p:cNvSpPr txBox="1"/>
          <p:nvPr/>
        </p:nvSpPr>
        <p:spPr>
          <a:xfrm>
            <a:off x="678498" y="-133350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练习</a:t>
            </a:r>
          </a:p>
        </p:txBody>
      </p:sp>
      <p:sp>
        <p:nvSpPr>
          <p:cNvPr id="8" name="对角圆角矩形 7"/>
          <p:cNvSpPr/>
          <p:nvPr/>
        </p:nvSpPr>
        <p:spPr>
          <a:xfrm flipH="1">
            <a:off x="6988175" y="1301750"/>
            <a:ext cx="3540760" cy="4168140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207895" y="1438910"/>
            <a:ext cx="9297670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因为                     所以</a:t>
            </a:r>
          </a:p>
          <a:p>
            <a:endParaRPr lang="zh-CN" altLang="en-US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endParaRPr lang="zh-CN" altLang="en-US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衣服脏                   洗</a:t>
            </a:r>
          </a:p>
          <a:p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好吃                     多买</a:t>
            </a:r>
          </a:p>
          <a:p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没空                     不去</a:t>
            </a:r>
          </a:p>
          <a:p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台风过境</a:t>
            </a:r>
            <a:r>
              <a:rPr lang="en-US" altLang="zh-CN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         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不可以</a:t>
            </a:r>
          </a:p>
          <a:p>
            <a:endParaRPr lang="zh-CN" altLang="en-US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9550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3:  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V+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去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rcRect l="543" t="1932" r="1340" b="7449"/>
          <a:stretch>
            <a:fillRect/>
          </a:stretch>
        </p:blipFill>
        <p:spPr bwMode="auto">
          <a:xfrm>
            <a:off x="170180" y="958215"/>
            <a:ext cx="11693525" cy="2795905"/>
          </a:xfrm>
          <a:prstGeom prst="rect">
            <a:avLst/>
          </a:prstGeom>
          <a:noFill/>
          <a:ln w="9525">
            <a:solidFill>
              <a:srgbClr val="C55A1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604769" y="1287845"/>
            <a:ext cx="89954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509167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623139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45193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836128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9550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3:  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V+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去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b="3816"/>
          <a:stretch>
            <a:fillRect/>
          </a:stretch>
        </p:blipFill>
        <p:spPr>
          <a:xfrm>
            <a:off x="1071245" y="1099820"/>
            <a:ext cx="3202940" cy="47694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270"/>
          <a:stretch>
            <a:fillRect/>
          </a:stretch>
        </p:blipFill>
        <p:spPr>
          <a:xfrm>
            <a:off x="1162050" y="4752340"/>
            <a:ext cx="768985" cy="10502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2244"/>
          <a:stretch>
            <a:fillRect/>
          </a:stretch>
        </p:blipFill>
        <p:spPr>
          <a:xfrm rot="21240000">
            <a:off x="2618105" y="3481070"/>
            <a:ext cx="636270" cy="6889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 b="3816"/>
          <a:stretch>
            <a:fillRect/>
          </a:stretch>
        </p:blipFill>
        <p:spPr>
          <a:xfrm>
            <a:off x="6608445" y="1122045"/>
            <a:ext cx="3202940" cy="47694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270"/>
          <a:stretch>
            <a:fillRect/>
          </a:stretch>
        </p:blipFill>
        <p:spPr>
          <a:xfrm>
            <a:off x="6699250" y="4774565"/>
            <a:ext cx="768985" cy="10502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2244"/>
          <a:stretch>
            <a:fillRect/>
          </a:stretch>
        </p:blipFill>
        <p:spPr>
          <a:xfrm rot="21240000">
            <a:off x="7771130" y="4986655"/>
            <a:ext cx="779145" cy="843915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2837180" y="2925445"/>
            <a:ext cx="1265555" cy="445135"/>
          </a:xfrm>
          <a:prstGeom prst="wedgeRoundRectCallout">
            <a:avLst>
              <a:gd name="adj1" fmla="val -47650"/>
              <a:gd name="adj2" fmla="val 9579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NSimSun" panose="02010609030101010101" charset="-122"/>
                <a:ea typeface="NSimSun" panose="02010609030101010101" charset="-122"/>
              </a:rPr>
              <a:t>你进来！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8472170" y="4752340"/>
            <a:ext cx="1265555" cy="445135"/>
          </a:xfrm>
          <a:prstGeom prst="wedgeRoundRectCallout">
            <a:avLst>
              <a:gd name="adj1" fmla="val -47650"/>
              <a:gd name="adj2" fmla="val 9579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NSimSun" panose="02010609030101010101" charset="-122"/>
                <a:ea typeface="NSimSun" panose="02010609030101010101" charset="-122"/>
              </a:rPr>
              <a:t>你进去！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82708 -0.125370 " pathEditMode="relative" rAng="0" ptsTypes="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0" y="-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15677 -0.151667 " pathEditMode="relative" rAng="0" ptsTypes="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9550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3:  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V+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去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b="3816"/>
          <a:stretch>
            <a:fillRect/>
          </a:stretch>
        </p:blipFill>
        <p:spPr>
          <a:xfrm>
            <a:off x="1071245" y="1099820"/>
            <a:ext cx="3202940" cy="47694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270"/>
          <a:stretch>
            <a:fillRect/>
          </a:stretch>
        </p:blipFill>
        <p:spPr>
          <a:xfrm>
            <a:off x="1162050" y="4752340"/>
            <a:ext cx="768985" cy="10502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2244"/>
          <a:stretch>
            <a:fillRect/>
          </a:stretch>
        </p:blipFill>
        <p:spPr>
          <a:xfrm rot="21240000">
            <a:off x="2618105" y="3481070"/>
            <a:ext cx="636270" cy="6889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 b="3816"/>
          <a:stretch>
            <a:fillRect/>
          </a:stretch>
        </p:blipFill>
        <p:spPr>
          <a:xfrm>
            <a:off x="6608445" y="1122045"/>
            <a:ext cx="3202940" cy="47694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4514" b="4270"/>
          <a:stretch>
            <a:fillRect/>
          </a:stretch>
        </p:blipFill>
        <p:spPr>
          <a:xfrm>
            <a:off x="8088630" y="4114165"/>
            <a:ext cx="680085" cy="8851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4916"/>
          <a:stretch>
            <a:fillRect/>
          </a:stretch>
        </p:blipFill>
        <p:spPr>
          <a:xfrm rot="21240000">
            <a:off x="8157210" y="3478530"/>
            <a:ext cx="581025" cy="607060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424180" y="4082415"/>
            <a:ext cx="1265555" cy="445135"/>
          </a:xfrm>
          <a:prstGeom prst="wedgeRoundRectCallout">
            <a:avLst>
              <a:gd name="adj1" fmla="val 43778"/>
              <a:gd name="adj2" fmla="val 13573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NSimSun" panose="02010609030101010101" charset="-122"/>
                <a:ea typeface="NSimSun" panose="02010609030101010101" charset="-122"/>
              </a:rPr>
              <a:t>你出来！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8669655" y="2755265"/>
            <a:ext cx="1265555" cy="445135"/>
          </a:xfrm>
          <a:prstGeom prst="wedgeRoundRectCallout">
            <a:avLst>
              <a:gd name="adj1" fmla="val -47650"/>
              <a:gd name="adj2" fmla="val 9579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NSimSun" panose="02010609030101010101" charset="-122"/>
                <a:ea typeface="NSimSun" panose="02010609030101010101" charset="-122"/>
              </a:rPr>
              <a:t>你出去！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41354 0.243704 " pathEditMode="relative" ptsTypes="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83021 0.131111 " pathEditMode="relative" rAng="0" ptsTypes="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1" grpId="0" bldLvl="0" animBg="1"/>
      <p:bldP spid="1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" y="1350010"/>
            <a:ext cx="4381500" cy="43815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62965" y="127635"/>
            <a:ext cx="59550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3:  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V+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去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505" y="1350010"/>
            <a:ext cx="4381500" cy="4381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270"/>
          <a:stretch>
            <a:fillRect/>
          </a:stretch>
        </p:blipFill>
        <p:spPr>
          <a:xfrm>
            <a:off x="1373505" y="1614805"/>
            <a:ext cx="768985" cy="10502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2244"/>
          <a:stretch>
            <a:fillRect/>
          </a:stretch>
        </p:blipFill>
        <p:spPr>
          <a:xfrm rot="21240000">
            <a:off x="4377055" y="4744085"/>
            <a:ext cx="872490" cy="944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4514" b="4270"/>
          <a:stretch>
            <a:fillRect/>
          </a:stretch>
        </p:blipFill>
        <p:spPr>
          <a:xfrm>
            <a:off x="7712710" y="4472940"/>
            <a:ext cx="967105" cy="12585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4916"/>
          <a:stretch>
            <a:fillRect/>
          </a:stretch>
        </p:blipFill>
        <p:spPr>
          <a:xfrm>
            <a:off x="8858250" y="4700905"/>
            <a:ext cx="941070" cy="983615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471805" y="1229360"/>
            <a:ext cx="1265555" cy="445135"/>
          </a:xfrm>
          <a:prstGeom prst="wedgeRoundRectCallout">
            <a:avLst>
              <a:gd name="adj1" fmla="val 43778"/>
              <a:gd name="adj2" fmla="val 13573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/>
              <a:t>你上来！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6652895" y="4141470"/>
            <a:ext cx="1265555" cy="445135"/>
          </a:xfrm>
          <a:prstGeom prst="wedgeRoundRectCallout">
            <a:avLst>
              <a:gd name="adj1" fmla="val 75840"/>
              <a:gd name="adj2" fmla="val 10691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/>
              <a:t>你上去！</a:t>
            </a:r>
          </a:p>
        </p:txBody>
      </p:sp>
      <p:sp>
        <p:nvSpPr>
          <p:cNvPr id="14" name="圆角矩形标注 13"/>
          <p:cNvSpPr/>
          <p:nvPr/>
        </p:nvSpPr>
        <p:spPr>
          <a:xfrm>
            <a:off x="480695" y="1229360"/>
            <a:ext cx="1265555" cy="445135"/>
          </a:xfrm>
          <a:prstGeom prst="wedgeRoundRectCallout">
            <a:avLst>
              <a:gd name="adj1" fmla="val 43778"/>
              <a:gd name="adj2" fmla="val 13573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NSimSun" panose="02010609030101010101" charset="-122"/>
                <a:ea typeface="NSimSun" panose="02010609030101010101" charset="-122"/>
              </a:rPr>
              <a:t>你上来！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6661785" y="4141470"/>
            <a:ext cx="1265555" cy="445135"/>
          </a:xfrm>
          <a:prstGeom prst="wedgeRoundRectCallout">
            <a:avLst>
              <a:gd name="adj1" fmla="val 75840"/>
              <a:gd name="adj2" fmla="val 10691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NSimSun" panose="02010609030101010101" charset="-122"/>
                <a:ea typeface="NSimSun" panose="02010609030101010101" charset="-122"/>
              </a:rPr>
              <a:t>你上去！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91 -0.059113 L 0.015821 -0.064290 L 0.022792 -0.069358 L 0.029762 -0.076298 L 0.030786 -0.088307 L 0.023815 -0.098552 L 0.015821 -0.103729 L 0.006868 -0.110560 L -0.001127 -0.115738 L -0.008098 -0.119153 L -0.015069 -0.120915 L -0.009058 -0.132923 L -0.014046 -0.144932 L -0.021017 -0.151761 L -0.029012 -0.160355 L -0.035982 -0.165423 L -0.042953 -0.170600 L -0.049924 -0.174015 L -0.057855 -0.175779 L -0.054849 -0.187785 L -0.050884 -0.199794 L -0.051907 -0.213454 L -0.054849 -0.225462 L -0.061820 -0.235819 L -0.068791 -0.239234 L -0.075826 -0.240995 L -0.082797 -0.240995 L -0.089767 -0.240995 L -0.096738 -0.237470 L -0.103709 -0.234055 L -0.110681 -0.230641 L -0.114647 -0.244411 L -0.116629 -0.256419 L -0.118612 -0.270080 L -0.120593 -0.282087 L -0.124623 -0.294096 L -0.133576 -0.299274 L -0.141507 -0.302688 L -0.148478 -0.304451 L -0.155449 -0.306105 L -0.162420 -0.306105 L -0.166449 -0.319875 L -0.167408 -0.333645 L -0.168432 -0.345652 L -0.170414 -0.357661 L -0.177385 -0.367906 L -0.184357 -0.376500 L -0.191327 -0.378152 L -0.191327 -0.390161 L -0.192287 -0.402167 " pathEditMode="relative" rAng="0" ptsTypes="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0" y="-1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541 -0.077963 L 0.029218 -0.083704 L 0.032447 -0.093796 L 0.034062 -0.103889 L 0.034895 -0.113982 L 0.030833 -0.126944 L 0.023541 -0.137037 L 0.017864 -0.144259 L 0.012187 -0.151482 L 0.004843 -0.157222 L -0.000834 -0.158704 L -0.008907 -0.160093 L -0.014584 -0.160093 L -0.021876 -0.161574 L -0.027553 -0.162963 L -0.027553 -0.173056 L -0.027553 -0.183148 L -0.027553 -0.193241 L -0.028386 -0.204815 L -0.034897 -0.213426 L -0.042188 -0.214907 L -0.047865 -0.216389 L -0.051928 -0.226482 L -0.051928 -0.237963 L -0.051928 -0.248056 L -0.051928 -0.259630 L -0.052709 -0.271111 L -0.053542 -0.281204 L -0.060001 -0.284074 L -0.066511 -0.285556 L -0.072969 -0.287037 L -0.079480 -0.289907 L -0.085157 -0.291296 L -0.090834 -0.291296 L -0.096511 -0.291296 L -0.102188 -0.295648 L -0.105417 -0.305741 L -0.108699 -0.317315 L -0.111094 -0.328796 L -0.113542 -0.338889 L -0.115990 -0.348982 L -0.121667 -0.350463 L -0.128126 -0.350463 L -0.133803 -0.350463 L -0.139480 -0.357685 L -0.143542 -0.367778 L -0.147605 -0.379259 L -0.151667 -0.390833 L -0.154897 -0.400926 L -0.157344 -0.411019 L -0.163021 -0.419630 L -0.169532 -0.423982 L -0.175209 -0.425463 L -0.180886 -0.426852 L -0.186563 -0.429722 " pathEditMode="relative" rAng="0" ptsTypes="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0" y="-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1" grpId="0" bldLvl="0" animBg="1"/>
      <p:bldP spid="12" grpId="0" bldLvl="0" animBg="1"/>
      <p:bldP spid="14" grpId="0" bldLvl="0" animBg="1"/>
      <p:bldP spid="1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9550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3:  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V+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去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0" y="1350010"/>
            <a:ext cx="4381500" cy="43815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505" y="1350010"/>
            <a:ext cx="4381500" cy="4381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270"/>
          <a:stretch>
            <a:fillRect/>
          </a:stretch>
        </p:blipFill>
        <p:spPr>
          <a:xfrm>
            <a:off x="1245870" y="1406525"/>
            <a:ext cx="935990" cy="12782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2244"/>
          <a:stretch>
            <a:fillRect/>
          </a:stretch>
        </p:blipFill>
        <p:spPr>
          <a:xfrm rot="21240000">
            <a:off x="4268470" y="4744085"/>
            <a:ext cx="872490" cy="944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4514" b="4270"/>
          <a:stretch>
            <a:fillRect/>
          </a:stretch>
        </p:blipFill>
        <p:spPr>
          <a:xfrm>
            <a:off x="6031865" y="1406525"/>
            <a:ext cx="967105" cy="12585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4916"/>
          <a:stretch>
            <a:fillRect/>
          </a:stretch>
        </p:blipFill>
        <p:spPr>
          <a:xfrm>
            <a:off x="6817995" y="1350010"/>
            <a:ext cx="941070" cy="983615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4766310" y="4424045"/>
            <a:ext cx="1265555" cy="445135"/>
          </a:xfrm>
          <a:prstGeom prst="wedgeRoundRectCallout">
            <a:avLst>
              <a:gd name="adj1" fmla="val -57024"/>
              <a:gd name="adj2" fmla="val 10021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NSimSun" panose="02010609030101010101" charset="-122"/>
                <a:ea typeface="NSimSun" panose="02010609030101010101" charset="-122"/>
              </a:rPr>
              <a:t>你下来！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7256145" y="834390"/>
            <a:ext cx="1265555" cy="445135"/>
          </a:xfrm>
          <a:prstGeom prst="wedgeRoundRectCallout">
            <a:avLst>
              <a:gd name="adj1" fmla="val -47650"/>
              <a:gd name="adj2" fmla="val 9579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NSimSun" panose="02010609030101010101" charset="-122"/>
                <a:ea typeface="NSimSun" panose="02010609030101010101" charset="-122"/>
              </a:rPr>
              <a:t>你下去！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678 0.005741 L 0.041354 0.008611 L 0.047032 0.011482 L 0.053490 0.018704 L 0.059168 0.025926 L 0.062397 0.036019 L 0.063230 0.047500 L 0.063230 0.059074 L 0.064062 0.072037 L 0.064062 0.083519 L 0.065678 0.093611 L 0.073751 0.103704 L 0.079428 0.109537 L 0.086772 0.116760 L 0.092448 0.123889 L 0.098126 0.129722 L 0.103803 0.133982 L 0.111094 0.139815 L 0.117553 0.144167 L 0.123230 0.149908 L 0.128907 0.152778 L 0.134583 0.162871 L 0.135418 0.172963 L 0.135418 0.183056 L 0.140261 0.196019 L 0.146772 0.201760 L 0.155678 0.207593 L 0.162188 0.214815 L 0.167866 0.219074 L 0.173543 0.224908 L 0.179219 0.232037 L 0.184062 0.242130 L 0.184897 0.252222 L 0.184897 0.262315 L 0.190573 0.268148 L 0.196251 0.271019 L 0.203543 0.275371 L 0.209219 0.278241 L 0.214062 0.288334 L 0.213281 0.298426 L 0.214062 0.309908 L 0.213281 0.321482 L 0.208386 0.331574 L 0.204376 0.341667 L 0.201094 0.351760 L 0.196251 0.361852 L 0.190573 0.370463 L 0.184897 0.377685 L 0.179219 0.383426 L 0.172708 0.387778 L 0.167032 0.393519 L 0.160573 0.399352 L 0.154063 0.406574 L 0.148385 0.416667 L 0.142708 0.423797 L 0.137032 0.429630 L 0.131355 0.438241 L 0.125678 0.445463 " pathEditMode="relative" rAng="0" ptsTypes="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0" y="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7292 0.001481 L 0.012969 0.001481 L 0.019479 0.001481 L 0.025937 0.001481 L 0.031615 0.001481 L 0.034896 0.011574 L 0.038958 0.023056 L 0.043802 0.033148 L 0.051094 0.038981 L 0.058385 0.038981 L 0.064062 0.038981 L 0.070573 0.040370 L 0.076250 0.049074 L 0.077865 0.062037 L 0.079479 0.072130 L 0.080312 0.082222 L 0.081094 0.092315 L 0.090833 0.103796 L 0.097344 0.108148 L 0.103802 0.111019 L 0.109479 0.113889 L 0.115990 0.116852 L 0.123281 0.118241 L 0.131406 0.119722 L 0.137083 0.121111 L 0.139531 0.131204 L 0.141146 0.142778 L 0.142760 0.152870 L 0.144375 0.162963 L 0.148438 0.174537 L 0.155729 0.178796 L 0.162240 0.181667 L 0.167917 0.183148 L 0.173594 0.186019 L 0.179271 0.186019 L 0.185729 0.187500 L 0.192240 0.190370 L 0.197083 0.200463 L 0.197917 0.210556 L 0.198698 0.222037 L 0.200312 0.233611 L 0.201146 0.245185 L 0.207656 0.252315 L 0.213333 0.256667 L 0.219792 0.262407 L 0.224688 0.272500 L 0.223854 0.282593 L 0.222240 0.292685 L 0.218177 0.304259 L 0.214115 0.314352 L 0.219792 0.324444 L 0.223854 0.334537 L 0.228698 0.344630 L 0.232760 0.354722 L 0.236042 0.364815 L 0.236823 0.374907 L 0.236042 0.385000 L 0.232760 0.395093 L 0.228698 0.406667 L 0.223854 0.416759 L 0.218177 0.423889 " pathEditMode="relative" ptsTypes="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1" grpId="0" bldLvl="0" animBg="1"/>
      <p:bldP spid="1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9550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3:  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V+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去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45" y="2088515"/>
            <a:ext cx="5567680" cy="3709670"/>
          </a:xfrm>
          <a:prstGeom prst="rect">
            <a:avLst/>
          </a:prstGeom>
        </p:spPr>
      </p:pic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270"/>
          <a:stretch>
            <a:fillRect/>
          </a:stretch>
        </p:blipFill>
        <p:spPr>
          <a:xfrm>
            <a:off x="237490" y="3822700"/>
            <a:ext cx="771525" cy="10541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2244"/>
          <a:stretch>
            <a:fillRect/>
          </a:stretch>
        </p:blipFill>
        <p:spPr>
          <a:xfrm>
            <a:off x="4570095" y="4876800"/>
            <a:ext cx="650240" cy="704215"/>
          </a:xfrm>
          <a:prstGeom prst="rect">
            <a:avLst/>
          </a:prstGeom>
        </p:spPr>
      </p:pic>
      <p:sp>
        <p:nvSpPr>
          <p:cNvPr id="12" name="圆角矩形标注 11"/>
          <p:cNvSpPr/>
          <p:nvPr/>
        </p:nvSpPr>
        <p:spPr>
          <a:xfrm>
            <a:off x="169545" y="3206115"/>
            <a:ext cx="1265555" cy="445135"/>
          </a:xfrm>
          <a:prstGeom prst="wedgeRoundRectCallout">
            <a:avLst>
              <a:gd name="adj1" fmla="val -11665"/>
              <a:gd name="adj2" fmla="val 13587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NSimSun" panose="02010609030101010101" charset="-122"/>
                <a:ea typeface="NSimSun" panose="02010609030101010101" charset="-122"/>
              </a:rPr>
              <a:t>你过来！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4916"/>
          <a:stretch>
            <a:fillRect/>
          </a:stretch>
        </p:blipFill>
        <p:spPr>
          <a:xfrm>
            <a:off x="3935730" y="3582035"/>
            <a:ext cx="411480" cy="43053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4916"/>
          <a:stretch>
            <a:fillRect/>
          </a:stretch>
        </p:blipFill>
        <p:spPr>
          <a:xfrm>
            <a:off x="4347210" y="3651250"/>
            <a:ext cx="407035" cy="4254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4916"/>
          <a:stretch>
            <a:fillRect/>
          </a:stretch>
        </p:blipFill>
        <p:spPr>
          <a:xfrm>
            <a:off x="4735830" y="3651250"/>
            <a:ext cx="345440" cy="36131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290" y="2088515"/>
            <a:ext cx="5567680" cy="370967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270"/>
          <a:stretch>
            <a:fillRect/>
          </a:stretch>
        </p:blipFill>
        <p:spPr>
          <a:xfrm>
            <a:off x="6071235" y="3822700"/>
            <a:ext cx="771525" cy="10541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2244"/>
          <a:stretch>
            <a:fillRect/>
          </a:stretch>
        </p:blipFill>
        <p:spPr>
          <a:xfrm>
            <a:off x="7094855" y="4394835"/>
            <a:ext cx="543560" cy="589915"/>
          </a:xfrm>
          <a:prstGeom prst="rect">
            <a:avLst/>
          </a:prstGeom>
        </p:spPr>
      </p:pic>
      <p:sp>
        <p:nvSpPr>
          <p:cNvPr id="26" name="圆角矩形标注 25"/>
          <p:cNvSpPr/>
          <p:nvPr/>
        </p:nvSpPr>
        <p:spPr>
          <a:xfrm>
            <a:off x="6003290" y="3206115"/>
            <a:ext cx="1265555" cy="445135"/>
          </a:xfrm>
          <a:prstGeom prst="wedgeRoundRectCallout">
            <a:avLst>
              <a:gd name="adj1" fmla="val -11665"/>
              <a:gd name="adj2" fmla="val 13587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NSimSun" panose="02010609030101010101" charset="-122"/>
                <a:ea typeface="NSimSun" panose="02010609030101010101" charset="-122"/>
              </a:rPr>
              <a:t>你过去！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4916"/>
          <a:stretch>
            <a:fillRect/>
          </a:stretch>
        </p:blipFill>
        <p:spPr>
          <a:xfrm>
            <a:off x="9769475" y="3582035"/>
            <a:ext cx="411480" cy="43053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4916"/>
          <a:stretch>
            <a:fillRect/>
          </a:stretch>
        </p:blipFill>
        <p:spPr>
          <a:xfrm>
            <a:off x="10180955" y="3651250"/>
            <a:ext cx="407035" cy="42545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293" t="12203" r="13840" b="14916"/>
          <a:stretch>
            <a:fillRect/>
          </a:stretch>
        </p:blipFill>
        <p:spPr>
          <a:xfrm>
            <a:off x="10569575" y="3651250"/>
            <a:ext cx="345440" cy="361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04 0.036111 L -0.033281 0.028889 L -0.038958 0.021667 L -0.046302 0.015926 L -0.053594 0.012963 L -0.059271 0.010093 L -0.064948 0.010093 L -0.071406 0.010093 L -0.077083 0.010093 L -0.082760 0.010093 L -0.088437 0.008704 L -0.094948 0.001481 L -0.100625 -0.002870 L -0.106302 -0.007222 L -0.111979 -0.008611 L -0.117656 -0.010093 L -0.124167 -0.010093 L -0.130625 -0.011481 L -0.136302 -0.011481 L -0.141979 -0.011481 L -0.147656 -0.011481 L -0.153333 -0.011481 L -0.159010 -0.011481 L -0.165521 -0.011481 L -0.171198 -0.018704 L -0.176042 -0.028796 L -0.182552 -0.033148 L -0.188229 -0.038889 L -0.194688 -0.041759 L -0.201198 -0.044630 L -0.207656 -0.046111 L -0.214167 -0.047593 L -0.220677 -0.048981 L -0.227135 -0.048981 L -0.232812 -0.048981 L -0.238490 -0.048981 L -0.244167 -0.050463 L -0.249844 -0.050463 L -0.255521 -0.050463 L -0.261198 -0.053333 L -0.266875 -0.063426 L -0.272552 -0.069167 L -0.278229 -0.072037 L -0.284740 -0.074907 L -0.290417 -0.077870 L -0.296094 -0.079259 L -0.301771 -0.079259 L -0.307448 -0.079259 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625 -0.027130 L 0.043073 -0.037222 L 0.046302 -0.047315 L 0.052813 -0.055926 L 0.058490 -0.058796 L 0.065000 -0.060278 L 0.071458 -0.060278 L 0.077135 -0.060278 L 0.082813 -0.068889 L 0.084427 -0.078981 L 0.088490 -0.089074 L 0.095000 -0.094907 L 0.100677 -0.097778 L 0.107135 -0.097778 L 0.112812 -0.096296 L 0.119323 -0.096296 L 0.125000 -0.096296 L 0.131458 -0.103519 L 0.137135 -0.112130 L 0.142813 -0.116481 L 0.148490 -0.119352 " pathEditMode="relative" ptsTypes="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9550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3:  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V+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去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638175" y="2111693"/>
            <a:ext cx="7594600" cy="2749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571500" indent="-571500">
              <a:lnSpc>
                <a:spcPct val="12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我在楼上办公室，你</a:t>
            </a:r>
            <a:r>
              <a:rPr lang="zh-CN" altLang="en-US" sz="48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上</a:t>
            </a:r>
            <a:r>
              <a:rPr lang="zh-CN" altLang="en-US" sz="4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来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吧！</a:t>
            </a:r>
            <a:endParaRPr lang="en-US" altLang="zh-CN" sz="40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</a:endParaRPr>
          </a:p>
          <a:p>
            <a:pPr marL="571500" indent="-571500">
              <a:lnSpc>
                <a:spcPct val="12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我已经到家了，你快</a:t>
            </a:r>
            <a:r>
              <a:rPr lang="zh-CN" altLang="en-US" sz="48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回</a:t>
            </a:r>
            <a:r>
              <a:rPr lang="zh-CN" altLang="en-US" sz="4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来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吧。</a:t>
            </a:r>
            <a:endParaRPr lang="en-US" altLang="zh-CN" sz="40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</a:endParaRPr>
          </a:p>
          <a:p>
            <a:pPr marL="571500" indent="-571500">
              <a:lnSpc>
                <a:spcPct val="12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请</a:t>
            </a:r>
            <a:r>
              <a:rPr lang="zh-CN" altLang="en-US" sz="48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进</a:t>
            </a:r>
            <a:r>
              <a:rPr lang="zh-CN" altLang="en-US" sz="4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来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！我们要上课了。</a:t>
            </a:r>
            <a:endParaRPr lang="en-US" altLang="zh-CN" sz="40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9550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3:  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V+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去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633" y="1325563"/>
            <a:ext cx="10706100" cy="49276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2671763" y="2193925"/>
            <a:ext cx="12858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进来</a:t>
            </a:r>
            <a:endParaRPr lang="zh-CN" altLang="en-US" sz="3600" b="1" dirty="0"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8174038" y="3025775"/>
            <a:ext cx="1285875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出去</a:t>
            </a:r>
            <a:endParaRPr lang="zh-CN" altLang="en-US" sz="3600" b="1" dirty="0"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001963" y="3825875"/>
            <a:ext cx="1285875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过来</a:t>
            </a:r>
            <a:endParaRPr lang="zh-CN" altLang="en-US" sz="3600" b="1" dirty="0"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2671763" y="4678363"/>
            <a:ext cx="128587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过来</a:t>
            </a:r>
          </a:p>
        </p:txBody>
      </p:sp>
      <p:sp>
        <p:nvSpPr>
          <p:cNvPr id="10" name="TextBox 2"/>
          <p:cNvSpPr txBox="1"/>
          <p:nvPr/>
        </p:nvSpPr>
        <p:spPr>
          <a:xfrm>
            <a:off x="7820025" y="5462588"/>
            <a:ext cx="128587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起来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8092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4: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有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没有好处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755015" y="1401763"/>
            <a:ext cx="7590790" cy="212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571500" indent="-571500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喝啤酒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对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身体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没有好处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</a:endParaRPr>
          </a:p>
          <a:p>
            <a:pPr marL="571500" indent="-571500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看中文小说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对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学习汉语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有好处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975612" y="4947872"/>
            <a:ext cx="3196492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打游戏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492956" y="4947872"/>
            <a:ext cx="3196492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上课睡觉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33793" name="标题 1"/>
          <p:cNvSpPr txBox="1"/>
          <p:nvPr/>
        </p:nvSpPr>
        <p:spPr>
          <a:xfrm>
            <a:off x="1525588" y="0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语言点练习（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4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274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" y="1898650"/>
            <a:ext cx="11585575" cy="31432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42570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了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2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20575" cy="68313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698049" y="2875508"/>
            <a:ext cx="722376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第十五课第一部分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42570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了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2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9937" name="文本框 5"/>
          <p:cNvSpPr txBox="1"/>
          <p:nvPr/>
        </p:nvSpPr>
        <p:spPr>
          <a:xfrm>
            <a:off x="338138" y="1189355"/>
            <a:ext cx="6847840" cy="10045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了</a:t>
            </a:r>
            <a:r>
              <a:rPr lang="en-US" altLang="zh-CN" sz="3600" b="1" baseline="-250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：</a:t>
            </a:r>
            <a:r>
              <a:rPr lang="en-US" altLang="zh-CN" sz="3600" b="1" dirty="0">
                <a:solidFill>
                  <a:schemeClr val="tx1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……</a:t>
            </a:r>
            <a:r>
              <a:rPr lang="zh-CN" altLang="en-US" sz="3600" b="1" dirty="0">
                <a:solidFill>
                  <a:schemeClr val="tx1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了。</a:t>
            </a:r>
            <a:r>
              <a:rPr lang="zh-CN" altLang="en-US" sz="28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（变化，变了，</a:t>
            </a:r>
            <a:r>
              <a:rPr lang="en-US" altLang="zh-CN" sz="28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change)</a:t>
            </a:r>
            <a:endParaRPr lang="en-US" altLang="zh-CN" sz="3600" b="1" dirty="0">
              <a:solidFill>
                <a:schemeClr val="tx1"/>
              </a:solidFill>
              <a:latin typeface="KaiTi" panose="02010609060101010101" charset="-122"/>
              <a:ea typeface="KaiTi" panose="02010609060101010101" charset="-122"/>
              <a:sym typeface="宋体" panose="02010600030101010101" pitchFamily="2" charset="-122"/>
            </a:endParaRPr>
          </a:p>
          <a:p>
            <a:endParaRPr lang="en-US" altLang="zh-CN" sz="3600" b="1" baseline="-25000" dirty="0">
              <a:solidFill>
                <a:schemeClr val="tx1"/>
              </a:solidFill>
              <a:latin typeface="KaiTi" panose="02010609060101010101" charset="-122"/>
              <a:ea typeface="KaiTi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3" name="文本框 5"/>
          <p:cNvSpPr txBox="1"/>
          <p:nvPr/>
        </p:nvSpPr>
        <p:spPr>
          <a:xfrm>
            <a:off x="338455" y="2237740"/>
            <a:ext cx="11597005" cy="965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了</a:t>
            </a:r>
            <a:r>
              <a:rPr lang="en-US" altLang="zh-CN" sz="3600" b="1" baseline="-250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：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S+</a:t>
            </a:r>
            <a:r>
              <a:rPr lang="en-US" altLang="zh-CN" sz="36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V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+了+(O)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。</a:t>
            </a:r>
            <a:r>
              <a:rPr lang="zh-CN" altLang="en-US" sz="28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（做完什么事情，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action completed)</a:t>
            </a:r>
            <a:endParaRPr lang="en-US" altLang="zh-CN" sz="3200" b="1" dirty="0">
              <a:solidFill>
                <a:schemeClr val="tx1"/>
              </a:solidFill>
              <a:latin typeface="KaiTi" panose="02010609060101010101" charset="-122"/>
              <a:ea typeface="KaiTi" panose="02010609060101010101" charset="-122"/>
              <a:sym typeface="宋体" panose="02010600030101010101" pitchFamily="2" charset="-122"/>
            </a:endParaRPr>
          </a:p>
          <a:p>
            <a:endParaRPr lang="en-US" altLang="zh-CN" sz="3200" b="1" baseline="-25000" dirty="0">
              <a:solidFill>
                <a:schemeClr val="tx1"/>
              </a:solidFill>
              <a:latin typeface="KaiTi" panose="02010609060101010101" charset="-122"/>
              <a:ea typeface="KaiTi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5" name="文本框 5"/>
          <p:cNvSpPr txBox="1"/>
          <p:nvPr/>
        </p:nvSpPr>
        <p:spPr>
          <a:xfrm>
            <a:off x="338455" y="3202940"/>
            <a:ext cx="1159700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了</a:t>
            </a:r>
            <a:r>
              <a:rPr lang="en-US" altLang="zh-CN" sz="3600" b="1" baseline="-250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：</a:t>
            </a:r>
            <a:r>
              <a:rPr lang="en-US" altLang="zh-CN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S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+</a:t>
            </a:r>
            <a:r>
              <a:rPr lang="en-US" altLang="zh-CN" sz="36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V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了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+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多少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/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多长时间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+(O)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。</a:t>
            </a:r>
          </a:p>
          <a:p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               </a:t>
            </a:r>
            <a:r>
              <a:rPr lang="zh-CN" altLang="en-US" sz="28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（做完了，不再继续做了）</a:t>
            </a:r>
            <a:endParaRPr lang="zh-CN" altLang="en-US" sz="2800" b="1" baseline="-25000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KaiTi" panose="02010609060101010101" charset="-122"/>
              <a:ea typeface="KaiTi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8455" y="4696460"/>
            <a:ext cx="1193482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了</a:t>
            </a:r>
            <a:r>
              <a:rPr lang="en-US" altLang="zh-CN" sz="3600" b="1" baseline="-250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1、2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：</a:t>
            </a:r>
            <a:r>
              <a:rPr lang="en-US" altLang="zh-CN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S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+</a:t>
            </a:r>
            <a:r>
              <a:rPr lang="en-US" altLang="zh-CN" sz="36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V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了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+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多少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/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多长时间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+(O)+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了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。</a:t>
            </a:r>
          </a:p>
          <a:p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              </a:t>
            </a:r>
            <a:r>
              <a:rPr lang="zh-CN" altLang="en-US" sz="2800" b="1" dirty="0">
                <a:solidFill>
                  <a:srgbClr val="7030A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（做了，现在还在做，可能继续）</a:t>
            </a:r>
            <a:endParaRPr lang="zh-CN" altLang="en-US" sz="2800" b="1" baseline="-25000" dirty="0">
              <a:solidFill>
                <a:srgbClr val="7030A0"/>
              </a:solidFill>
              <a:latin typeface="KaiTi" panose="02010609060101010101" charset="-122"/>
              <a:ea typeface="KaiTi" panose="0201060906010101010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651002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P273</a:t>
            </a:r>
            <a:r>
              <a:rPr lang="zh-CN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525" y="1295400"/>
            <a:ext cx="11433175" cy="531018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651002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P273</a:t>
            </a:r>
            <a:r>
              <a:rPr lang="zh-CN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1355725"/>
            <a:ext cx="11710988" cy="42957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65556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6: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像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一样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+(A)/V+(O)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414655" y="1221105"/>
            <a:ext cx="7312025" cy="23533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571500" indent="-571500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4400" b="1" dirty="0">
                <a:latin typeface="KaiTi" panose="02010609060101010101" charset="-122"/>
                <a:ea typeface="KaiTi" panose="02010609060101010101" charset="-122"/>
              </a:rPr>
              <a:t>我们的老师</a:t>
            </a:r>
            <a:r>
              <a:rPr lang="zh-CN" altLang="en-US" sz="54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像</a:t>
            </a:r>
            <a:r>
              <a:rPr lang="zh-CN" altLang="en-US" sz="4400" b="1" dirty="0">
                <a:latin typeface="KaiTi" panose="02010609060101010101" charset="-122"/>
                <a:ea typeface="KaiTi" panose="02010609060101010101" charset="-122"/>
              </a:rPr>
              <a:t>妈妈</a:t>
            </a:r>
            <a:r>
              <a:rPr lang="zh-CN" altLang="en-US" sz="54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一样</a:t>
            </a:r>
            <a:r>
              <a:rPr lang="zh-CN" altLang="en-US" sz="44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。</a:t>
            </a:r>
            <a:endParaRPr lang="en-US" altLang="zh-CN" sz="44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indent="0">
              <a:lnSpc>
                <a:spcPct val="150000"/>
              </a:lnSpc>
              <a:buClrTx/>
              <a:buFont typeface="Arial" panose="020B0604020202090204" pitchFamily="34" charset="0"/>
              <a:buNone/>
            </a:pPr>
            <a:endParaRPr lang="en-US" altLang="zh-CN" sz="4400" b="1" dirty="0">
              <a:solidFill>
                <a:srgbClr val="548235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45" y="3090545"/>
            <a:ext cx="2247900" cy="32766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417445" y="5783580"/>
            <a:ext cx="39179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她的头发</a:t>
            </a:r>
            <a:r>
              <a:rPr lang="zh-CN" altLang="en-US" sz="32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像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心</a:t>
            </a:r>
            <a:r>
              <a:rPr lang="zh-CN" altLang="en-US" sz="32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一样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1710" y="3090545"/>
            <a:ext cx="2183130" cy="327723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274050" y="5783580"/>
            <a:ext cx="39179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这种零食</a:t>
            </a:r>
            <a:r>
              <a:rPr lang="zh-CN" altLang="en-US" sz="32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像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云</a:t>
            </a:r>
            <a:r>
              <a:rPr lang="zh-CN" altLang="en-US" sz="32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一样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291830" y="1821180"/>
            <a:ext cx="31026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00B0F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A  </a:t>
            </a:r>
            <a:r>
              <a:rPr lang="zh-CN" altLang="en-US" sz="2800" b="1">
                <a:solidFill>
                  <a:srgbClr val="00B0F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像 </a:t>
            </a:r>
            <a:r>
              <a:rPr lang="en-US" altLang="zh-CN" sz="2800" b="1">
                <a:solidFill>
                  <a:srgbClr val="00B0F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B  </a:t>
            </a:r>
            <a:r>
              <a:rPr lang="zh-CN" altLang="en-US" sz="2800" b="1">
                <a:solidFill>
                  <a:srgbClr val="00B0F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一样。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9" grpId="0"/>
      <p:bldP spid="12" grpId="0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65556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6: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像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一样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+(A)/V+(O)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1485" y="1221105"/>
            <a:ext cx="7336155" cy="2122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571500" indent="-571500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你弟弟说话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像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你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一样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有意思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</a:endParaRPr>
          </a:p>
          <a:p>
            <a:pPr marL="571500" indent="-571500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你应该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像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你哥哥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一样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努力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b="7825"/>
          <a:stretch>
            <a:fillRect/>
          </a:stretch>
        </p:blipFill>
        <p:spPr>
          <a:xfrm>
            <a:off x="169545" y="4173220"/>
            <a:ext cx="1983740" cy="21939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285" y="4174490"/>
            <a:ext cx="3913505" cy="219202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307455" y="5257800"/>
            <a:ext cx="39947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她的皮肤</a:t>
            </a:r>
            <a:r>
              <a:rPr lang="zh-CN" altLang="en-US" sz="32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像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雪</a:t>
            </a:r>
            <a:r>
              <a:rPr lang="zh-CN" altLang="en-US" sz="32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一样</a:t>
            </a:r>
            <a:r>
              <a:rPr lang="zh-CN" altLang="en-US" sz="3200" b="1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</a:rPr>
              <a:t>白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91830" y="1821180"/>
            <a:ext cx="35725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00B0F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A  </a:t>
            </a:r>
            <a:r>
              <a:rPr lang="zh-CN" altLang="en-US" sz="2800" b="1">
                <a:solidFill>
                  <a:srgbClr val="00B0F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像 </a:t>
            </a:r>
            <a:r>
              <a:rPr lang="en-US" altLang="zh-CN" sz="2800" b="1">
                <a:solidFill>
                  <a:srgbClr val="00B0F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B  </a:t>
            </a:r>
            <a:r>
              <a:rPr lang="zh-CN" altLang="en-US" sz="2800" b="1">
                <a:solidFill>
                  <a:srgbClr val="00B0F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一样 </a:t>
            </a:r>
            <a:r>
              <a:rPr lang="en-US" altLang="zh-CN" sz="2800" b="1">
                <a:solidFill>
                  <a:srgbClr val="00B0F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adj</a:t>
            </a:r>
            <a:r>
              <a:rPr lang="zh-CN" altLang="en-US" sz="2800" b="1">
                <a:solidFill>
                  <a:srgbClr val="00B0F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2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charRg st="12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6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charRg st="26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1" grpId="0"/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65556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6: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像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一样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+(A)/V+(O)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362585" y="1121410"/>
            <a:ext cx="5499735" cy="1106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571500" indent="-571500"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他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像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</a:rPr>
              <a:t>爸爸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一样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爱玩。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 b="9095"/>
          <a:stretch>
            <a:fillRect/>
          </a:stretch>
        </p:blipFill>
        <p:spPr>
          <a:xfrm>
            <a:off x="1134745" y="3052445"/>
            <a:ext cx="3955415" cy="23971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090160" y="4866005"/>
            <a:ext cx="47364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哥哥</a:t>
            </a:r>
            <a:r>
              <a:rPr lang="zh-CN" altLang="en-US" sz="32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像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弟弟</a:t>
            </a:r>
            <a:r>
              <a:rPr lang="zh-CN" altLang="en-US" sz="32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一样</a:t>
            </a:r>
            <a:r>
              <a:rPr lang="zh-CN" altLang="en-US" sz="3200" b="1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</a:rPr>
              <a:t>喜欢睡觉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char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37889" name="标题 1"/>
          <p:cNvSpPr txBox="1"/>
          <p:nvPr/>
        </p:nvSpPr>
        <p:spPr>
          <a:xfrm>
            <a:off x="1525588" y="0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语言点练习（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6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275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725" y="2005013"/>
            <a:ext cx="11534775" cy="32591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42278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7: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整天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534035" y="1039495"/>
            <a:ext cx="8316913" cy="2584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ClrTx/>
            </a:pPr>
            <a:r>
              <a:rPr lang="en-US" altLang="zh-CN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①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整天</a:t>
            </a:r>
            <a:r>
              <a:rPr lang="en-US" altLang="zh-CN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+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做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什么</a:t>
            </a:r>
            <a:endParaRPr lang="en-US" altLang="zh-CN" sz="3600" b="1" dirty="0">
              <a:solidFill>
                <a:srgbClr val="FF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他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整天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电脑游戏，不好好学习。</a:t>
            </a:r>
            <a:endParaRPr lang="en-US" altLang="zh-CN" sz="36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你别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整天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熬夜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，对身体没有好处。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93835" y="1237358"/>
            <a:ext cx="2586607" cy="5835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+mn-cs"/>
              </a:rPr>
              <a:t>差不多每天</a:t>
            </a:r>
          </a:p>
        </p:txBody>
      </p:sp>
      <p:sp>
        <p:nvSpPr>
          <p:cNvPr id="7" name="矩形 6"/>
          <p:cNvSpPr/>
          <p:nvPr/>
        </p:nvSpPr>
        <p:spPr>
          <a:xfrm>
            <a:off x="534035" y="3649028"/>
            <a:ext cx="9591675" cy="2584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ClrTx/>
            </a:pPr>
            <a:r>
              <a:rPr lang="en-US" altLang="zh-CN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②V+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一整天</a:t>
            </a:r>
            <a:r>
              <a:rPr lang="en-US" altLang="zh-CN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+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0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）</a:t>
            </a:r>
            <a:endParaRPr lang="en-US" altLang="zh-CN" sz="3600" b="1" dirty="0">
              <a:solidFill>
                <a:srgbClr val="FF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考试前，我复习了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一整天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，可累了！</a:t>
            </a:r>
            <a:endParaRPr lang="en-US" altLang="zh-CN" sz="36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  <a:buClrTx/>
              <a:buFont typeface="Arial" panose="020B0604020202090204" pitchFamily="34" charset="0"/>
              <a:buChar char="•"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他玩了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一整天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的电脑。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93992" y="3901022"/>
            <a:ext cx="2110041" cy="5835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+mn-cs"/>
              </a:rPr>
              <a:t>从早到晚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39937" name="标题 1"/>
          <p:cNvSpPr txBox="1"/>
          <p:nvPr/>
        </p:nvSpPr>
        <p:spPr>
          <a:xfrm>
            <a:off x="1525588" y="0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语言点练习（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7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276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9400" y="1516063"/>
            <a:ext cx="11655425" cy="44513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2"/>
          <p:cNvSpPr txBox="1"/>
          <p:nvPr/>
        </p:nvSpPr>
        <p:spPr>
          <a:xfrm>
            <a:off x="1804988" y="3232150"/>
            <a:ext cx="8389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我昨天病了，在房间里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待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了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一整天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。</a:t>
            </a:r>
          </a:p>
        </p:txBody>
      </p:sp>
      <p:sp>
        <p:nvSpPr>
          <p:cNvPr id="10" name="TextBox 2"/>
          <p:cNvSpPr txBox="1"/>
          <p:nvPr/>
        </p:nvSpPr>
        <p:spPr>
          <a:xfrm>
            <a:off x="1804988" y="5014913"/>
            <a:ext cx="8389937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我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看</a:t>
            </a:r>
            <a:r>
              <a:rPr lang="zh-CN" altLang="en-US" sz="36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</a:rPr>
              <a:t>了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一整天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电影。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39937" name="标题 1"/>
          <p:cNvSpPr txBox="1"/>
          <p:nvPr/>
        </p:nvSpPr>
        <p:spPr>
          <a:xfrm>
            <a:off x="1525588" y="0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语言点练习（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7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276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0" y="914400"/>
            <a:ext cx="11107738" cy="51800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2"/>
          <p:cNvSpPr txBox="1"/>
          <p:nvPr/>
        </p:nvSpPr>
        <p:spPr>
          <a:xfrm>
            <a:off x="1985963" y="1876425"/>
            <a:ext cx="83899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因为他在国外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整天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，不学习。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2000250" y="3600450"/>
            <a:ext cx="8388350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因为他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整天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在宿舍里</a:t>
            </a:r>
            <a:r>
              <a:rPr lang="zh-CN" altLang="en-US" sz="36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</a:rPr>
              <a:t>玩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游戏。</a:t>
            </a: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958975" y="5311775"/>
            <a:ext cx="8389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  <a:cs typeface="DengXian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最近天气很不好，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整天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下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雨。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488" y="1325563"/>
            <a:ext cx="11491913" cy="48244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直线连接符 4"/>
          <p:cNvCxnSpPr/>
          <p:nvPr/>
        </p:nvCxnSpPr>
        <p:spPr>
          <a:xfrm>
            <a:off x="4545013" y="3057525"/>
            <a:ext cx="2197100" cy="70961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6"/>
          <p:cNvCxnSpPr/>
          <p:nvPr/>
        </p:nvCxnSpPr>
        <p:spPr>
          <a:xfrm>
            <a:off x="5214938" y="3767138"/>
            <a:ext cx="1527175" cy="62706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/>
          <p:cNvCxnSpPr/>
          <p:nvPr/>
        </p:nvCxnSpPr>
        <p:spPr>
          <a:xfrm>
            <a:off x="4116388" y="4408488"/>
            <a:ext cx="2625725" cy="14874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/>
          <p:nvPr/>
        </p:nvCxnSpPr>
        <p:spPr>
          <a:xfrm flipV="1">
            <a:off x="5049838" y="3090863"/>
            <a:ext cx="1692275" cy="206057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/>
        </p:nvCxnSpPr>
        <p:spPr>
          <a:xfrm flipV="1">
            <a:off x="3876675" y="5186363"/>
            <a:ext cx="2865438" cy="70961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85" name="标题 1"/>
          <p:cNvSpPr txBox="1"/>
          <p:nvPr/>
        </p:nvSpPr>
        <p:spPr>
          <a:xfrm>
            <a:off x="1409700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课文热身：第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270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43009" name="标题 1"/>
          <p:cNvSpPr txBox="1"/>
          <p:nvPr/>
        </p:nvSpPr>
        <p:spPr>
          <a:xfrm>
            <a:off x="1647825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课文听力练习（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1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276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600" y="1371600"/>
            <a:ext cx="11191875" cy="474186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0571163" y="31464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anose="02010600030101010101" pitchFamily="2" charset="-122"/>
                <a:ea typeface="KaiTi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10707688" y="3824288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571163" y="45926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DengXian" panose="02010600030101010101" pitchFamily="2" charset="-122"/>
                <a:ea typeface="KaiTi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10696575" y="5260975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5015" y="103759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5058" name="文本框 2"/>
          <p:cNvSpPr txBox="1"/>
          <p:nvPr/>
        </p:nvSpPr>
        <p:spPr>
          <a:xfrm>
            <a:off x="946150" y="1146175"/>
            <a:ext cx="10417175" cy="3784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（艾米丽和马克在宿舍里。）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别玩了！你已经玩了两个小时游戏了！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亲爱的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让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我再玩半个小时吧。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来！你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过来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！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怎么了？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5015" y="103759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7106" name="文本框 2"/>
          <p:cNvSpPr txBox="1"/>
          <p:nvPr/>
        </p:nvSpPr>
        <p:spPr>
          <a:xfrm>
            <a:off x="744220" y="1226820"/>
            <a:ext cx="1079500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我们一起看一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部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中国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电影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吧，看电影对学习汉语有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好处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，玩游戏对学习没有好处。你看我就很少 玩游戏。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哈哈，因为你不喜欢玩游戏，所以很少玩吧？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你应该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像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阿尔达一样好好学习，而不是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整天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玩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电脑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游戏。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7805" y="209550"/>
            <a:ext cx="11756390" cy="59715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9154" name="矩形 2"/>
          <p:cNvSpPr/>
          <p:nvPr/>
        </p:nvSpPr>
        <p:spPr>
          <a:xfrm>
            <a:off x="356235" y="272733"/>
            <a:ext cx="9234488" cy="52622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好吧，可是我已经看了一个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上午的书了，很累啊。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今天的生词你都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背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了吗？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背了。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作业也写了吗？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i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写了，写了。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哎呀，我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困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了，让我休息一下吧。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6082" name="文本框 2"/>
          <p:cNvSpPr txBox="1"/>
          <p:nvPr/>
        </p:nvSpPr>
        <p:spPr>
          <a:xfrm>
            <a:off x="913448" y="1146810"/>
            <a:ext cx="7473950" cy="47078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（艾米丽和马克在宿舍里。）</a:t>
            </a:r>
            <a:endParaRPr lang="en-US" altLang="zh-CN" sz="40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！你已经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！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克：亲爱的，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吧。</a:t>
            </a:r>
            <a:endParaRPr lang="en-US" altLang="zh-CN" sz="40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艾米丽：来！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！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？</a:t>
            </a:r>
            <a:endParaRPr lang="en-US" altLang="zh-CN" sz="36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8130" name="文本框 2"/>
          <p:cNvSpPr txBox="1"/>
          <p:nvPr/>
        </p:nvSpPr>
        <p:spPr>
          <a:xfrm>
            <a:off x="827088" y="1146175"/>
            <a:ext cx="8075612" cy="47078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艾米丽：我们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吧，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看电影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，玩游戏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你看我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克：哈哈，因为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？</a:t>
            </a:r>
            <a:endParaRPr lang="en-US" altLang="zh-CN" sz="40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艾米丽：你应该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，而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0178" name="矩形 2"/>
          <p:cNvSpPr/>
          <p:nvPr/>
        </p:nvSpPr>
        <p:spPr>
          <a:xfrm>
            <a:off x="1009650" y="613410"/>
            <a:ext cx="10617835" cy="56311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克：好吧，可是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啊。</a:t>
            </a:r>
            <a:endParaRPr lang="en-US" altLang="zh-CN" sz="40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艾米丽：今天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吗？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艾米丽：作业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？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  克：写了，写了。</a:t>
            </a:r>
            <a:endParaRPr lang="en-US" altLang="zh-CN" sz="40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，让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吧。</a:t>
            </a:r>
            <a:endParaRPr lang="en-US" altLang="zh-CN" sz="36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标题 1"/>
          <p:cNvSpPr txBox="1"/>
          <p:nvPr/>
        </p:nvSpPr>
        <p:spPr>
          <a:xfrm>
            <a:off x="1647825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课文听力练习（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276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263" y="1325563"/>
            <a:ext cx="11041063" cy="54086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2"/>
          <p:cNvSpPr txBox="1"/>
          <p:nvPr/>
        </p:nvSpPr>
        <p:spPr>
          <a:xfrm>
            <a:off x="1263650" y="5989638"/>
            <a:ext cx="49053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4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6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5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7</a:t>
            </a: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2</a:t>
            </a:r>
            <a:endParaRPr lang="zh-CN" altLang="en-US" sz="3600" b="1" dirty="0">
              <a:latin typeface="KaiTi" panose="02010609060101010101" charset="-122"/>
              <a:ea typeface="KaiTi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23875" y="1259840"/>
            <a:ext cx="11168380" cy="5077460"/>
          </a:xfrm>
          <a:prstGeom prst="rect">
            <a:avLst/>
          </a:prstGeom>
          <a:noFill/>
          <a:ln w="38100">
            <a:solidFill>
              <a:srgbClr val="3F6DC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第一部分与第二部分：</a:t>
            </a:r>
          </a:p>
          <a:p>
            <a:pPr algn="l">
              <a:lnSpc>
                <a:spcPct val="150000"/>
              </a:lnSpc>
            </a:pPr>
            <a:endParaRPr lang="zh-CN" altLang="en-US" sz="24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  <a:sym typeface="+mn-ea"/>
            </a:endParaRPr>
          </a:p>
          <a:p>
            <a:pPr marL="0" lvl="0" indent="0" algn="l" fontAlgn="auto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做  道  题 </a:t>
            </a:r>
            <a:r>
              <a:rPr lang="en-US" altLang="zh-CN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	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问题   发（电子）邮件   不好意思    办公室</a:t>
            </a:r>
            <a:endParaRPr lang="en-US" altLang="zh-CN" sz="28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algn="l" fontAlgn="auto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飞机  火车</a:t>
            </a:r>
            <a:r>
              <a:rPr lang="en-US" altLang="zh-CN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	</a:t>
            </a:r>
            <a:r>
              <a:rPr lang="zh-CN" altLang="en-US" sz="28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出差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城市  </a:t>
            </a:r>
            <a:r>
              <a:rPr lang="zh-CN" altLang="en-US" sz="28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收拾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行李  </a:t>
            </a:r>
            <a:r>
              <a:rPr lang="zh-CN" altLang="en-US" sz="2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大概</a:t>
            </a:r>
            <a:r>
              <a:rPr lang="en-US" altLang="zh-CN" sz="2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左右</a:t>
            </a:r>
            <a:r>
              <a:rPr lang="en-US" altLang="zh-CN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小时  </a:t>
            </a:r>
            <a:r>
              <a:rPr lang="zh-CN" altLang="en-US" sz="2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趟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辛苦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一路顺风  </a:t>
            </a:r>
            <a:r>
              <a:rPr lang="zh-CN" altLang="en-US" sz="28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熬夜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</a:t>
            </a:r>
            <a:r>
              <a:rPr lang="zh-CN" altLang="en-US" sz="28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准备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</a:t>
            </a:r>
            <a:r>
              <a:rPr lang="zh-CN" altLang="en-US" sz="28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材料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</a:t>
            </a:r>
            <a:r>
              <a:rPr lang="zh-CN" altLang="en-US" sz="28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重要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不要</a:t>
            </a:r>
            <a:r>
              <a:rPr lang="en-US" altLang="zh-CN" sz="2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别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</a:t>
            </a:r>
            <a:r>
              <a:rPr lang="zh-CN" altLang="en-US" sz="28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打扰</a:t>
            </a:r>
            <a:endParaRPr lang="en-US" altLang="zh-CN" sz="28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妻子  老公   </a:t>
            </a:r>
            <a:r>
              <a:rPr lang="zh-CN" altLang="en-US" sz="2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遍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 </a:t>
            </a:r>
            <a:r>
              <a:rPr lang="zh-CN" altLang="en-US" sz="28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放心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又  会</a:t>
            </a:r>
            <a:r>
              <a:rPr lang="zh-CN" altLang="en-US" sz="28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7030A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大连</a:t>
            </a:r>
          </a:p>
          <a:p>
            <a:pPr marL="0" lvl="0" indent="0" algn="l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800" b="1" dirty="0">
              <a:solidFill>
                <a:srgbClr val="7030A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标题 1"/>
          <p:cNvSpPr txBox="1"/>
          <p:nvPr/>
        </p:nvSpPr>
        <p:spPr>
          <a:xfrm>
            <a:off x="1647825" y="0"/>
            <a:ext cx="91440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400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课文改写</a:t>
            </a:r>
          </a:p>
        </p:txBody>
      </p:sp>
      <p:sp>
        <p:nvSpPr>
          <p:cNvPr id="50178" name="矩形 2"/>
          <p:cNvSpPr/>
          <p:nvPr/>
        </p:nvSpPr>
        <p:spPr>
          <a:xfrm>
            <a:off x="262255" y="1089660"/>
            <a:ext cx="1162812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马克在宿舍（    ）玩了两个小时游戏了，艾米丽（   ）马克别玩了，她想和马克一起看一（   ）中国电影，因为看电影对学习汉语有（    ），玩游戏对学习没有好处。艾米丽觉得，马克应该像阿尔达（   ）好好学习，而不是（  ）玩电脑游戏。（   ）马克说他已经看了一上午的书了，（   ）了生词，写了作业，现在又累又（   ），想（   ）一下。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157154" y="2875508"/>
            <a:ext cx="722376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第十五课第二部分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</a:t>
              </a:r>
              <a:r>
                <a:rPr lang="en-US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1</a:t>
              </a:r>
            </a:p>
          </p:txBody>
        </p:sp>
      </p:grpSp>
      <p:sp>
        <p:nvSpPr>
          <p:cNvPr id="6" name="标题 1"/>
          <p:cNvSpPr txBox="1"/>
          <p:nvPr/>
        </p:nvSpPr>
        <p:spPr bwMode="auto">
          <a:xfrm>
            <a:off x="1652905" y="1499870"/>
            <a:ext cx="8868410" cy="440880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sp>
        <p:nvSpPr>
          <p:cNvPr id="22532" name="矩形 1"/>
          <p:cNvSpPr/>
          <p:nvPr/>
        </p:nvSpPr>
        <p:spPr>
          <a:xfrm>
            <a:off x="2822575" y="2039938"/>
            <a:ext cx="6369050" cy="28613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部   电影  </a:t>
            </a:r>
            <a:r>
              <a:rPr lang="zh-CN" altLang="en-US" sz="4000" b="1" u="sng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电脑</a:t>
            </a:r>
            <a:r>
              <a:rPr lang="zh-CN" altLang="en-US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好处</a:t>
            </a:r>
            <a:endParaRPr lang="en-US" altLang="zh-CN" sz="40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背   像    让    困</a:t>
            </a:r>
            <a:endParaRPr lang="en-US" altLang="zh-CN" sz="40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过来 整天  亲爱的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895985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1730" y="1028700"/>
            <a:ext cx="9907905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1. 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了</a:t>
            </a:r>
            <a:r>
              <a:rPr lang="en-US" altLang="zh-CN" sz="20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2</a:t>
            </a:r>
            <a:endParaRPr lang="zh-CN" altLang="en-US" sz="3200" b="1" dirty="0">
              <a:solidFill>
                <a:schemeClr val="tx1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2. 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让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3. V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来</a:t>
            </a: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去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4. 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对</a:t>
            </a: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...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有</a:t>
            </a: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没有好处</a:t>
            </a:r>
            <a:endParaRPr lang="en-US" altLang="zh-CN" sz="3200" b="1" dirty="0">
              <a:solidFill>
                <a:schemeClr val="tx1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5. 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因为</a:t>
            </a: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...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，所以</a:t>
            </a: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...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6. 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像</a:t>
            </a: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...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一样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7. </a:t>
            </a:r>
            <a:r>
              <a:rPr lang="zh-CN" altLang="en-US" sz="3200" b="1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整天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724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1-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278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页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8" y="2656523"/>
            <a:ext cx="11258550" cy="15446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1960245" y="2727960"/>
            <a:ext cx="115411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标准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936933" y="2718435"/>
            <a:ext cx="1127125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预习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960245" y="3447098"/>
            <a:ext cx="115411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发音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152708" y="3453448"/>
            <a:ext cx="12700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积累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018395" y="3447098"/>
            <a:ext cx="126523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文章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086658" y="2729548"/>
            <a:ext cx="11271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复习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8" grpId="0"/>
      <p:bldP spid="18" grpId="0"/>
      <p:bldP spid="19" grpId="0"/>
      <p:bldP spid="20" grpId="0"/>
      <p:bldP spid="21" grpId="0"/>
      <p:bldP spid="2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2238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2-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278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页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516120" y="1083945"/>
            <a:ext cx="3890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读句子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47875"/>
            <a:ext cx="5448300" cy="3200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4" name="组 5"/>
          <p:cNvGrpSpPr/>
          <p:nvPr/>
        </p:nvGrpSpPr>
        <p:grpSpPr>
          <a:xfrm>
            <a:off x="6122988" y="2047875"/>
            <a:ext cx="5797550" cy="3200400"/>
            <a:chOff x="6123709" y="2047163"/>
            <a:chExt cx="5796479" cy="320040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3709" y="2047163"/>
              <a:ext cx="5796479" cy="1570038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3709" y="3617201"/>
              <a:ext cx="5796479" cy="1630363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2532" name="矩形 1"/>
          <p:cNvSpPr/>
          <p:nvPr/>
        </p:nvSpPr>
        <p:spPr>
          <a:xfrm>
            <a:off x="2080895" y="1428750"/>
            <a:ext cx="920432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敲    敲门   和    跟    一样   </a:t>
            </a:r>
            <a:endParaRPr lang="en-US" altLang="zh-CN" sz="4000" b="1" dirty="0">
              <a:solidFill>
                <a:srgbClr val="00206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KaiTi" panose="02010609060101010101" charset="-122"/>
                <a:ea typeface="KaiTi" panose="02010609060101010101" charset="-122"/>
              </a:rPr>
              <a:t>空    有空   打算  事  星期天</a:t>
            </a:r>
            <a:endParaRPr lang="en-US" altLang="zh-CN" sz="4000" b="1" dirty="0">
              <a:solidFill>
                <a:srgbClr val="00206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KaiTi" panose="02010609060101010101" charset="-122"/>
                <a:ea typeface="KaiTi" panose="02010609060101010101" charset="-122"/>
              </a:rPr>
              <a:t>清华大学</a:t>
            </a:r>
            <a:endParaRPr lang="en-US" altLang="zh-CN" sz="4000" b="1" dirty="0">
              <a:solidFill>
                <a:srgbClr val="7030A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1330960" y="1716405"/>
            <a:ext cx="9530715" cy="391414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j-cs"/>
            </a:endParaRPr>
          </a:p>
        </p:txBody>
      </p:sp>
      <p:sp>
        <p:nvSpPr>
          <p:cNvPr id="21508" name="矩形 1"/>
          <p:cNvSpPr/>
          <p:nvPr/>
        </p:nvSpPr>
        <p:spPr>
          <a:xfrm>
            <a:off x="2005965" y="2069783"/>
            <a:ext cx="8180388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90204" pitchFamily="34" charset="0"/>
            </a:pPr>
            <a:r>
              <a:rPr lang="zh-CN" altLang="en-US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发音  标准  练习  阅读  </a:t>
            </a:r>
            <a:r>
              <a:rPr lang="zh-CN" altLang="en-US" sz="4000" b="1" u="sng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文章</a:t>
            </a:r>
            <a:r>
              <a:rPr lang="zh-CN" altLang="en-US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</a:t>
            </a:r>
            <a:endParaRPr lang="en-US" altLang="zh-CN" sz="40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90204" pitchFamily="34" charset="0"/>
            </a:pPr>
            <a:r>
              <a:rPr lang="zh-CN" altLang="en-US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积累  方法  兴趣  对</a:t>
            </a:r>
            <a:r>
              <a:rPr lang="en-US" altLang="zh-CN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感兴趣</a:t>
            </a:r>
            <a:endParaRPr lang="en-US" altLang="zh-CN" sz="40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90204" pitchFamily="34" charset="0"/>
            </a:pPr>
            <a:r>
              <a:rPr lang="zh-CN" altLang="en-US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找    没错  </a:t>
            </a:r>
            <a:r>
              <a:rPr lang="zh-CN" altLang="en-US" sz="4000" b="1" u="sng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通过</a:t>
            </a:r>
            <a:r>
              <a:rPr lang="zh-CN" altLang="en-US" sz="40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越来越</a:t>
            </a:r>
            <a:endParaRPr lang="en-US" altLang="zh-CN" sz="40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1.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 练习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charset="-122"/>
                <a:ea typeface="Microsoft YaHei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charset="-122"/>
                <a:ea typeface="Microsoft YaHei" panose="020B0503020204020204" charset="-122"/>
                <a:cs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13410" y="1443355"/>
            <a:ext cx="54483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1</a:t>
            </a:r>
            <a:r>
              <a:rPr lang="zh-CN" altLang="en-US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）</a:t>
            </a:r>
            <a:r>
              <a:rPr lang="en-US" altLang="zh-CN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</a:t>
            </a:r>
            <a:r>
              <a:rPr lang="zh-CN" altLang="en-US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练习</a:t>
            </a:r>
            <a:r>
              <a:rPr lang="en-US" altLang="zh-CN" sz="28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N</a:t>
            </a:r>
            <a:r>
              <a:rPr lang="en-US" altLang="zh-CN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≈ </a:t>
            </a:r>
            <a:r>
              <a:rPr lang="zh-CN" altLang="en-US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作业</a:t>
            </a:r>
            <a:r>
              <a:rPr lang="en-US" altLang="zh-CN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/</a:t>
            </a:r>
            <a:r>
              <a:rPr lang="zh-CN" altLang="en-US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525905" y="2432050"/>
            <a:ext cx="40474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做</a:t>
            </a:r>
            <a:r>
              <a:rPr lang="zh-CN" altLang="en-US" sz="36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练习</a:t>
            </a:r>
            <a:r>
              <a:rPr lang="en-US" altLang="zh-CN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/</a:t>
            </a:r>
            <a:r>
              <a:rPr lang="zh-CN" altLang="en-US" sz="3200" b="1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写</a:t>
            </a:r>
            <a:r>
              <a:rPr lang="zh-CN" altLang="en-US" sz="36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练习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525905" y="3168015"/>
            <a:ext cx="104159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汉语书上有很多</a:t>
            </a:r>
            <a:r>
              <a:rPr lang="zh-CN" altLang="en-US" sz="36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练习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，下课以后要完成。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13410" y="4309745"/>
            <a:ext cx="73145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2</a:t>
            </a:r>
            <a:r>
              <a:rPr lang="zh-CN" altLang="en-US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）</a:t>
            </a:r>
            <a:r>
              <a:rPr lang="en-US" altLang="zh-CN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</a:t>
            </a:r>
            <a:r>
              <a:rPr lang="zh-CN" altLang="en-US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练习</a:t>
            </a:r>
            <a:r>
              <a:rPr lang="en-US" altLang="zh-CN" sz="36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v</a:t>
            </a:r>
            <a:r>
              <a:rPr lang="en-US" altLang="zh-CN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</a:t>
            </a:r>
            <a:r>
              <a:rPr lang="zh-CN" altLang="en-US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：练习</a:t>
            </a:r>
            <a:r>
              <a:rPr lang="en-US" altLang="zh-CN" sz="36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+V....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25905" y="5092700"/>
            <a:ext cx="104159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刚学汉语的时候，我们常常</a:t>
            </a:r>
            <a:r>
              <a:rPr lang="zh-CN" altLang="en-US" sz="36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练习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写汉字。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25905" y="5737860"/>
            <a:ext cx="104159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写作文在</a:t>
            </a:r>
            <a:r>
              <a:rPr lang="en-US" altLang="zh-CN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YKK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考试中比较重要，所以要</a:t>
            </a:r>
            <a:r>
              <a:rPr lang="zh-CN" altLang="en-US" sz="36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练习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写作文。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895985"/>
            <a:ext cx="10773410" cy="5789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1730" y="895985"/>
            <a:ext cx="4932680" cy="5077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怎么了？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会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别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≈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不要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又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5.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趟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6.</a:t>
            </a:r>
            <a:r>
              <a:rPr lang="zh-CN" altLang="en-US" sz="2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大概</a:t>
            </a:r>
            <a:r>
              <a:rPr lang="en-US" altLang="zh-CN" sz="2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/</a:t>
            </a:r>
            <a:r>
              <a:rPr lang="zh-CN" altLang="en-US" sz="2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左右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7.</a:t>
            </a:r>
            <a:r>
              <a:rPr lang="zh-CN" altLang="en-US" sz="2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什么</a:t>
            </a:r>
            <a:r>
              <a:rPr lang="en-US" altLang="zh-CN" sz="2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+N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8.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字魂105号-简雅黑" panose="00000500000000000000" pitchFamily="2" charset="-122"/>
              </a:rPr>
              <a:t>遍</a:t>
            </a: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2.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 标准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charset="-122"/>
                <a:ea typeface="Microsoft YaHei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charset="-122"/>
                <a:ea typeface="Microsoft YaHei" panose="020B0503020204020204" charset="-122"/>
                <a:cs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00100" y="1836420"/>
            <a:ext cx="1062990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· 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标准的答案</a:t>
            </a:r>
            <a:r>
              <a:rPr lang="en-US" altLang="zh-CN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/</a:t>
            </a:r>
            <a:r>
              <a:rPr lang="zh-CN" altLang="en-US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汉语</a:t>
            </a:r>
            <a:r>
              <a:rPr lang="en-US" altLang="zh-CN" sz="3200" b="1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/</a:t>
            </a:r>
            <a:r>
              <a:rPr lang="zh-CN" altLang="en-US" sz="3200" b="1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动作</a:t>
            </a:r>
            <a:endParaRPr lang="zh-CN" altLang="en-US" sz="3200">
              <a:solidFill>
                <a:srgbClr val="00B05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r>
              <a:rPr lang="en-US" altLang="zh-CN" sz="3200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</a:t>
            </a:r>
            <a:r>
              <a:rPr lang="zh-CN" altLang="en-US" sz="3200" b="1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她的动作不太标准。</a:t>
            </a:r>
          </a:p>
          <a:p>
            <a:endParaRPr lang="zh-CN" altLang="en-US" sz="3200" b="1">
              <a:solidFill>
                <a:schemeClr val="tx1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r>
              <a:rPr lang="zh-CN" altLang="en-US" sz="3200" b="1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她可以说一</a:t>
            </a:r>
            <a:r>
              <a:rPr lang="zh-CN" altLang="en-US" sz="3600" b="1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口</a:t>
            </a:r>
            <a:r>
              <a:rPr lang="zh-CN" altLang="en-US" sz="3200" b="1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标准的汉语。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71105" y="415925"/>
            <a:ext cx="4107180" cy="60261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3.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文章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charset="-122"/>
                <a:ea typeface="Microsoft YaHei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charset="-122"/>
                <a:ea typeface="Microsoft YaHei" panose="020B0503020204020204" charset="-122"/>
                <a:cs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69290" y="1517968"/>
            <a:ext cx="321786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一   文章</a:t>
            </a:r>
          </a:p>
        </p:txBody>
      </p:sp>
      <p:sp>
        <p:nvSpPr>
          <p:cNvPr id="7" name="矩形 6"/>
          <p:cNvSpPr/>
          <p:nvPr/>
        </p:nvSpPr>
        <p:spPr>
          <a:xfrm>
            <a:off x="1361440" y="1425893"/>
            <a:ext cx="879475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7030A0"/>
                </a:solidFill>
                <a:latin typeface="NSimSun" panose="02010609030101010101" charset="-122"/>
                <a:ea typeface="NSimSun" panose="02010609030101010101" charset="-122"/>
              </a:rPr>
              <a:t>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9290" y="2927350"/>
            <a:ext cx="718312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写</a:t>
            </a:r>
            <a:r>
              <a:rPr lang="en-US" altLang="zh-CN" sz="4400" b="1" dirty="0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/</a:t>
            </a:r>
            <a:r>
              <a:rPr lang="zh-CN" altLang="en-US" sz="4400" b="1" dirty="0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看</a:t>
            </a:r>
            <a:r>
              <a:rPr lang="en-US" altLang="zh-CN" sz="4400" b="1" dirty="0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/</a:t>
            </a:r>
            <a:r>
              <a:rPr lang="zh-CN" altLang="en-US" sz="4400" b="1" dirty="0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（阅）读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一篇文章</a:t>
            </a:r>
            <a:endParaRPr lang="en-US" altLang="zh-CN" sz="4400" b="1" dirty="0">
              <a:solidFill>
                <a:srgbClr val="FF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9290" y="5321935"/>
            <a:ext cx="89074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571500" indent="-571500">
              <a:buFont typeface="Arial" panose="020B0604020202090204" pitchFamily="34" charset="0"/>
              <a:buChar char="•"/>
            </a:pP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</a:rPr>
              <a:t>文章</a:t>
            </a:r>
            <a:r>
              <a:rPr lang="zh-CN" altLang="en-US" sz="4000" b="1" dirty="0">
                <a:solidFill>
                  <a:srgbClr val="7030A0"/>
                </a:solidFill>
                <a:latin typeface="NSimSun" panose="02010609030101010101" charset="-122"/>
                <a:ea typeface="NSimSun" panose="02010609030101010101" charset="-122"/>
              </a:rPr>
              <a:t>中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</a:rPr>
              <a:t>有很多我不知道的生词。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69290" y="4277360"/>
            <a:ext cx="78898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571500" indent="-571500">
              <a:buFont typeface="Arial" panose="020B0604020202090204" pitchFamily="34" charset="0"/>
              <a:buChar char="•"/>
            </a:pP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</a:rPr>
              <a:t>杂志</a:t>
            </a:r>
            <a:r>
              <a:rPr lang="zh-CN" altLang="en-US" sz="4000" b="1" dirty="0">
                <a:solidFill>
                  <a:srgbClr val="7030A0"/>
                </a:solidFill>
                <a:latin typeface="NSimSun" panose="02010609030101010101" charset="-122"/>
                <a:ea typeface="NSimSun" panose="02010609030101010101" charset="-122"/>
              </a:rPr>
              <a:t>上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</a:rPr>
              <a:t>有一篇文章很好看。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10500" y="52070"/>
            <a:ext cx="4381500" cy="67532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2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4.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方法  兴趣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charset="-122"/>
                <a:ea typeface="Microsoft YaHei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charset="-122"/>
                <a:ea typeface="Microsoft YaHei" panose="020B0503020204020204" charset="-122"/>
                <a:cs typeface="+mn-ea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17538" y="1130300"/>
            <a:ext cx="11887200" cy="51098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530" indent="-21463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A: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你觉得阅读文章是一个学习汉语的</a:t>
            </a:r>
            <a:r>
              <a:rPr lang="zh-CN" altLang="en-US" sz="4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好方法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吗？</a:t>
            </a:r>
            <a:endParaRPr lang="en-US" altLang="zh-CN" sz="40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sz="10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B: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当然，阅读文章可以</a:t>
            </a:r>
            <a:r>
              <a:rPr lang="zh-CN" altLang="en-US" sz="4000" b="1" u="sng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积累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很多生词。</a:t>
            </a:r>
            <a:endParaRPr lang="en-US" altLang="zh-CN" sz="40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不过，我觉得每个人学习汉语的</a:t>
            </a:r>
            <a:r>
              <a:rPr lang="zh-CN" altLang="en-US" sz="4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方法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都不一样，</a:t>
            </a:r>
            <a:endParaRPr lang="en-US" altLang="zh-CN" sz="40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</a:t>
            </a:r>
            <a:r>
              <a:rPr lang="zh-CN" altLang="en-US" sz="4800" b="1" dirty="0">
                <a:solidFill>
                  <a:srgbClr val="7030A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最重要的是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找一个适合自己的</a:t>
            </a:r>
            <a:r>
              <a:rPr lang="zh-CN" altLang="en-US" sz="4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方法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</a:t>
            </a:r>
            <a:endParaRPr lang="en-US" altLang="zh-CN" sz="40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当然，</a:t>
            </a:r>
            <a:r>
              <a:rPr lang="zh-CN" altLang="en-US" sz="48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兴趣</a:t>
            </a:r>
            <a:r>
              <a:rPr lang="zh-CN" altLang="en-US" sz="40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也很重要。</a:t>
            </a:r>
            <a:endParaRPr lang="en-US" altLang="zh-CN" sz="40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8232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  <a:endParaRPr lang="zh-CN" altLang="en-US" sz="6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551497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通过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1</a:t>
            </a:r>
            <a:r>
              <a:rPr lang="zh-CN" altLang="en-US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、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2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5278" y="1421448"/>
            <a:ext cx="11561762" cy="3138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我们要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通过</a:t>
            </a:r>
            <a:r>
              <a:rPr lang="en-US" altLang="zh-CN" sz="4400" b="1" baseline="-25000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1</a:t>
            </a:r>
            <a:r>
              <a:rPr lang="en-US" altLang="zh-CN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HSK</a:t>
            </a:r>
            <a:r>
              <a:rPr lang="zh-CN" altLang="en-US" sz="4400" b="1" dirty="0">
                <a:solidFill>
                  <a:srgbClr val="7030A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考试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  <a:endParaRPr lang="en-US" altLang="zh-CN" sz="36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留学生可以</a:t>
            </a:r>
            <a:r>
              <a:rPr lang="zh-CN" altLang="en-US" sz="4400" b="1" dirty="0">
                <a:solidFill>
                  <a:srgbClr val="990099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通过</a:t>
            </a:r>
            <a:r>
              <a:rPr lang="en-US" altLang="zh-CN" sz="4400" b="1" baseline="-25000" dirty="0">
                <a:solidFill>
                  <a:srgbClr val="990099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读课文来练习发音。</a:t>
            </a:r>
            <a:endParaRPr lang="en-US" altLang="zh-CN" sz="3600" b="1" dirty="0">
              <a:solidFill>
                <a:srgbClr val="0000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我们可以</a:t>
            </a:r>
            <a:r>
              <a:rPr lang="zh-CN" altLang="en-US" sz="4400" b="1" dirty="0">
                <a:solidFill>
                  <a:srgbClr val="990099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通过</a:t>
            </a:r>
            <a:r>
              <a:rPr lang="en-US" altLang="zh-CN" sz="4400" b="1" baseline="-25000" dirty="0">
                <a:solidFill>
                  <a:srgbClr val="990099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阅读文章来</a:t>
            </a:r>
            <a:r>
              <a:rPr lang="zh-CN" altLang="en-US" sz="4400" b="1" dirty="0">
                <a:solidFill>
                  <a:srgbClr val="548235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积累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生词。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480050" y="5140960"/>
            <a:ext cx="61302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通过</a:t>
            </a:r>
            <a:r>
              <a:rPr lang="en-US" altLang="zh-CN" sz="3200" b="1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...</a:t>
            </a:r>
            <a:r>
              <a:rPr lang="zh-CN" altLang="en-US" sz="3200" b="1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来</a:t>
            </a:r>
            <a:r>
              <a:rPr lang="en-US" altLang="zh-CN" sz="3200" b="1">
                <a:solidFill>
                  <a:srgbClr val="00B05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V....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5602" name="标题 1"/>
          <p:cNvSpPr txBox="1"/>
          <p:nvPr/>
        </p:nvSpPr>
        <p:spPr>
          <a:xfrm>
            <a:off x="1525588" y="0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语言点练习（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1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281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3" y="1112838"/>
            <a:ext cx="10337800" cy="55403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25602" name="标题 1"/>
          <p:cNvSpPr txBox="1"/>
          <p:nvPr/>
        </p:nvSpPr>
        <p:spPr>
          <a:xfrm>
            <a:off x="1525588" y="0"/>
            <a:ext cx="916305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语言点练习（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1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</a:rPr>
              <a:t>281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</a:rPr>
              <a:t>页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1317625"/>
            <a:ext cx="11545888" cy="4402138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659955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越来越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……(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了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)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2800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1480" y="1029970"/>
            <a:ext cx="12649200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solidFill>
                  <a:srgbClr val="FF66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昨天</a:t>
            </a:r>
            <a:r>
              <a:rPr lang="en-US" altLang="zh-CN" sz="3200" b="1" dirty="0">
                <a:solidFill>
                  <a:srgbClr val="FF66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15</a:t>
            </a:r>
            <a:r>
              <a:rPr lang="zh-CN" altLang="en-US" sz="3200" b="1" dirty="0">
                <a:solidFill>
                  <a:srgbClr val="FF66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度，今天</a:t>
            </a:r>
            <a:r>
              <a:rPr lang="en-US" altLang="zh-CN" sz="3200" b="1" dirty="0">
                <a:solidFill>
                  <a:srgbClr val="FF66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9</a:t>
            </a:r>
            <a:r>
              <a:rPr lang="zh-CN" altLang="en-US" sz="3200" b="1" dirty="0">
                <a:solidFill>
                  <a:srgbClr val="FF66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度，明天</a:t>
            </a:r>
            <a:r>
              <a:rPr lang="en-US" altLang="zh-CN" sz="3200" b="1" dirty="0">
                <a:solidFill>
                  <a:srgbClr val="FF66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0</a:t>
            </a:r>
            <a:r>
              <a:rPr lang="zh-CN" altLang="en-US" sz="3200" b="1" dirty="0">
                <a:solidFill>
                  <a:srgbClr val="FF66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度。</a:t>
            </a:r>
            <a:endParaRPr lang="en-US" altLang="zh-CN" sz="3200" b="1" dirty="0">
              <a:solidFill>
                <a:srgbClr val="FF66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endParaRPr lang="en-US" altLang="zh-CN" sz="3200" b="1" dirty="0">
              <a:solidFill>
                <a:srgbClr val="FF66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solidFill>
                  <a:srgbClr val="FF66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你妹妹以前就很漂亮，现在更漂亮了。</a:t>
            </a:r>
            <a:endParaRPr lang="en-US" altLang="zh-CN" sz="3200" b="1" dirty="0">
              <a:solidFill>
                <a:srgbClr val="FF66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endParaRPr lang="en-US" altLang="zh-CN" sz="3200" b="1" dirty="0">
              <a:solidFill>
                <a:srgbClr val="FF660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solidFill>
                  <a:srgbClr val="FF66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刚来中国的时候，我不会写汉字，现在会写很多了。</a:t>
            </a:r>
          </a:p>
        </p:txBody>
      </p:sp>
      <p:sp>
        <p:nvSpPr>
          <p:cNvPr id="7" name="矩形 6"/>
          <p:cNvSpPr/>
          <p:nvPr/>
        </p:nvSpPr>
        <p:spPr>
          <a:xfrm>
            <a:off x="517800" y="1890038"/>
            <a:ext cx="6730090" cy="5835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marL="571500" marR="0" lvl="0" indent="-571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天气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越来越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冷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了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。</a:t>
            </a:r>
          </a:p>
        </p:txBody>
      </p:sp>
      <p:sp>
        <p:nvSpPr>
          <p:cNvPr id="8" name="矩形 7"/>
          <p:cNvSpPr/>
          <p:nvPr/>
        </p:nvSpPr>
        <p:spPr>
          <a:xfrm>
            <a:off x="517800" y="3358261"/>
            <a:ext cx="6730090" cy="5835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571500" marR="0" lvl="0" indent="-571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你妹妹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越来越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漂亮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了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517800" y="4936824"/>
            <a:ext cx="6730090" cy="5835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lvl="0" algn="ctr" eaLnBrk="0" fontAlgn="base" hangingPunct="0">
              <a:buClrTx/>
              <a:buSzTx/>
              <a:buFontTx/>
              <a:defRPr/>
            </a:pPr>
            <a:r>
              <a:rPr lang="zh-CN" altLang="en-US" sz="32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  <a:sym typeface="+mn-ea"/>
              </a:rPr>
              <a:t>我会写的汉字</a:t>
            </a:r>
            <a:r>
              <a:rPr lang="zh-CN" altLang="en-US" sz="32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  <a:sym typeface="+mn-ea"/>
              </a:rPr>
              <a:t>越来越</a:t>
            </a:r>
            <a:r>
              <a:rPr lang="zh-CN" altLang="en-US" sz="32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  <a:sym typeface="+mn-ea"/>
              </a:rPr>
              <a:t>多</a:t>
            </a:r>
            <a:r>
              <a:rPr lang="zh-CN" altLang="en-US" sz="32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  <a:sym typeface="+mn-ea"/>
              </a:rPr>
              <a:t>了</a:t>
            </a:r>
            <a:r>
              <a:rPr lang="zh-CN" altLang="en-US" sz="32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SimSun" panose="02010609030101010101" charset="-122"/>
                <a:ea typeface="NSimSun" panose="02010609030101010101" charset="-122"/>
                <a:cs typeface="KaiTi" panose="02010609060101010101" charset="-122"/>
                <a:sym typeface="+mn-ea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280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981200"/>
            <a:ext cx="11350625" cy="32797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614743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3: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对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感兴趣</a:t>
            </a:r>
            <a:endParaRPr lang="zh-CN" altLang="en-US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3" y="958850"/>
            <a:ext cx="4257675" cy="256222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945380" y="834073"/>
            <a:ext cx="6997700" cy="29533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just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发音不一样，意思就不一样。我觉得这非常有意思，所以我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对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汉语发音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很感兴趣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7" b="4530"/>
          <a:stretch>
            <a:fillRect/>
          </a:stretch>
        </p:blipFill>
        <p:spPr bwMode="auto">
          <a:xfrm>
            <a:off x="248920" y="3816985"/>
            <a:ext cx="4257675" cy="255079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4945380" y="4232593"/>
            <a:ext cx="6635750" cy="2122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just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看起来他们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对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电脑游戏</a:t>
            </a:r>
            <a:r>
              <a:rPr lang="zh-CN" altLang="en-US" sz="44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非常感兴趣</a:t>
            </a:r>
            <a:r>
              <a:rPr lang="zh-CN" altLang="en-US" sz="3600" b="1" dirty="0">
                <a:solidFill>
                  <a:srgbClr val="0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281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1843088"/>
            <a:ext cx="11480800" cy="35052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1132903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4: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V+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到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完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见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……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；没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+V+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到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完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见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+mn-ea"/>
              </a:rPr>
              <a:t>……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4065" y="1071880"/>
            <a:ext cx="96653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选词填空。</a:t>
            </a:r>
            <a:endParaRPr lang="zh-CN" altLang="en-US" sz="2800">
              <a:latin typeface="KaiTi" panose="02010609060101010101" charset="-122"/>
              <a:ea typeface="KaiTi" panose="02010609060101010101" charset="-122"/>
              <a:cs typeface="KaiTi" panose="02010609060101010101" charset="-122"/>
            </a:endParaRPr>
          </a:p>
        </p:txBody>
      </p:sp>
      <p:sp>
        <p:nvSpPr>
          <p:cNvPr id="90119" name="文本框 8"/>
          <p:cNvSpPr txBox="1"/>
          <p:nvPr/>
        </p:nvSpPr>
        <p:spPr>
          <a:xfrm>
            <a:off x="862965" y="2952750"/>
            <a:ext cx="9140190" cy="34150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1.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外面好像有什么声音，你听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___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了吗？</a:t>
            </a:r>
          </a:p>
          <a:p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2.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昨天你写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___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作业以后干什么了？</a:t>
            </a:r>
          </a:p>
          <a:p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3.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你的房间太脏了，快打扫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___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吧。</a:t>
            </a:r>
          </a:p>
          <a:p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4.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我们说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___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今天晚上要一起去吃饭。</a:t>
            </a:r>
          </a:p>
          <a:p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5.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今天我好像吃</a:t>
            </a:r>
            <a:r>
              <a:rPr lang="en-US" altLang="zh-CN" sz="3600" b="1" dirty="0">
                <a:latin typeface="KaiTi" panose="02010609060101010101" charset="-122"/>
                <a:ea typeface="KaiTi" panose="02010609060101010101" charset="-122"/>
              </a:rPr>
              <a:t>___</a:t>
            </a:r>
            <a:r>
              <a:rPr lang="zh-CN" altLang="en-US" sz="3600" b="1" dirty="0">
                <a:latin typeface="KaiTi" panose="02010609060101010101" charset="-122"/>
                <a:ea typeface="KaiTi" panose="02010609060101010101" charset="-122"/>
              </a:rPr>
              <a:t>了，肚子一直不太舒服。</a:t>
            </a:r>
          </a:p>
          <a:p>
            <a:endParaRPr lang="zh-CN" altLang="en-US" sz="3600" b="1" dirty="0"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87438" y="1982788"/>
            <a:ext cx="64198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完</a:t>
            </a:r>
          </a:p>
        </p:txBody>
      </p:sp>
      <p:sp>
        <p:nvSpPr>
          <p:cNvPr id="3" name="文本框 1"/>
          <p:cNvSpPr txBox="1"/>
          <p:nvPr/>
        </p:nvSpPr>
        <p:spPr>
          <a:xfrm>
            <a:off x="2354263" y="1982788"/>
            <a:ext cx="64198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多</a:t>
            </a:r>
          </a:p>
        </p:txBody>
      </p:sp>
      <p:sp>
        <p:nvSpPr>
          <p:cNvPr id="8" name="文本框 2"/>
          <p:cNvSpPr txBox="1"/>
          <p:nvPr/>
        </p:nvSpPr>
        <p:spPr>
          <a:xfrm>
            <a:off x="3621088" y="1982788"/>
            <a:ext cx="64198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到</a:t>
            </a:r>
          </a:p>
        </p:txBody>
      </p:sp>
      <p:sp>
        <p:nvSpPr>
          <p:cNvPr id="9" name="文本框 4"/>
          <p:cNvSpPr txBox="1"/>
          <p:nvPr/>
        </p:nvSpPr>
        <p:spPr>
          <a:xfrm>
            <a:off x="4887913" y="1982788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干净</a:t>
            </a:r>
          </a:p>
        </p:txBody>
      </p:sp>
      <p:sp>
        <p:nvSpPr>
          <p:cNvPr id="10" name="文本框 7"/>
          <p:cNvSpPr txBox="1"/>
          <p:nvPr/>
        </p:nvSpPr>
        <p:spPr>
          <a:xfrm>
            <a:off x="6613843" y="1982788"/>
            <a:ext cx="64198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  <a:sym typeface="宋体" panose="02010600030101010101" pitchFamily="2" charset="-122"/>
              </a:rPr>
              <a:t>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588518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KaiTi" panose="02010609060101010101" charset="-122"/>
                <a:ea typeface="KaiTi" panose="02010609060101010101" charset="-122"/>
                <a:cs typeface="KaiTi" panose="02010609060101010101" charset="-122"/>
                <a:sym typeface="字魂105号-简雅黑" panose="00000500000000000000" pitchFamily="2" charset="-122"/>
              </a:rPr>
              <a:t>4: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sym typeface="+mn-ea"/>
              </a:rPr>
              <a:t>结果补语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638175" y="1447165"/>
            <a:ext cx="91293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V</a:t>
            </a:r>
            <a:r>
              <a:rPr lang="en-US" altLang="zh-CN" sz="4000" b="1">
                <a:solidFill>
                  <a:schemeClr val="tx1"/>
                </a:solidFill>
              </a:rPr>
              <a:t>+</a:t>
            </a:r>
            <a:r>
              <a:rPr lang="en-US" altLang="zh-CN" sz="4000" b="1">
                <a:solidFill>
                  <a:srgbClr val="7030A0"/>
                </a:solidFill>
              </a:rPr>
              <a:t>V</a:t>
            </a:r>
            <a:r>
              <a:rPr sz="4000" b="1">
                <a:solidFill>
                  <a:srgbClr val="7030A0"/>
                </a:solidFill>
                <a:latin typeface="KaiTi" panose="02010609060101010101" charset="-122"/>
                <a:ea typeface="KaiTi" panose="02010609060101010101" charset="-122"/>
              </a:rPr>
              <a:t>（完、到、见、懂、开、会……）</a:t>
            </a:r>
          </a:p>
        </p:txBody>
      </p:sp>
      <p:sp>
        <p:nvSpPr>
          <p:cNvPr id="10" name="文本框 3"/>
          <p:cNvSpPr txBox="1"/>
          <p:nvPr/>
        </p:nvSpPr>
        <p:spPr>
          <a:xfrm>
            <a:off x="638175" y="2766695"/>
            <a:ext cx="989000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err="1">
                <a:solidFill>
                  <a:srgbClr val="FF0000"/>
                </a:solidFill>
              </a:rPr>
              <a:t>V</a:t>
            </a:r>
            <a:r>
              <a:rPr lang="en-US" altLang="zh-CN" sz="4000" b="1" dirty="0" err="1">
                <a:solidFill>
                  <a:schemeClr val="tx1"/>
                </a:solidFill>
              </a:rPr>
              <a:t>+</a:t>
            </a:r>
            <a:r>
              <a:rPr lang="en-US" altLang="zh-CN" sz="4000" b="1" dirty="0" err="1">
                <a:solidFill>
                  <a:srgbClr val="00B050"/>
                </a:solidFill>
              </a:rPr>
              <a:t>Adj</a:t>
            </a:r>
            <a:r>
              <a:rPr sz="4000" b="1" dirty="0" err="1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</a:rPr>
              <a:t>（饱、对、错、干净、好、多</a:t>
            </a:r>
            <a:r>
              <a:rPr sz="4000" b="1" dirty="0">
                <a:solidFill>
                  <a:srgbClr val="00B050"/>
                </a:solidFill>
                <a:latin typeface="KaiTi" panose="02010609060101010101" charset="-122"/>
                <a:ea typeface="KaiTi" panose="02010609060101010101" charset="-122"/>
              </a:rPr>
              <a:t>……）</a:t>
            </a:r>
          </a:p>
        </p:txBody>
      </p:sp>
      <p:sp>
        <p:nvSpPr>
          <p:cNvPr id="11" name="Text Box 10"/>
          <p:cNvSpPr txBox="1"/>
          <p:nvPr/>
        </p:nvSpPr>
        <p:spPr>
          <a:xfrm>
            <a:off x="6748145" y="3926840"/>
            <a:ext cx="4782820" cy="58356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做了以后，有结果</a:t>
            </a:r>
            <a:r>
              <a:rPr lang="en-US" altLang="zh-CN" sz="3200"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result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7" grpId="0"/>
      <p:bldP spid="7" grpId="1"/>
      <p:bldP spid="10" grpId="0"/>
      <p:bldP spid="10" grpId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282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325563"/>
            <a:ext cx="11360150" cy="450532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2"/>
          <p:cNvSpPr txBox="1"/>
          <p:nvPr/>
        </p:nvSpPr>
        <p:spPr>
          <a:xfrm>
            <a:off x="1333500" y="3028950"/>
            <a:ext cx="75628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爸爸</a:t>
            </a:r>
            <a:r>
              <a:rPr lang="zh-CN" altLang="en-US" sz="3600" b="1" dirty="0">
                <a:solidFill>
                  <a:srgbClr val="385723"/>
                </a:solidFill>
                <a:latin typeface="NSimSun" panose="02010609030101010101" charset="-122"/>
                <a:ea typeface="NSimSun" panose="02010609030101010101" charset="-122"/>
              </a:rPr>
              <a:t>打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开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了电视。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333500" y="4930775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我没</a:t>
            </a:r>
            <a:r>
              <a:rPr lang="zh-CN" altLang="en-US" sz="3600" b="1" dirty="0">
                <a:solidFill>
                  <a:srgbClr val="385723"/>
                </a:solidFill>
                <a:latin typeface="NSimSun" panose="02010609030101010101" charset="-122"/>
                <a:ea typeface="NSimSun" panose="02010609030101010101" charset="-122"/>
              </a:rPr>
              <a:t>听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见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你说话。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282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5" y="938213"/>
            <a:ext cx="11388725" cy="57181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22375" y="1795463"/>
            <a:ext cx="75628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我还没</a:t>
            </a:r>
            <a:r>
              <a:rPr lang="zh-CN" altLang="en-US" sz="3600" b="1" dirty="0">
                <a:solidFill>
                  <a:srgbClr val="385723"/>
                </a:solidFill>
                <a:latin typeface="NSimSun" panose="02010609030101010101" charset="-122"/>
                <a:ea typeface="NSimSun" panose="02010609030101010101" charset="-122"/>
              </a:rPr>
              <a:t>学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会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怎么写这个汉字。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1222375" y="3721100"/>
            <a:ext cx="75628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今天的作文你</a:t>
            </a:r>
            <a:r>
              <a:rPr lang="zh-CN" altLang="en-US" sz="3600" b="1" dirty="0">
                <a:solidFill>
                  <a:srgbClr val="385723"/>
                </a:solidFill>
                <a:latin typeface="NSimSun" panose="02010609030101010101" charset="-122"/>
                <a:ea typeface="NSimSun" panose="02010609030101010101" charset="-122"/>
              </a:rPr>
              <a:t>写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完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了吗？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1292225" y="5646738"/>
            <a:ext cx="75628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你的白鞋</a:t>
            </a:r>
            <a:r>
              <a:rPr lang="zh-CN" altLang="en-US" sz="3600" b="1" dirty="0">
                <a:solidFill>
                  <a:srgbClr val="385723"/>
                </a:solidFill>
                <a:latin typeface="NSimSun" panose="02010609030101010101" charset="-122"/>
                <a:ea typeface="NSimSun" panose="02010609030101010101" charset="-122"/>
              </a:rPr>
              <a:t>刷</a:t>
            </a:r>
            <a:r>
              <a:rPr lang="zh-CN" altLang="en-US" sz="3600" b="1" dirty="0">
                <a:solidFill>
                  <a:srgbClr val="FF0000"/>
                </a:solidFill>
                <a:latin typeface="NSimSun" panose="02010609030101010101" charset="-122"/>
                <a:ea typeface="NSimSun" panose="02010609030101010101" charset="-122"/>
              </a:rPr>
              <a:t>干净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</a:rPr>
              <a:t>了吗？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3898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课文热身：第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279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DengXian" panose="02010600030101010101" pitchFamily="2" charset="-122"/>
              <a:ea typeface="DengXian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38" y="1014413"/>
            <a:ext cx="9390063" cy="57181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290763" y="6100763"/>
            <a:ext cx="5905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B</a:t>
            </a:r>
            <a:endParaRPr lang="zh-CN" altLang="en-US" sz="3600" dirty="0">
              <a:solidFill>
                <a:srgbClr val="FF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4875" y="6116638"/>
            <a:ext cx="59213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A</a:t>
            </a:r>
            <a:endParaRPr lang="zh-CN" altLang="en-US" sz="3600" dirty="0">
              <a:solidFill>
                <a:srgbClr val="FF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40575" y="6100763"/>
            <a:ext cx="5905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D</a:t>
            </a:r>
            <a:endParaRPr lang="zh-CN" altLang="en-US" sz="3600" dirty="0">
              <a:solidFill>
                <a:srgbClr val="FF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12288" y="6116638"/>
            <a:ext cx="5905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C</a:t>
            </a:r>
            <a:endParaRPr lang="zh-CN" altLang="en-US" sz="3600" dirty="0">
              <a:solidFill>
                <a:srgbClr val="FF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69722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课文练习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1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：第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282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DengXian" panose="02010600030101010101" pitchFamily="2" charset="-122"/>
              <a:ea typeface="DengXian" panose="02010600030101010101" pitchFamily="2" charset="-122"/>
            </a:endParaRPr>
          </a:p>
        </p:txBody>
      </p:sp>
      <p:grpSp>
        <p:nvGrpSpPr>
          <p:cNvPr id="11" name="组 4"/>
          <p:cNvGrpSpPr/>
          <p:nvPr/>
        </p:nvGrpSpPr>
        <p:grpSpPr>
          <a:xfrm>
            <a:off x="788988" y="1325563"/>
            <a:ext cx="10558462" cy="5102225"/>
            <a:chOff x="429494" y="1325564"/>
            <a:chExt cx="10751127" cy="5231884"/>
          </a:xfrm>
        </p:grpSpPr>
        <p:pic>
          <p:nvPicPr>
            <p:cNvPr id="12" name="图片 2"/>
            <p:cNvPicPr>
              <a:picLocks noChangeAspect="1"/>
            </p:cNvPicPr>
            <p:nvPr/>
          </p:nvPicPr>
          <p:blipFill>
            <a:blip r:embed="rId4"/>
            <a:srcRect r="2934" b="6897"/>
            <a:stretch>
              <a:fillRect/>
            </a:stretch>
          </p:blipFill>
          <p:spPr>
            <a:xfrm>
              <a:off x="574354" y="1325564"/>
              <a:ext cx="10536992" cy="261520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" name="图片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9494" y="3940765"/>
              <a:ext cx="10751127" cy="261668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" name="文本框 13"/>
          <p:cNvSpPr txBox="1"/>
          <p:nvPr/>
        </p:nvSpPr>
        <p:spPr>
          <a:xfrm>
            <a:off x="10478135" y="2682875"/>
            <a:ext cx="59055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C</a:t>
            </a:r>
            <a:endParaRPr lang="zh-CN" altLang="en-US" sz="3600" dirty="0">
              <a:solidFill>
                <a:srgbClr val="FF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478135" y="4605338"/>
            <a:ext cx="5905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A</a:t>
            </a:r>
            <a:endParaRPr lang="zh-CN" altLang="en-US" sz="3600" dirty="0">
              <a:solidFill>
                <a:srgbClr val="FF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69722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课文练习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1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：第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282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DengXian" panose="02010600030101010101" pitchFamily="2" charset="-122"/>
              <a:ea typeface="DengXian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230313"/>
            <a:ext cx="11526838" cy="44608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922000" y="1293813"/>
            <a:ext cx="5905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B</a:t>
            </a:r>
            <a:endParaRPr lang="zh-CN" altLang="en-US" sz="3600" dirty="0">
              <a:solidFill>
                <a:srgbClr val="FF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22000" y="3492500"/>
            <a:ext cx="5905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D</a:t>
            </a:r>
            <a:endParaRPr lang="zh-CN" altLang="en-US" sz="3600" dirty="0">
              <a:solidFill>
                <a:srgbClr val="FF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5015" y="895985"/>
            <a:ext cx="10773410" cy="55975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0963" name="文本框 2"/>
          <p:cNvSpPr txBox="1"/>
          <p:nvPr/>
        </p:nvSpPr>
        <p:spPr>
          <a:xfrm>
            <a:off x="870585" y="889635"/>
            <a:ext cx="10920413" cy="5262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周小明：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我觉得你的汉语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发音越来越标准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了，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你平时都怎么学习汉语啊？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阿尔达：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我每天上课前预习，下课后复习。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周小明：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怎么预习和复习呢？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阿尔达：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比如，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通过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读课文来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练习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发音，通过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阅读文章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来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积累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生词，每天都背课文，</a:t>
            </a:r>
            <a:endParaRPr lang="en-US" altLang="zh-CN" sz="32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最重要的是我对汉语很</a:t>
            </a:r>
            <a:r>
              <a:rPr lang="zh-CN" altLang="en-US" sz="32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感兴趣</a:t>
            </a:r>
            <a:r>
              <a:rPr lang="zh-CN" altLang="en-US" sz="32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标题 1"/>
          <p:cNvSpPr txBox="1"/>
          <p:nvPr/>
        </p:nvSpPr>
        <p:spPr bwMode="auto">
          <a:xfrm>
            <a:off x="1652905" y="1499870"/>
            <a:ext cx="8868410" cy="376491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+mj-cs"/>
            </a:endParaRPr>
          </a:p>
        </p:txBody>
      </p:sp>
      <p:sp>
        <p:nvSpPr>
          <p:cNvPr id="22532" name="矩形 1"/>
          <p:cNvSpPr/>
          <p:nvPr/>
        </p:nvSpPr>
        <p:spPr>
          <a:xfrm>
            <a:off x="2169795" y="1998345"/>
            <a:ext cx="8060055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部     电影     </a:t>
            </a:r>
            <a:r>
              <a:rPr lang="zh-CN" altLang="en-US" sz="3600" b="1" u="sng" dirty="0">
                <a:solidFill>
                  <a:schemeClr val="tx1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电脑</a:t>
            </a:r>
            <a:r>
              <a:rPr lang="zh-CN" altLang="en-US" sz="36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好处</a:t>
            </a:r>
            <a:endParaRPr lang="en-US" altLang="zh-CN" sz="36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背      像       让       困</a:t>
            </a:r>
            <a:endParaRPr lang="en-US" altLang="zh-CN" sz="3600" b="1" dirty="0">
              <a:solidFill>
                <a:srgbClr val="00206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过来    整天    亲爱的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3011" name="矩形 2"/>
          <p:cNvSpPr/>
          <p:nvPr/>
        </p:nvSpPr>
        <p:spPr>
          <a:xfrm>
            <a:off x="837565" y="623888"/>
            <a:ext cx="9434513" cy="50774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周小明：</a:t>
            </a:r>
            <a:r>
              <a:rPr lang="zh-CN" altLang="en-US" sz="36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没错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，兴趣太重要了。</a:t>
            </a:r>
            <a:endParaRPr lang="en-US" altLang="zh-CN" sz="36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你的学习</a:t>
            </a:r>
            <a:r>
              <a:rPr lang="zh-CN" altLang="en-US" sz="36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方法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也挺好的。</a:t>
            </a:r>
            <a:endParaRPr lang="en-US" altLang="zh-CN" sz="36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我的英语不太好，</a:t>
            </a:r>
            <a:endParaRPr lang="en-US" altLang="zh-CN" sz="36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可能就是学习方法不好。</a:t>
            </a:r>
            <a:endParaRPr lang="en-US" altLang="zh-CN" sz="36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阿尔达：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每个人的学习方法都不一样，</a:t>
            </a:r>
            <a:endParaRPr lang="en-US" altLang="zh-CN" sz="3600" b="1" dirty="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最重要的是</a:t>
            </a:r>
            <a:r>
              <a:rPr lang="zh-CN" altLang="en-US" sz="36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找</a:t>
            </a:r>
            <a:r>
              <a:rPr lang="zh-CN" altLang="en-US" sz="36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到适合自己的方法。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475615"/>
            <a:ext cx="10773410" cy="6009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1987" name="文本框 2"/>
          <p:cNvSpPr txBox="1"/>
          <p:nvPr/>
        </p:nvSpPr>
        <p:spPr>
          <a:xfrm>
            <a:off x="1011238" y="1106488"/>
            <a:ext cx="10418762" cy="4707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周小明：我觉得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，你平时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？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阿尔达：我每天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周小明：怎么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呢？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阿尔达：比如，通过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，通过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</a:t>
            </a:r>
            <a:endParaRPr lang="en-US" altLang="zh-CN" sz="40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每天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，最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4035" name="矩形 2"/>
          <p:cNvSpPr/>
          <p:nvPr/>
        </p:nvSpPr>
        <p:spPr>
          <a:xfrm>
            <a:off x="846773" y="1304925"/>
            <a:ext cx="9432925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周小明：没错，兴趣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。你的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我的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，可能</a:t>
            </a:r>
            <a:r>
              <a:rPr lang="en-US" altLang="zh-CN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0070C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  <a:endParaRPr lang="en-US" altLang="zh-CN" sz="4000" b="1" dirty="0">
              <a:solidFill>
                <a:srgbClr val="0070C0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阿尔达：每个人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，</a:t>
            </a:r>
            <a:r>
              <a:rPr lang="en-US" altLang="zh-CN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……</a:t>
            </a:r>
            <a:r>
              <a:rPr lang="zh-CN" altLang="en-US" sz="4000" b="1" dirty="0">
                <a:solidFill>
                  <a:srgbClr val="FF40FF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  <a:endParaRPr lang="en-US" altLang="zh-CN" sz="4000" b="1" dirty="0">
              <a:solidFill>
                <a:srgbClr val="FF40FF"/>
              </a:solidFill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0075" y="824230"/>
            <a:ext cx="1099185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>
                <a:latin typeface="NSimSun" panose="02010609030101010101" charset="-122"/>
                <a:ea typeface="NSimSun" panose="02010609030101010101" charset="-122"/>
              </a:rPr>
              <a:t>    </a:t>
            </a:r>
            <a:r>
              <a:rPr lang="zh-CN" altLang="en-US" sz="2800" b="1">
                <a:latin typeface="NSimSun" panose="02010609030101010101" charset="-122"/>
                <a:ea typeface="NSimSun" panose="02010609030101010101" charset="-122"/>
              </a:rPr>
              <a:t>阿尔达的汉语发音越来越（   ）了，因为他每天上课前预习，下课后复习。（    ）</a:t>
            </a:r>
            <a:r>
              <a:rPr lang="zh-CN" altLang="en-US" sz="28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读课文来</a:t>
            </a:r>
            <a:r>
              <a:rPr lang="zh-CN" altLang="en-US" sz="28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练习</a:t>
            </a:r>
            <a:r>
              <a:rPr lang="zh-CN" altLang="en-US" sz="28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发音，通过</a:t>
            </a:r>
            <a:r>
              <a:rPr lang="zh-CN" altLang="en-US" sz="2800" b="1" dirty="0">
                <a:solidFill>
                  <a:srgbClr val="C00000"/>
                </a:solidFill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阅读文章</a:t>
            </a:r>
            <a:r>
              <a:rPr lang="zh-CN" altLang="en-US" sz="2800" b="1" dirty="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来（   ）生词，每天都背课文，最重要的是他对汉语很（   ）。周小明也认为，（   ）非常重要。他觉得阿尔达的学习（   ）也挺好的。他的英语不太好，可能就是学习方法不好。阿尔达告诉他，每个人的学习方法都不一样，最重要的是（   ）适合自己的方法。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60" y="673100"/>
            <a:ext cx="11139488" cy="55435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534160" y="5514975"/>
            <a:ext cx="553243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5</a:t>
            </a:r>
            <a:r>
              <a:rPr lang="zh-CN" altLang="en-US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7</a:t>
            </a:r>
            <a:r>
              <a:rPr lang="zh-CN" altLang="en-US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6</a:t>
            </a:r>
            <a:endParaRPr lang="zh-CN" altLang="en-US" sz="3600" dirty="0">
              <a:solidFill>
                <a:srgbClr val="FF0000"/>
              </a:solidFill>
              <a:latin typeface="KaiTi" panose="02010609060101010101" charset="-122"/>
              <a:ea typeface="KaiTi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听力实践（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1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284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  <a:endParaRPr lang="zh-CN" altLang="en-US" sz="4000" dirty="0">
              <a:latin typeface="KaiTi" panose="02010609060101010101" charset="-122"/>
              <a:ea typeface="KaiTi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1462088"/>
            <a:ext cx="11214100" cy="4519613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1376363" y="39719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7291388" y="47402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听力实践（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1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284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  <a:endParaRPr lang="zh-CN" altLang="en-US" sz="4000" dirty="0">
              <a:latin typeface="KaiTi" panose="02010609060101010101" charset="-122"/>
              <a:ea typeface="KaiTi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76020"/>
            <a:ext cx="11582400" cy="49022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1376363" y="231425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1376363" y="394144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  <p:sp>
        <p:nvSpPr>
          <p:cNvPr id="8" name="矩形 7"/>
          <p:cNvSpPr/>
          <p:nvPr/>
        </p:nvSpPr>
        <p:spPr>
          <a:xfrm>
            <a:off x="1376363" y="473043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听力实践（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2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284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  <a:endParaRPr lang="zh-CN" altLang="en-US" sz="4000" dirty="0">
              <a:latin typeface="KaiTi" panose="02010609060101010101" charset="-122"/>
              <a:ea typeface="KaiTi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1325563"/>
            <a:ext cx="10890250" cy="480695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7097713" y="42910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7097713" y="57483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1352550"/>
            <a:ext cx="11010900" cy="41529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652588" y="25495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  <p:sp>
        <p:nvSpPr>
          <p:cNvPr id="4" name="矩形 3"/>
          <p:cNvSpPr/>
          <p:nvPr/>
        </p:nvSpPr>
        <p:spPr>
          <a:xfrm>
            <a:off x="8067675" y="50022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阅读实践（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1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285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  <a:endParaRPr lang="zh-CN" altLang="en-US" sz="4000" dirty="0"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7175" y="1204913"/>
            <a:ext cx="11677650" cy="540575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    大部分人都有一些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坏毛病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，比如早上不想起床，晚上熬夜学习、工作；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有时候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不学习、不工作，可就是不想睡觉。因为他们觉得早起太累了，所以不想起床，很晚才起来；他们晚上也不想睡觉，每天都想多玩一会儿，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于是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越睡越晚。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    人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年轻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的时候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往往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觉得熬夜没有问题，可是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随着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年纪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越来越大，他们才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发现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熬夜对身体不好。所以，我们应该养成早睡早起的好习惯，而不是常常晚睡晚起。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537337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413" y="2590165"/>
            <a:ext cx="10917238" cy="1819275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2041525" y="2747328"/>
            <a:ext cx="6889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戏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045200" y="2747328"/>
            <a:ext cx="6889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泳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041525" y="3629978"/>
            <a:ext cx="6889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脑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059488" y="3595053"/>
            <a:ext cx="6889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影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618663" y="3620453"/>
            <a:ext cx="126523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KaiTi" panose="02010609060101010101" charset="-122"/>
                <a:ea typeface="KaiTi" panose="02010609060101010101" charset="-122"/>
              </a:rPr>
              <a:t>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6" grpId="0"/>
      <p:bldP spid="5" grpId="0"/>
      <p:bldP spid="7" grpId="0"/>
      <p:bldP spid="14" grpId="0"/>
      <p:bldP spid="1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630936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于是 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≈ 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因此 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≈ 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所以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03555" y="1589405"/>
            <a:ext cx="1153922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· </a:t>
            </a:r>
            <a:r>
              <a:rPr lang="zh-CN" altLang="en-US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下雨了，</a:t>
            </a:r>
            <a:r>
              <a:rPr lang="zh-CN" altLang="en-US" sz="3600" u="sng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                    </a:t>
            </a:r>
            <a:r>
              <a:rPr lang="zh-CN" altLang="en-US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。</a:t>
            </a:r>
          </a:p>
          <a:p>
            <a:r>
              <a:rPr lang="en-US" altLang="zh-CN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· </a:t>
            </a:r>
            <a:r>
              <a:rPr lang="zh-CN" altLang="en-US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今天妈妈不在家，</a:t>
            </a:r>
            <a:r>
              <a:rPr lang="zh-CN" altLang="en-US" sz="3600" u="sng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                  </a:t>
            </a:r>
            <a:r>
              <a:rPr lang="zh-CN" altLang="en-US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。</a:t>
            </a:r>
          </a:p>
          <a:p>
            <a:r>
              <a:rPr lang="en-US" altLang="zh-CN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· </a:t>
            </a:r>
            <a:r>
              <a:rPr lang="zh-CN" altLang="en-US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我有一道题不明白，</a:t>
            </a:r>
            <a:r>
              <a:rPr lang="zh-CN" altLang="en-US" sz="3600" u="sng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                  </a:t>
            </a:r>
            <a:r>
              <a:rPr lang="zh-CN" altLang="en-US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。</a:t>
            </a:r>
          </a:p>
          <a:p>
            <a:r>
              <a:rPr lang="en-US" altLang="zh-CN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· </a:t>
            </a:r>
            <a:r>
              <a:rPr lang="zh-CN" altLang="en-US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</a:rPr>
              <a:t>他经常不来上课，</a:t>
            </a:r>
            <a:r>
              <a:rPr lang="zh-CN" altLang="en-US" sz="3600" u="sng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                    </a:t>
            </a:r>
            <a:r>
              <a:rPr lang="zh-CN" altLang="en-US" sz="3600">
                <a:latin typeface="NSimSun" panose="02010609030101010101" charset="-122"/>
                <a:ea typeface="NSimSun" panose="02010609030101010101" charset="-122"/>
                <a:cs typeface="NSimSun" panose="02010609030101010101" charset="-122"/>
                <a:sym typeface="+mn-ea"/>
              </a:rPr>
              <a:t>。</a:t>
            </a:r>
            <a:endParaRPr lang="zh-CN" altLang="en-US" sz="3600">
              <a:latin typeface="NSimSun" panose="02010609030101010101" charset="-122"/>
              <a:ea typeface="NSimSun" panose="02010609030101010101" charset="-122"/>
              <a:cs typeface="NSimSun" panose="0201060903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1492250"/>
            <a:ext cx="11499850" cy="43815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7666038" y="24114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7712075" y="53895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阅读实践（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2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285</a:t>
            </a:r>
            <a:r>
              <a:rPr lang="zh-CN" altLang="en-US" sz="4000" dirty="0">
                <a:latin typeface="KaiTi" panose="02010609060101010101" charset="-122"/>
                <a:ea typeface="KaiTi" panose="02010609060101010101" charset="-122"/>
                <a:sym typeface="+mn-ea"/>
              </a:rPr>
              <a:t>页</a:t>
            </a:r>
            <a:endParaRPr lang="zh-CN" altLang="en-US" sz="4000" dirty="0">
              <a:latin typeface="KaiTi" panose="02010609060101010101" charset="-122"/>
              <a:ea typeface="KaiTi" panose="02010609060101010101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87338" y="1589088"/>
            <a:ext cx="11617325" cy="424624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DengXian" panose="02010600030101010101" pitchFamily="2" charset="-122"/>
                <a:ea typeface="DengXian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    听说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电影院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有一部新电影挺不错的，里面的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演员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都很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有名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，于是我和室友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决定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去看看那部电影。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    电影非常有意思，可是电影结束的时候已经很晚了，大概十一点我们才回去。到了宿舍门口我们才发现，我们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由于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出门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太着急了，</a:t>
            </a:r>
            <a:r>
              <a:rPr kumimoji="1" lang="zh-CN" altLang="en-US" sz="3600" b="1" i="0" u="sng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忘了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带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钥匙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aiTi" panose="02010609060101010101" charset="-122"/>
                <a:ea typeface="KaiTi" panose="02010609060101010101" charset="-122"/>
                <a:cs typeface="KaiTi" panose="02010609060101010101" charset="-122"/>
              </a:rPr>
              <a:t>。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aiTi" panose="02010609060101010101" charset="-122"/>
              <a:ea typeface="KaiTi" panose="02010609060101010101" charset="-122"/>
              <a:cs typeface="KaiTi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140716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职业</a:t>
            </a:r>
          </a:p>
        </p:txBody>
      </p:sp>
      <p:pic>
        <p:nvPicPr>
          <p:cNvPr id="2" name="图片 1" descr="a6963cf5381981597cf60204bc029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938530"/>
            <a:ext cx="1676400" cy="2667000"/>
          </a:xfrm>
          <a:prstGeom prst="rect">
            <a:avLst/>
          </a:prstGeom>
        </p:spPr>
      </p:pic>
      <p:pic>
        <p:nvPicPr>
          <p:cNvPr id="3" name="图片 2" descr="4027a238748ac15918b78400f84297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77035" y="2914650"/>
            <a:ext cx="2115820" cy="1842770"/>
          </a:xfrm>
          <a:prstGeom prst="rect">
            <a:avLst/>
          </a:prstGeom>
        </p:spPr>
      </p:pic>
      <p:pic>
        <p:nvPicPr>
          <p:cNvPr id="5" name="图片 4" descr="592730d87963aa5a5d6f902e41ddccd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76400" y="938530"/>
            <a:ext cx="2103755" cy="2011680"/>
          </a:xfrm>
          <a:prstGeom prst="rect">
            <a:avLst/>
          </a:prstGeom>
        </p:spPr>
      </p:pic>
      <p:pic>
        <p:nvPicPr>
          <p:cNvPr id="7" name="图片 6" descr="fc3c6bef4507d4362f34abd300368b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56395" y="951230"/>
            <a:ext cx="2664460" cy="1986915"/>
          </a:xfrm>
          <a:prstGeom prst="rect">
            <a:avLst/>
          </a:prstGeom>
        </p:spPr>
      </p:pic>
      <p:pic>
        <p:nvPicPr>
          <p:cNvPr id="8" name="图片 7" descr="00acc84614b701c96c024ff781cea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70065" y="938530"/>
            <a:ext cx="2386330" cy="1906270"/>
          </a:xfrm>
          <a:prstGeom prst="rect">
            <a:avLst/>
          </a:prstGeom>
        </p:spPr>
      </p:pic>
      <p:pic>
        <p:nvPicPr>
          <p:cNvPr id="9" name="图片 8" descr="38c6c22cb740f89e2e78206bf25580d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80155" y="938530"/>
            <a:ext cx="3101975" cy="152590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9268460" y="4721860"/>
            <a:ext cx="2664460" cy="17449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7031355" y="2834005"/>
            <a:ext cx="2237105" cy="167767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0" y="3605530"/>
            <a:ext cx="1694815" cy="25444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6563360" y="4757420"/>
            <a:ext cx="2705100" cy="174371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4260850" y="4535805"/>
            <a:ext cx="1519555" cy="211709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268460" y="2950210"/>
            <a:ext cx="2664460" cy="17716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780155" y="2464435"/>
            <a:ext cx="3089910" cy="205486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676400" y="4757420"/>
            <a:ext cx="2115820" cy="14109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140716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职业</a:t>
            </a:r>
          </a:p>
        </p:txBody>
      </p:sp>
      <p:sp>
        <p:nvSpPr>
          <p:cNvPr id="28675" name="文本框 1"/>
          <p:cNvSpPr txBox="1">
            <a:spLocks noChangeArrowheads="1"/>
          </p:cNvSpPr>
          <p:nvPr/>
        </p:nvSpPr>
        <p:spPr bwMode="auto">
          <a:xfrm>
            <a:off x="1438910" y="1092835"/>
            <a:ext cx="9926955" cy="550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经理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    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教师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   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司机</a:t>
            </a:r>
            <a:endParaRPr lang="zh-CN" altLang="en-US" sz="32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eaLnBrk="1" hangingPunct="1"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</a:t>
            </a:r>
          </a:p>
          <a:p>
            <a:pPr eaLnBrk="1" hangingPunct="1"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作家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   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工作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    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护士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   </a:t>
            </a:r>
          </a:p>
          <a:p>
            <a:pPr eaLnBrk="1" hangingPunct="1"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</a:t>
            </a:r>
          </a:p>
          <a:p>
            <a:pPr eaLnBrk="1" hangingPunct="1"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职业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   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医生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    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服务员</a:t>
            </a:r>
          </a:p>
          <a:p>
            <a:pPr eaLnBrk="1" hangingPunct="1"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</a:t>
            </a:r>
          </a:p>
          <a:p>
            <a:pPr eaLnBrk="1" hangingPunct="1"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导游    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演员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         翻译 </a:t>
            </a:r>
          </a:p>
          <a:p>
            <a:pPr eaLnBrk="1" hangingPunct="1">
              <a:buFontTx/>
              <a:buNone/>
            </a:pPr>
            <a:endParaRPr lang="zh-CN" altLang="en-US" sz="32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eaLnBrk="1" hangingPunct="1"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记者         警察          律师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艺术家</a:t>
            </a:r>
            <a:endParaRPr lang="zh-CN" altLang="en-US" sz="32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eaLnBrk="1" hangingPunct="1">
              <a:buFontTx/>
              <a:buNone/>
            </a:pPr>
            <a:endParaRPr lang="zh-CN" altLang="en-US" sz="32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</a:endParaRPr>
          </a:p>
          <a:p>
            <a:pPr eaLnBrk="1" hangingPunct="1"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</a:rPr>
              <a:t>       </a:t>
            </a:r>
            <a:endParaRPr lang="zh-CN" altLang="en-US" sz="32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allAtOnce" bldLvl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32435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由于</a:t>
            </a:r>
            <a:r>
              <a:rPr lang="en-US" altLang="zh-CN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≈</a:t>
            </a:r>
            <a:r>
              <a:rPr lang="zh-CN" altLang="en-US" sz="4800" b="1" dirty="0">
                <a:latin typeface="KaiTi" panose="02010609060101010101" charset="-122"/>
                <a:ea typeface="KaiTi" panose="02010609060101010101" charset="-122"/>
                <a:sym typeface="+mn-ea"/>
              </a:rPr>
              <a:t>因为</a:t>
            </a:r>
          </a:p>
        </p:txBody>
      </p:sp>
      <p:sp>
        <p:nvSpPr>
          <p:cNvPr id="28675" name="文本框 1"/>
          <p:cNvSpPr txBox="1">
            <a:spLocks noChangeArrowheads="1"/>
          </p:cNvSpPr>
          <p:nvPr/>
        </p:nvSpPr>
        <p:spPr bwMode="auto">
          <a:xfrm>
            <a:off x="657860" y="1419225"/>
            <a:ext cx="992695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·</a:t>
            </a:r>
            <a:r>
              <a:rPr lang="en-US" altLang="zh-CN" sz="3200" b="1" u="sng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         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，爸爸批评了我。</a:t>
            </a:r>
          </a:p>
          <a:p>
            <a:pPr eaLnBrk="1" hangingPunct="1"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·</a:t>
            </a:r>
            <a:r>
              <a:rPr lang="en-US" altLang="zh-CN" sz="3200" b="1" u="sng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         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，我熬夜写作业。</a:t>
            </a:r>
          </a:p>
          <a:p>
            <a:pPr eaLnBrk="1" hangingPunct="1"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·</a:t>
            </a:r>
            <a:r>
              <a:rPr lang="en-US" altLang="zh-CN" sz="3200" b="1" u="sng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              </a:t>
            </a:r>
            <a:r>
              <a:rPr lang="zh-CN" altLang="en-US" sz="3200" b="1" dirty="0">
                <a:solidFill>
                  <a:srgbClr val="000000"/>
                </a:solidFill>
                <a:latin typeface="KaiTi" panose="02010609060101010101" charset="-122"/>
                <a:ea typeface="KaiTi" panose="02010609060101010101" charset="-122"/>
                <a:sym typeface="+mn-ea"/>
              </a:rPr>
              <a:t>，我现在肚子疼。</a:t>
            </a:r>
            <a:endParaRPr lang="en-US" altLang="zh-CN" sz="3200" b="1" dirty="0">
              <a:solidFill>
                <a:srgbClr val="000000"/>
              </a:solidFill>
              <a:latin typeface="KaiTi" panose="02010609060101010101" charset="-122"/>
              <a:ea typeface="KaiTi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allAtOnce" bldLvl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Microsoft YaHei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1325563"/>
            <a:ext cx="11353800" cy="4406900"/>
          </a:xfrm>
          <a:prstGeom prst="rect">
            <a:avLst/>
          </a:prstGeom>
          <a:noFill/>
          <a:ln w="9525">
            <a:solidFill>
              <a:srgbClr val="F4B183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1200150" y="22669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1200150" y="52101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KaiTi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564,&quot;width&quot;:3915}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642,&quot;width&quot;:3523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619,&quot;width&quot;:2411}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501,&quot;width&quot;:5432.2503937007878}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826.2503937007878,&quot;width&quot;:3465}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520,&quot;width&quot;:8680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520,&quot;width&quot;:8657.5007874015755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035,&quot;width&quot;:6705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C00000"/>
      </a:hlink>
      <a:folHlink>
        <a:srgbClr val="954F72"/>
      </a:folHlink>
    </a:clrScheme>
    <a:fontScheme name="自定义 6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2753</Words>
  <Application>Microsoft Office PowerPoint</Application>
  <PresentationFormat>宽屏</PresentationFormat>
  <Paragraphs>507</Paragraphs>
  <Slides>97</Slides>
  <Notes>64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97</vt:i4>
      </vt:variant>
    </vt:vector>
  </HeadingPairs>
  <TitlesOfParts>
    <vt:vector size="107" baseType="lpstr">
      <vt:lpstr>KaiTi</vt:lpstr>
      <vt:lpstr>DengXian</vt:lpstr>
      <vt:lpstr>宋体</vt:lpstr>
      <vt:lpstr>微软雅黑</vt:lpstr>
      <vt:lpstr>微软雅黑</vt:lpstr>
      <vt:lpstr>NSimSun</vt:lpstr>
      <vt:lpstr>字魂105号-简雅黑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蓝色简约年终工作总结汇报PPT模板</dc:title>
  <dc:creator>123</dc:creator>
  <cp:lastModifiedBy>HQU</cp:lastModifiedBy>
  <cp:revision>190</cp:revision>
  <dcterms:created xsi:type="dcterms:W3CDTF">2021-09-18T14:43:42Z</dcterms:created>
  <dcterms:modified xsi:type="dcterms:W3CDTF">2023-08-31T09:32:02Z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2052-3.8.1.6116</vt:lpwstr>
  </property>
</Properties>
</file>