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.xml" ContentType="application/vnd.openxmlformats-officedocument.presentationml.notesSlide+xml"/>
  <Override PartName="/ppt/tags/tag6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69.xml" ContentType="application/vnd.openxmlformats-officedocument.presentationml.tags+xml"/>
  <Override PartName="/ppt/notesSlides/notesSlide28.xml" ContentType="application/vnd.openxmlformats-officedocument.presentationml.notesSlide+xml"/>
  <Override PartName="/ppt/tags/tag70.xml" ContentType="application/vnd.openxmlformats-officedocument.presentationml.tags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9"/>
  </p:notesMasterIdLst>
  <p:handoutMasterIdLst>
    <p:handoutMasterId r:id="rId80"/>
  </p:handoutMasterIdLst>
  <p:sldIdLst>
    <p:sldId id="410" r:id="rId2"/>
    <p:sldId id="421" r:id="rId3"/>
    <p:sldId id="443" r:id="rId4"/>
    <p:sldId id="456" r:id="rId5"/>
    <p:sldId id="649" r:id="rId6"/>
    <p:sldId id="748" r:id="rId7"/>
    <p:sldId id="1048" r:id="rId8"/>
    <p:sldId id="942" r:id="rId9"/>
    <p:sldId id="944" r:id="rId10"/>
    <p:sldId id="1059" r:id="rId11"/>
    <p:sldId id="1060" r:id="rId12"/>
    <p:sldId id="1062" r:id="rId13"/>
    <p:sldId id="1063" r:id="rId14"/>
    <p:sldId id="1064" r:id="rId15"/>
    <p:sldId id="1065" r:id="rId16"/>
    <p:sldId id="1066" r:id="rId17"/>
    <p:sldId id="1067" r:id="rId18"/>
    <p:sldId id="1068" r:id="rId19"/>
    <p:sldId id="945" r:id="rId20"/>
    <p:sldId id="1085" r:id="rId21"/>
    <p:sldId id="1069" r:id="rId22"/>
    <p:sldId id="1070" r:id="rId23"/>
    <p:sldId id="1071" r:id="rId24"/>
    <p:sldId id="1072" r:id="rId25"/>
    <p:sldId id="1086" r:id="rId26"/>
    <p:sldId id="1073" r:id="rId27"/>
    <p:sldId id="1074" r:id="rId28"/>
    <p:sldId id="500" r:id="rId29"/>
    <p:sldId id="501" r:id="rId30"/>
    <p:sldId id="502" r:id="rId31"/>
    <p:sldId id="485" r:id="rId32"/>
    <p:sldId id="486" r:id="rId33"/>
    <p:sldId id="503" r:id="rId34"/>
    <p:sldId id="487" r:id="rId35"/>
    <p:sldId id="488" r:id="rId36"/>
    <p:sldId id="504" r:id="rId37"/>
    <p:sldId id="1088" r:id="rId38"/>
    <p:sldId id="404" r:id="rId39"/>
    <p:sldId id="598" r:id="rId40"/>
    <p:sldId id="599" r:id="rId41"/>
    <p:sldId id="600" r:id="rId42"/>
    <p:sldId id="595" r:id="rId43"/>
    <p:sldId id="533" r:id="rId44"/>
    <p:sldId id="602" r:id="rId45"/>
    <p:sldId id="531" r:id="rId46"/>
    <p:sldId id="597" r:id="rId47"/>
    <p:sldId id="603" r:id="rId48"/>
    <p:sldId id="505" r:id="rId49"/>
    <p:sldId id="506" r:id="rId50"/>
    <p:sldId id="451" r:id="rId51"/>
    <p:sldId id="590" r:id="rId52"/>
    <p:sldId id="528" r:id="rId53"/>
    <p:sldId id="529" r:id="rId54"/>
    <p:sldId id="507" r:id="rId55"/>
    <p:sldId id="1087" r:id="rId56"/>
    <p:sldId id="444" r:id="rId57"/>
    <p:sldId id="508" r:id="rId58"/>
    <p:sldId id="509" r:id="rId59"/>
    <p:sldId id="412" r:id="rId60"/>
    <p:sldId id="510" r:id="rId61"/>
    <p:sldId id="511" r:id="rId62"/>
    <p:sldId id="512" r:id="rId63"/>
    <p:sldId id="592" r:id="rId64"/>
    <p:sldId id="593" r:id="rId65"/>
    <p:sldId id="450" r:id="rId66"/>
    <p:sldId id="492" r:id="rId67"/>
    <p:sldId id="493" r:id="rId68"/>
    <p:sldId id="1089" r:id="rId69"/>
    <p:sldId id="1090" r:id="rId70"/>
    <p:sldId id="1091" r:id="rId71"/>
    <p:sldId id="1092" r:id="rId72"/>
    <p:sldId id="1093" r:id="rId73"/>
    <p:sldId id="1094" r:id="rId74"/>
    <p:sldId id="1095" r:id="rId75"/>
    <p:sldId id="1096" r:id="rId76"/>
    <p:sldId id="1097" r:id="rId77"/>
    <p:sldId id="1098" r:id="rId7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8">
          <p15:clr>
            <a:srgbClr val="A4A3A4"/>
          </p15:clr>
        </p15:guide>
        <p15:guide id="2" pos="38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0000"/>
    <a:srgbClr val="0E870E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40" y="102"/>
      </p:cViewPr>
      <p:guideLst>
        <p:guide orient="horz" pos="2308"/>
        <p:guide pos="382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0207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9749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9500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277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2022/4/13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65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://legalblogwatch.typepad.com/.a/6a00d8341cce2453ef013485b4fc0d970c-pi" TargetMode="External"/><Relationship Id="rId7" Type="http://schemas.openxmlformats.org/officeDocument/2006/relationships/hyperlink" Target="http://equerry.com/bookstore/eq_bkst-main.htm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Relationship Id="rId9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81474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90815" y="688761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2622653" y="3428852"/>
            <a:ext cx="65125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第十三课 一次难忘的约会</a:t>
            </a:r>
            <a:endParaRPr lang="zh-CN" altLang="en-US" sz="40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1665"/>
            <a:chOff x="5152580" y="4844639"/>
            <a:chExt cx="1886840" cy="46166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563627" y="4844639"/>
              <a:ext cx="12282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徐心瑶</a:t>
              </a:r>
              <a:endParaRPr lang="zh-CN" sz="2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xfrm>
            <a:off x="755015" y="0"/>
            <a:ext cx="4529138" cy="1325563"/>
          </a:xfrm>
        </p:spPr>
        <p:txBody>
          <a:bodyPr anchor="ctr"/>
          <a:lstStyle/>
          <a:p>
            <a:r>
              <a:rPr lang="zh-CN" altLang="zh-CN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提前 </a:t>
            </a:r>
            <a:r>
              <a:rPr lang="en-US" altLang="zh-CN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v.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1226820" y="1693863"/>
            <a:ext cx="1241425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会议九点开始，但所有人都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提前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十分钟就到了。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1226820" y="3044508"/>
            <a:ext cx="1190625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假如你不能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按时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出席，一定要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提前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告诉我。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1040130" y="4395153"/>
            <a:ext cx="119062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由于下雨，学校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推迟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了的举行运动会的时间。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4040188" y="0"/>
            <a:ext cx="3341687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en-US" altLang="zh-CN" sz="5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—</a:t>
            </a:r>
            <a:r>
              <a:rPr lang="zh-CN" altLang="en-US" sz="5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推迟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xfrm>
            <a:off x="857885" y="-8255"/>
            <a:ext cx="4529138" cy="1325563"/>
          </a:xfrm>
        </p:spPr>
        <p:txBody>
          <a:bodyPr anchor="ctr"/>
          <a:lstStyle/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任务 </a:t>
            </a:r>
            <a:r>
              <a:rPr lang="en-US" altLang="zh-CN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n.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954723" y="1595438"/>
            <a:ext cx="11637962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由于全体员工的努力，</a:t>
            </a:r>
          </a:p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     工厂提前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完成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了生产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任务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955040" y="3389630"/>
            <a:ext cx="11637963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消费者协会的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任务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就是保护所有的消费者。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955040" y="4629785"/>
            <a:ext cx="11637963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尽管今年的学习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任务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很</a:t>
            </a:r>
            <a:r>
              <a:rPr lang="zh-CN" altLang="en-US" sz="4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重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</a:p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               但他从来没放弃过。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838200" y="0"/>
            <a:ext cx="7219950" cy="1325563"/>
          </a:xfrm>
        </p:spPr>
        <p:txBody>
          <a:bodyPr anchor="ctr"/>
          <a:lstStyle/>
          <a:p>
            <a:r>
              <a:rPr lang="zh-CN" altLang="zh-CN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偶然 </a:t>
            </a:r>
            <a:r>
              <a:rPr lang="en-US" altLang="zh-CN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adj./adv.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838200" y="1842770"/>
            <a:ext cx="125158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我今天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偶然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在街上遇到了十年没见的大学同学。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838200" y="3189605"/>
            <a:ext cx="11637963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牛顿在一次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偶然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的机会发现了万有引力。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838200" y="4536123"/>
            <a:ext cx="1203325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你从来不听别人的意见，</a:t>
            </a:r>
          </a:p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因此犯错就不是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偶然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的，而是</a:t>
            </a:r>
            <a:r>
              <a:rPr lang="zh-CN" altLang="en-US" sz="4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必然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876618" y="-317"/>
            <a:ext cx="4529137" cy="1325562"/>
          </a:xfrm>
        </p:spPr>
        <p:txBody>
          <a:bodyPr anchor="ctr"/>
          <a:lstStyle/>
          <a:p>
            <a:r>
              <a:rPr lang="zh-CN" altLang="zh-CN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温柔 </a:t>
            </a:r>
            <a:r>
              <a:rPr lang="en-US" altLang="zh-CN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adj.</a:t>
            </a:r>
          </a:p>
        </p:txBody>
      </p:sp>
      <p:pic>
        <p:nvPicPr>
          <p:cNvPr id="1536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5575" y="97472"/>
            <a:ext cx="4314825" cy="4257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 Box 4"/>
          <p:cNvSpPr txBox="1"/>
          <p:nvPr/>
        </p:nvSpPr>
        <p:spPr>
          <a:xfrm>
            <a:off x="876300" y="3525202"/>
            <a:ext cx="9056687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妈妈特别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温柔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地抱着孩子。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876300" y="4604796"/>
            <a:ext cx="90551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多数男孩都喜欢性格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温柔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的女孩。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123" name="Text Box 4"/>
          <p:cNvSpPr txBox="1"/>
          <p:nvPr/>
        </p:nvSpPr>
        <p:spPr>
          <a:xfrm>
            <a:off x="755015" y="1088390"/>
            <a:ext cx="10971213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可爱  阳光  活泼  乐观  自信  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755015" y="3014028"/>
            <a:ext cx="115093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细心  勇敢  幽默  善良  谦虚     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755015" y="4939665"/>
            <a:ext cx="11082338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</a:rPr>
              <a:t>胆小  冷漠  骄傲  狡猾  幼稚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750888" y="-163184"/>
            <a:ext cx="4529138" cy="1325562"/>
          </a:xfrm>
        </p:spPr>
        <p:txBody>
          <a:bodyPr anchor="ctr"/>
          <a:lstStyle/>
          <a:p>
            <a:r>
              <a:rPr lang="zh-CN" altLang="zh-CN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答应 </a:t>
            </a:r>
            <a:r>
              <a:rPr lang="en-US" altLang="zh-CN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v.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755015" y="3248660"/>
            <a:ext cx="95154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女孩终于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答应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男朋友的求婚。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975" y="0"/>
            <a:ext cx="5280025" cy="351853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Text Box 4"/>
          <p:cNvSpPr txBox="1"/>
          <p:nvPr/>
        </p:nvSpPr>
        <p:spPr>
          <a:xfrm>
            <a:off x="754698" y="4734560"/>
            <a:ext cx="11872912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家长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答应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孩子的事就一定要做到，不能失信。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30268"/>
            <a:chOff x="-118824" y="19211"/>
            <a:chExt cx="803918" cy="530268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6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00110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FEF8B7C-A120-478E-A0E5-F5B2494539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367"/>
          <a:stretch>
            <a:fillRect/>
          </a:stretch>
        </p:blipFill>
        <p:spPr>
          <a:xfrm>
            <a:off x="780415" y="433705"/>
            <a:ext cx="5817870" cy="374078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Text Box 4">
            <a:extLst>
              <a:ext uri="{FF2B5EF4-FFF2-40B4-BE49-F238E27FC236}">
                <a16:creationId xmlns:a16="http://schemas.microsoft.com/office/drawing/2014/main" id="{518C7149-A2D8-4C08-ACA3-05AC492BE6DE}"/>
              </a:ext>
            </a:extLst>
          </p:cNvPr>
          <p:cNvSpPr txBox="1"/>
          <p:nvPr/>
        </p:nvSpPr>
        <p:spPr>
          <a:xfrm>
            <a:off x="787430" y="4174490"/>
            <a:ext cx="12065000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老板还在犹豫应不应该</a:t>
            </a:r>
            <a:r>
              <a:rPr lang="zh-CN" altLang="en-US" sz="54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答应</a:t>
            </a:r>
            <a:r>
              <a:rPr lang="zh-CN" altLang="en-US" sz="40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她涨工资的要求。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076CC5D7-3DAE-4818-94C4-8E9DFCB04674}"/>
              </a:ext>
            </a:extLst>
          </p:cNvPr>
          <p:cNvSpPr txBox="1">
            <a:spLocks/>
          </p:cNvSpPr>
          <p:nvPr/>
        </p:nvSpPr>
        <p:spPr>
          <a:xfrm>
            <a:off x="6804455" y="-217687"/>
            <a:ext cx="4529137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zh-CN" sz="6600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答应 </a:t>
            </a:r>
            <a:r>
              <a:rPr lang="en-US" altLang="zh-CN" sz="6600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v.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C22F36A0-7976-4EF2-9BAA-EDE7FFBE1DFC}"/>
              </a:ext>
            </a:extLst>
          </p:cNvPr>
          <p:cNvSpPr txBox="1"/>
          <p:nvPr/>
        </p:nvSpPr>
        <p:spPr>
          <a:xfrm>
            <a:off x="787430" y="5226013"/>
            <a:ext cx="12207875" cy="923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他既然已经</a:t>
            </a:r>
            <a:r>
              <a:rPr lang="zh-CN" altLang="en-US" sz="54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答应</a:t>
            </a:r>
            <a:r>
              <a:rPr lang="zh-CN" altLang="en-US" sz="40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帮你了，就一定不会食言的。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30268"/>
            <a:chOff x="-118824" y="19211"/>
            <a:chExt cx="803918" cy="530268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4A0C61AD-ECA4-4282-83F2-3487411903AB}"/>
              </a:ext>
            </a:extLst>
          </p:cNvPr>
          <p:cNvSpPr txBox="1">
            <a:spLocks/>
          </p:cNvSpPr>
          <p:nvPr/>
        </p:nvSpPr>
        <p:spPr>
          <a:xfrm>
            <a:off x="1088260" y="-105121"/>
            <a:ext cx="4529137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zh-CN" sz="6000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答应 </a:t>
            </a:r>
            <a:r>
              <a:rPr lang="en-US" altLang="zh-CN" sz="6000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v.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D9CE97FF-1E4E-4D64-AA88-540AD27E3D03}"/>
              </a:ext>
            </a:extLst>
          </p:cNvPr>
          <p:cNvSpPr>
            <a:spLocks noGrp="1"/>
          </p:cNvSpPr>
          <p:nvPr/>
        </p:nvSpPr>
        <p:spPr>
          <a:xfrm>
            <a:off x="5350847" y="-105121"/>
            <a:ext cx="5083175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zh-CN" sz="6000" b="1" dirty="0">
                <a:solidFill>
                  <a:srgbClr val="00206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同意 </a:t>
            </a:r>
            <a:r>
              <a:rPr lang="en-US" altLang="zh-CN" sz="6000" b="1" dirty="0">
                <a:solidFill>
                  <a:srgbClr val="00206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v./n.</a:t>
            </a: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4B5AA0A4-B804-4A1D-BEFE-4C616501E1EE}"/>
              </a:ext>
            </a:extLst>
          </p:cNvPr>
          <p:cNvSpPr txBox="1"/>
          <p:nvPr/>
        </p:nvSpPr>
        <p:spPr>
          <a:xfrm>
            <a:off x="805778" y="2356224"/>
            <a:ext cx="11193463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同学们不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同意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学校利用周末的时间补课。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825917FB-EECB-47DE-B363-A17434606969}"/>
              </a:ext>
            </a:extLst>
          </p:cNvPr>
          <p:cNvSpPr txBox="1"/>
          <p:nvPr/>
        </p:nvSpPr>
        <p:spPr>
          <a:xfrm>
            <a:off x="805778" y="3787601"/>
            <a:ext cx="11969750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没得到大家的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同意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之前，你不能随便做决定。</a:t>
            </a: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7708A1D9-E46E-4C63-95CB-C3090F720DDD}"/>
              </a:ext>
            </a:extLst>
          </p:cNvPr>
          <p:cNvSpPr txBox="1"/>
          <p:nvPr/>
        </p:nvSpPr>
        <p:spPr>
          <a:xfrm>
            <a:off x="805778" y="5218978"/>
            <a:ext cx="1160462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我和弟弟都想去郊游，但父母就是不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同意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402A05F4-6778-425C-BA16-60AEBAAA5BF0}"/>
              </a:ext>
            </a:extLst>
          </p:cNvPr>
          <p:cNvSpPr txBox="1">
            <a:spLocks/>
          </p:cNvSpPr>
          <p:nvPr/>
        </p:nvSpPr>
        <p:spPr>
          <a:xfrm>
            <a:off x="1022140" y="-182087"/>
            <a:ext cx="4529138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zh-CN" sz="6000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出现 </a:t>
            </a:r>
            <a:r>
              <a:rPr lang="en-US" altLang="zh-CN" sz="6000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v.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143A7B2B-5BC8-49E9-BB51-F194AE5F9A4B}"/>
              </a:ext>
            </a:extLst>
          </p:cNvPr>
          <p:cNvSpPr txBox="1"/>
          <p:nvPr/>
        </p:nvSpPr>
        <p:spPr>
          <a:xfrm>
            <a:off x="855233" y="1885305"/>
            <a:ext cx="11906250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随着智能手机的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出现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，手机功能也逐渐增多。</a:t>
            </a: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4873C3B2-9C37-48EE-B5F1-F7CCCF5D666A}"/>
              </a:ext>
            </a:extLst>
          </p:cNvPr>
          <p:cNvSpPr txBox="1"/>
          <p:nvPr/>
        </p:nvSpPr>
        <p:spPr>
          <a:xfrm>
            <a:off x="855233" y="3327113"/>
            <a:ext cx="11558587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生了一场大病后，</a:t>
            </a:r>
          </a:p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       他现在又健康地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出现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在朋友面前。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3F22B408-7432-4A09-8F4E-BC4842F7CBBD}"/>
              </a:ext>
            </a:extLst>
          </p:cNvPr>
          <p:cNvSpPr txBox="1"/>
          <p:nvPr/>
        </p:nvSpPr>
        <p:spPr>
          <a:xfrm>
            <a:off x="855233" y="5205413"/>
            <a:ext cx="1242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你们在中国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出现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任何</a:t>
            </a:r>
            <a:r>
              <a:rPr lang="zh-CN" altLang="en-US" sz="4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问题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都可以找老师帮忙。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43930E7-07B6-4A4F-A2AF-5E7403F8A5AF}"/>
              </a:ext>
            </a:extLst>
          </p:cNvPr>
          <p:cNvSpPr>
            <a:spLocks noGrp="1"/>
          </p:cNvSpPr>
          <p:nvPr/>
        </p:nvSpPr>
        <p:spPr>
          <a:xfrm>
            <a:off x="-244475" y="247333"/>
            <a:ext cx="12192000" cy="10350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en-US" sz="4800" b="1" dirty="0">
                <a:solidFill>
                  <a:srgbClr val="00009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出现    答应    偶然    温柔   </a:t>
            </a:r>
            <a:r>
              <a:rPr lang="zh-CN" altLang="en-US" sz="4800" b="1" dirty="0">
                <a:solidFill>
                  <a:srgbClr val="00009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F395F26B-6890-41BA-88E1-33B63E0824C1}"/>
              </a:ext>
            </a:extLst>
          </p:cNvPr>
          <p:cNvSpPr txBox="1"/>
          <p:nvPr/>
        </p:nvSpPr>
        <p:spPr>
          <a:xfrm>
            <a:off x="822121" y="1377950"/>
            <a:ext cx="11338129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1.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马克和艾米丽是在留学生聚会上</a:t>
            </a:r>
            <a:r>
              <a:rPr lang="en-US" altLang="zh-CN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认识的。</a:t>
            </a: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16949E4A-4915-4CE6-BE8C-AC0A8372A319}"/>
              </a:ext>
            </a:extLst>
          </p:cNvPr>
          <p:cNvSpPr txBox="1"/>
          <p:nvPr/>
        </p:nvSpPr>
        <p:spPr>
          <a:xfrm>
            <a:off x="822121" y="2190115"/>
            <a:ext cx="10679185" cy="143058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2.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我非常同意这句话</a:t>
            </a:r>
            <a:r>
              <a:rPr lang="en-US" altLang="zh-CN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———“______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别人的事一定要说到做到</a:t>
            </a:r>
            <a:r>
              <a:rPr lang="en-US" altLang="zh-CN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”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。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C029F2C9-53F7-4502-AF5D-35997CF7E7E4}"/>
              </a:ext>
            </a:extLst>
          </p:cNvPr>
          <p:cNvSpPr txBox="1"/>
          <p:nvPr/>
        </p:nvSpPr>
        <p:spPr>
          <a:xfrm>
            <a:off x="822122" y="3818255"/>
            <a:ext cx="11201922" cy="143058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3</a:t>
            </a:r>
            <a:r>
              <a:rPr lang="en-US" altLang="zh-CN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.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如果我们的产品</a:t>
            </a:r>
            <a:r>
              <a:rPr lang="en-US" altLang="zh-CN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了什么问题，七天内无理由退换。</a:t>
            </a: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E8B55C29-421B-4DE5-975C-87B8E89EB30E}"/>
              </a:ext>
            </a:extLst>
          </p:cNvPr>
          <p:cNvSpPr txBox="1"/>
          <p:nvPr/>
        </p:nvSpPr>
        <p:spPr>
          <a:xfrm>
            <a:off x="822121" y="5383530"/>
            <a:ext cx="11125087" cy="7934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4.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妈妈看着睡着了的宝宝，目光里透着</a:t>
            </a:r>
            <a:r>
              <a:rPr lang="en-US" altLang="zh-CN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_____</a:t>
            </a:r>
            <a:r>
              <a:rPr lang="zh-CN" altLang="en-US" sz="3600" b="1" dirty="0">
                <a:solidFill>
                  <a:srgbClr val="0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3098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4400" b="1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44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3" name="Rectangle 2">
            <a:extLst>
              <a:ext uri="{FF2B5EF4-FFF2-40B4-BE49-F238E27FC236}">
                <a16:creationId xmlns:a16="http://schemas.microsoft.com/office/drawing/2014/main" id="{4058FEFC-F225-48DB-9FD2-88A8E0467808}"/>
              </a:ext>
            </a:extLst>
          </p:cNvPr>
          <p:cNvSpPr>
            <a:spLocks noGrp="1"/>
          </p:cNvSpPr>
          <p:nvPr/>
        </p:nvSpPr>
        <p:spPr>
          <a:xfrm>
            <a:off x="134079" y="2634943"/>
            <a:ext cx="12192000" cy="35401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en-US" sz="4000" b="1" dirty="0">
                <a:solidFill>
                  <a:srgbClr val="00009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辞职  拒绝  安慰  微笑  惊喜</a:t>
            </a:r>
          </a:p>
        </p:txBody>
      </p:sp>
    </p:spTree>
    <p:extLst>
      <p:ext uri="{BB962C8B-B14F-4D97-AF65-F5344CB8AC3E}">
        <p14:creationId xmlns:p14="http://schemas.microsoft.com/office/powerpoint/2010/main" val="3230459390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8" name="图片 7" descr="学在中国·基础教程2 VCG41N889570084">
            <a:extLst>
              <a:ext uri="{FF2B5EF4-FFF2-40B4-BE49-F238E27FC236}">
                <a16:creationId xmlns:a16="http://schemas.microsoft.com/office/drawing/2014/main" id="{D3E993E6-F093-43C8-846D-E6E97ECC8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463" y="106650"/>
            <a:ext cx="5691187" cy="3795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3">
            <a:extLst>
              <a:ext uri="{FF2B5EF4-FFF2-40B4-BE49-F238E27FC236}">
                <a16:creationId xmlns:a16="http://schemas.microsoft.com/office/drawing/2014/main" id="{9D7D8758-25FA-45E9-B74F-8FF9DCBEE655}"/>
              </a:ext>
            </a:extLst>
          </p:cNvPr>
          <p:cNvSpPr txBox="1"/>
          <p:nvPr/>
        </p:nvSpPr>
        <p:spPr>
          <a:xfrm>
            <a:off x="723612" y="-79257"/>
            <a:ext cx="1729961" cy="10156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辞职</a:t>
            </a:r>
          </a:p>
        </p:txBody>
      </p:sp>
      <p:sp>
        <p:nvSpPr>
          <p:cNvPr id="10" name="文本框 3">
            <a:extLst>
              <a:ext uri="{FF2B5EF4-FFF2-40B4-BE49-F238E27FC236}">
                <a16:creationId xmlns:a16="http://schemas.microsoft.com/office/drawing/2014/main" id="{BD546C1C-7C95-42B0-BAB1-62C12F762462}"/>
              </a:ext>
            </a:extLst>
          </p:cNvPr>
          <p:cNvSpPr txBox="1"/>
          <p:nvPr/>
        </p:nvSpPr>
        <p:spPr>
          <a:xfrm>
            <a:off x="776563" y="4916488"/>
            <a:ext cx="13220700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这个公司正在</a:t>
            </a:r>
            <a:r>
              <a:rPr lang="zh-CN" altLang="en-US" sz="4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招聘</a:t>
            </a:r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销售经理，你可以给他们发</a:t>
            </a:r>
            <a:r>
              <a:rPr lang="zh-CN" altLang="en-US" sz="4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简历</a:t>
            </a:r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。</a:t>
            </a:r>
          </a:p>
        </p:txBody>
      </p:sp>
      <p:pic>
        <p:nvPicPr>
          <p:cNvPr id="12" name="图片 11" descr="timg[3]">
            <a:extLst>
              <a:ext uri="{FF2B5EF4-FFF2-40B4-BE49-F238E27FC236}">
                <a16:creationId xmlns:a16="http://schemas.microsoft.com/office/drawing/2014/main" id="{8EFD4CC2-99E6-48A9-8070-3DF4741414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3362" y="119778"/>
            <a:ext cx="5610225" cy="37896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3">
            <a:extLst>
              <a:ext uri="{FF2B5EF4-FFF2-40B4-BE49-F238E27FC236}">
                <a16:creationId xmlns:a16="http://schemas.microsoft.com/office/drawing/2014/main" id="{D8EC554B-DB50-4744-8D6B-596393330D59}"/>
              </a:ext>
            </a:extLst>
          </p:cNvPr>
          <p:cNvSpPr txBox="1"/>
          <p:nvPr/>
        </p:nvSpPr>
        <p:spPr>
          <a:xfrm>
            <a:off x="849588" y="5745163"/>
            <a:ext cx="1322070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听了朋友的建议，他去这家公司</a:t>
            </a:r>
            <a:r>
              <a:rPr lang="zh-CN" altLang="en-US" sz="36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应聘</a:t>
            </a:r>
            <a:r>
              <a:rPr lang="zh-CN" altLang="en-US" sz="28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，并且应聘成功了。</a:t>
            </a:r>
          </a:p>
        </p:txBody>
      </p:sp>
      <p:pic>
        <p:nvPicPr>
          <p:cNvPr id="14" name="图片 13" descr="u=1794667795,2403456028&amp;fm=15&amp;gp=0[1]">
            <a:extLst>
              <a:ext uri="{FF2B5EF4-FFF2-40B4-BE49-F238E27FC236}">
                <a16:creationId xmlns:a16="http://schemas.microsoft.com/office/drawing/2014/main" id="{33488B4D-0065-406C-97A6-D92794B7149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0634"/>
          <a:stretch>
            <a:fillRect/>
          </a:stretch>
        </p:blipFill>
        <p:spPr>
          <a:xfrm>
            <a:off x="6249079" y="-14139"/>
            <a:ext cx="5701030" cy="37890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3">
            <a:extLst>
              <a:ext uri="{FF2B5EF4-FFF2-40B4-BE49-F238E27FC236}">
                <a16:creationId xmlns:a16="http://schemas.microsoft.com/office/drawing/2014/main" id="{6088172F-31E5-4D01-B4FD-E44DAF964900}"/>
              </a:ext>
            </a:extLst>
          </p:cNvPr>
          <p:cNvSpPr txBox="1"/>
          <p:nvPr/>
        </p:nvSpPr>
        <p:spPr>
          <a:xfrm>
            <a:off x="849588" y="3900488"/>
            <a:ext cx="13220700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由于工资低的缘故，他决定从这家公司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辞职</a:t>
            </a:r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ldLvl="0"/>
      <p:bldP spid="13" grpId="0" bldLvl="0"/>
      <p:bldP spid="15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30268"/>
            <a:chOff x="-118824" y="19211"/>
            <a:chExt cx="803918" cy="530268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5DA052CD-FE89-4D1C-88C9-0818C11993D6}"/>
              </a:ext>
            </a:extLst>
          </p:cNvPr>
          <p:cNvSpPr txBox="1"/>
          <p:nvPr/>
        </p:nvSpPr>
        <p:spPr>
          <a:xfrm>
            <a:off x="857344" y="146515"/>
            <a:ext cx="1422184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拒绝</a:t>
            </a:r>
          </a:p>
        </p:txBody>
      </p:sp>
      <p:sp>
        <p:nvSpPr>
          <p:cNvPr id="9" name="文本框 3">
            <a:extLst>
              <a:ext uri="{FF2B5EF4-FFF2-40B4-BE49-F238E27FC236}">
                <a16:creationId xmlns:a16="http://schemas.microsoft.com/office/drawing/2014/main" id="{8D05699B-E81A-4BAA-B3D4-DBFD83B49646}"/>
              </a:ext>
            </a:extLst>
          </p:cNvPr>
          <p:cNvSpPr txBox="1"/>
          <p:nvPr/>
        </p:nvSpPr>
        <p:spPr>
          <a:xfrm>
            <a:off x="857344" y="3968976"/>
            <a:ext cx="12069762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要是想减肥，就应该</a:t>
            </a:r>
            <a:r>
              <a:rPr lang="zh-CN" altLang="en-US" sz="44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拒绝</a:t>
            </a:r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吃甜的东西。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691AA90-C34B-4731-BA31-ACDD5196DCBF}"/>
              </a:ext>
            </a:extLst>
          </p:cNvPr>
          <p:cNvSpPr/>
          <p:nvPr/>
        </p:nvSpPr>
        <p:spPr>
          <a:xfrm>
            <a:off x="2614582" y="-401563"/>
            <a:ext cx="2232025" cy="1900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/>
            <a:r>
              <a:rPr lang="en-US" altLang="zh-CN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V.</a:t>
            </a:r>
            <a:endParaRPr lang="zh-CN" altLang="en-US" sz="4800" b="1" dirty="0">
              <a:solidFill>
                <a:srgbClr val="FF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  <p:pic>
        <p:nvPicPr>
          <p:cNvPr id="11" name="图片 10" descr="timgDWEJJ51M">
            <a:extLst>
              <a:ext uri="{FF2B5EF4-FFF2-40B4-BE49-F238E27FC236}">
                <a16:creationId xmlns:a16="http://schemas.microsoft.com/office/drawing/2014/main" id="{355F39C1-0B56-415A-BC31-7E51C55E1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7550" y="1070096"/>
            <a:ext cx="2641565" cy="26415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7B78285-1A56-4B8A-B78A-702D466DE01A}"/>
              </a:ext>
            </a:extLst>
          </p:cNvPr>
          <p:cNvSpPr txBox="1"/>
          <p:nvPr/>
        </p:nvSpPr>
        <p:spPr>
          <a:xfrm>
            <a:off x="900374" y="1303975"/>
            <a:ext cx="41232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拒绝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的邀请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要求</a:t>
            </a:r>
            <a:endParaRPr lang="en-US" altLang="zh-CN" sz="36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拒绝做什么事</a:t>
            </a:r>
            <a:endParaRPr lang="en-US" altLang="zh-CN" sz="36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难以拒绝</a:t>
            </a:r>
          </a:p>
        </p:txBody>
      </p:sp>
      <p:sp>
        <p:nvSpPr>
          <p:cNvPr id="14" name="文本框 3">
            <a:extLst>
              <a:ext uri="{FF2B5EF4-FFF2-40B4-BE49-F238E27FC236}">
                <a16:creationId xmlns:a16="http://schemas.microsoft.com/office/drawing/2014/main" id="{6EC47620-1ACF-44E8-9311-1C9E3EE4A56D}"/>
              </a:ext>
            </a:extLst>
          </p:cNvPr>
          <p:cNvSpPr txBox="1"/>
          <p:nvPr/>
        </p:nvSpPr>
        <p:spPr>
          <a:xfrm>
            <a:off x="900374" y="4922642"/>
            <a:ext cx="12069762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一些不合理的要求，你完全可以</a:t>
            </a:r>
            <a:r>
              <a:rPr lang="zh-CN" altLang="en-US" sz="4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拒绝</a:t>
            </a:r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/>
      <p:bldP spid="14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93B61507-57CB-44A4-9B2C-AE218C90443B}"/>
              </a:ext>
            </a:extLst>
          </p:cNvPr>
          <p:cNvSpPr txBox="1"/>
          <p:nvPr/>
        </p:nvSpPr>
        <p:spPr>
          <a:xfrm>
            <a:off x="824375" y="191391"/>
            <a:ext cx="1422184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安慰</a:t>
            </a:r>
          </a:p>
        </p:txBody>
      </p:sp>
      <p:sp>
        <p:nvSpPr>
          <p:cNvPr id="9" name="文本框 3">
            <a:extLst>
              <a:ext uri="{FF2B5EF4-FFF2-40B4-BE49-F238E27FC236}">
                <a16:creationId xmlns:a16="http://schemas.microsoft.com/office/drawing/2014/main" id="{EF13408D-73C8-4791-84C6-1E1021507C42}"/>
              </a:ext>
            </a:extLst>
          </p:cNvPr>
          <p:cNvSpPr txBox="1"/>
          <p:nvPr/>
        </p:nvSpPr>
        <p:spPr>
          <a:xfrm>
            <a:off x="898561" y="4709561"/>
            <a:ext cx="11906250" cy="144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小女孩考试没考好，</a:t>
            </a:r>
          </a:p>
          <a:p>
            <a:pPr eaLnBrk="0" hangingPunct="0"/>
            <a:r>
              <a:rPr lang="zh-CN" altLang="en-US" sz="40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        爸爸温柔地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安慰</a:t>
            </a:r>
            <a:r>
              <a:rPr lang="zh-CN" altLang="en-US" sz="40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她说：</a:t>
            </a:r>
            <a:r>
              <a:rPr lang="en-US" altLang="zh-CN" sz="40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“</a:t>
            </a:r>
            <a:r>
              <a:rPr lang="zh-CN" altLang="en-US" sz="40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没关系</a:t>
            </a:r>
            <a:r>
              <a:rPr lang="en-US" altLang="zh-CN" sz="40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”</a:t>
            </a:r>
            <a:r>
              <a:rPr lang="zh-CN" altLang="en-US" sz="40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。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3AD80035-DCC2-48A6-AC43-581660CB3475}"/>
              </a:ext>
            </a:extLst>
          </p:cNvPr>
          <p:cNvSpPr/>
          <p:nvPr/>
        </p:nvSpPr>
        <p:spPr>
          <a:xfrm>
            <a:off x="2690383" y="-115424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/>
            <a:r>
              <a:rPr lang="en-US" altLang="zh-CN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V.</a:t>
            </a:r>
            <a:endParaRPr lang="zh-CN" altLang="en-US" sz="4800" b="1" dirty="0">
              <a:solidFill>
                <a:srgbClr val="FF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  <p:pic>
        <p:nvPicPr>
          <p:cNvPr id="11" name="图片 10" descr="学在中国·基础教程2 VCG41155298392">
            <a:extLst>
              <a:ext uri="{FF2B5EF4-FFF2-40B4-BE49-F238E27FC236}">
                <a16:creationId xmlns:a16="http://schemas.microsoft.com/office/drawing/2014/main" id="{34301056-7C36-429D-95E7-B94E360D1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7485" y="1203724"/>
            <a:ext cx="4396451" cy="292601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30268"/>
            <a:chOff x="-118824" y="19211"/>
            <a:chExt cx="803918" cy="530268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3">
            <a:extLst>
              <a:ext uri="{FF2B5EF4-FFF2-40B4-BE49-F238E27FC236}">
                <a16:creationId xmlns:a16="http://schemas.microsoft.com/office/drawing/2014/main" id="{AEF8B3B4-3E29-423D-AEE3-7630AAC74FAE}"/>
              </a:ext>
            </a:extLst>
          </p:cNvPr>
          <p:cNvSpPr txBox="1"/>
          <p:nvPr/>
        </p:nvSpPr>
        <p:spPr>
          <a:xfrm>
            <a:off x="752157" y="-94957"/>
            <a:ext cx="1576072" cy="9233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4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惊喜</a:t>
            </a:r>
          </a:p>
        </p:txBody>
      </p:sp>
      <p:sp>
        <p:nvSpPr>
          <p:cNvPr id="9" name="文本框 3">
            <a:extLst>
              <a:ext uri="{FF2B5EF4-FFF2-40B4-BE49-F238E27FC236}">
                <a16:creationId xmlns:a16="http://schemas.microsoft.com/office/drawing/2014/main" id="{B992C26E-D771-4FF1-8294-0A9D45F26B9B}"/>
              </a:ext>
            </a:extLst>
          </p:cNvPr>
          <p:cNvSpPr txBox="1"/>
          <p:nvPr/>
        </p:nvSpPr>
        <p:spPr>
          <a:xfrm>
            <a:off x="644153" y="4054151"/>
            <a:ext cx="12049125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  </a:t>
            </a:r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这是爸爸给小男孩的生日</a:t>
            </a:r>
            <a:r>
              <a:rPr lang="zh-CN" altLang="en-US" sz="44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惊喜</a:t>
            </a:r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。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C29A361B-D3B3-4E1F-9AF9-B8C2356E3E0E}"/>
              </a:ext>
            </a:extLst>
          </p:cNvPr>
          <p:cNvSpPr/>
          <p:nvPr/>
        </p:nvSpPr>
        <p:spPr>
          <a:xfrm>
            <a:off x="2390775" y="-391132"/>
            <a:ext cx="2232025" cy="144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/>
            <a:r>
              <a:rPr lang="en-US" altLang="zh-CN" sz="54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N.</a:t>
            </a:r>
            <a:endParaRPr lang="zh-CN" altLang="en-US" sz="5400" b="1" dirty="0">
              <a:solidFill>
                <a:srgbClr val="FF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  <p:sp>
        <p:nvSpPr>
          <p:cNvPr id="11" name="文本框 3">
            <a:extLst>
              <a:ext uri="{FF2B5EF4-FFF2-40B4-BE49-F238E27FC236}">
                <a16:creationId xmlns:a16="http://schemas.microsoft.com/office/drawing/2014/main" id="{EDA1F944-CB97-499F-9C5F-1B4394C6669C}"/>
              </a:ext>
            </a:extLst>
          </p:cNvPr>
          <p:cNvSpPr txBox="1"/>
          <p:nvPr/>
        </p:nvSpPr>
        <p:spPr>
          <a:xfrm>
            <a:off x="0" y="5588000"/>
            <a:ext cx="12049125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 </a:t>
            </a:r>
            <a:endParaRPr lang="zh-CN" altLang="en-US" sz="3200" b="1" dirty="0">
              <a:latin typeface="KaiTi" panose="02010609060101010101" pitchFamily="126" charset="-122"/>
              <a:ea typeface="KaiTi" panose="02010609060101010101" pitchFamily="126" charset="-122"/>
              <a:sym typeface="DengXian" panose="02010600030101010101" pitchFamily="2" charset="-122"/>
            </a:endParaRPr>
          </a:p>
        </p:txBody>
      </p:sp>
      <p:pic>
        <p:nvPicPr>
          <p:cNvPr id="12" name="图片 2" descr="学在中国·基础教程2 VCG41506066342">
            <a:extLst>
              <a:ext uri="{FF2B5EF4-FFF2-40B4-BE49-F238E27FC236}">
                <a16:creationId xmlns:a16="http://schemas.microsoft.com/office/drawing/2014/main" id="{8170F933-08B2-4134-BE64-EFA7430C0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867" y="1172411"/>
            <a:ext cx="4078605" cy="2778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3">
            <a:extLst>
              <a:ext uri="{FF2B5EF4-FFF2-40B4-BE49-F238E27FC236}">
                <a16:creationId xmlns:a16="http://schemas.microsoft.com/office/drawing/2014/main" id="{B13345CF-EE47-4657-AC3B-51E3BE380B7B}"/>
              </a:ext>
            </a:extLst>
          </p:cNvPr>
          <p:cNvSpPr txBox="1"/>
          <p:nvPr/>
        </p:nvSpPr>
        <p:spPr>
          <a:xfrm>
            <a:off x="1110318" y="5203279"/>
            <a:ext cx="12049125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__________________</a:t>
            </a:r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，这真是个</a:t>
            </a:r>
            <a:r>
              <a:rPr lang="zh-CN" altLang="en-US" sz="44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惊喜</a:t>
            </a:r>
            <a:r>
              <a:rPr lang="zh-CN" altLang="en-US" sz="32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/>
      <p:bldP spid="10" grpId="0"/>
      <p:bldP spid="15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4" name="Rectangle 2">
            <a:extLst>
              <a:ext uri="{FF2B5EF4-FFF2-40B4-BE49-F238E27FC236}">
                <a16:creationId xmlns:a16="http://schemas.microsoft.com/office/drawing/2014/main" id="{637D0F84-7E47-4C9A-A023-6D31B4C0921F}"/>
              </a:ext>
            </a:extLst>
          </p:cNvPr>
          <p:cNvSpPr>
            <a:spLocks noGrp="1"/>
          </p:cNvSpPr>
          <p:nvPr/>
        </p:nvSpPr>
        <p:spPr>
          <a:xfrm>
            <a:off x="1525253" y="3049158"/>
            <a:ext cx="11938000" cy="14112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eaLnBrk="0" hangingPunct="0">
              <a:spcBef>
                <a:spcPct val="20000"/>
              </a:spcBef>
            </a:pPr>
            <a:r>
              <a:rPr lang="zh-CN" altLang="en-US" sz="4400" b="1" dirty="0">
                <a:solidFill>
                  <a:srgbClr val="883C1E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  动不动（就）  悄悄   忽然  </a:t>
            </a:r>
          </a:p>
        </p:txBody>
      </p:sp>
    </p:spTree>
    <p:extLst>
      <p:ext uri="{BB962C8B-B14F-4D97-AF65-F5344CB8AC3E}">
        <p14:creationId xmlns:p14="http://schemas.microsoft.com/office/powerpoint/2010/main" val="3163594030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D35BDFDE-F1B2-41C7-9E81-61C1E40D3C7B}"/>
              </a:ext>
            </a:extLst>
          </p:cNvPr>
          <p:cNvSpPr txBox="1">
            <a:spLocks/>
          </p:cNvSpPr>
          <p:nvPr/>
        </p:nvSpPr>
        <p:spPr>
          <a:xfrm>
            <a:off x="1275614" y="-126701"/>
            <a:ext cx="6413500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600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动不动（就）</a:t>
            </a:r>
          </a:p>
        </p:txBody>
      </p:sp>
      <p:sp>
        <p:nvSpPr>
          <p:cNvPr id="9" name="文本框 3">
            <a:extLst>
              <a:ext uri="{FF2B5EF4-FFF2-40B4-BE49-F238E27FC236}">
                <a16:creationId xmlns:a16="http://schemas.microsoft.com/office/drawing/2014/main" id="{0B1E201F-1BE6-4FE5-B46E-C99202510B73}"/>
              </a:ext>
            </a:extLst>
          </p:cNvPr>
          <p:cNvSpPr txBox="1"/>
          <p:nvPr/>
        </p:nvSpPr>
        <p:spPr>
          <a:xfrm>
            <a:off x="754914" y="1817987"/>
            <a:ext cx="1155858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你最近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动不动就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发脾气，</a:t>
            </a:r>
          </a:p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                  发生了什么不好的事吗？</a:t>
            </a:r>
          </a:p>
        </p:txBody>
      </p:sp>
      <p:sp>
        <p:nvSpPr>
          <p:cNvPr id="10" name="文本框 3">
            <a:extLst>
              <a:ext uri="{FF2B5EF4-FFF2-40B4-BE49-F238E27FC236}">
                <a16:creationId xmlns:a16="http://schemas.microsoft.com/office/drawing/2014/main" id="{9EA44A66-3554-443E-8674-5730F5157CEF}"/>
              </a:ext>
            </a:extLst>
          </p:cNvPr>
          <p:cNvSpPr txBox="1"/>
          <p:nvPr/>
        </p:nvSpPr>
        <p:spPr>
          <a:xfrm>
            <a:off x="754914" y="3921704"/>
            <a:ext cx="1204912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他工作真挺忙的，</a:t>
            </a:r>
          </a:p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           别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动不动（就）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去公司找他。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/>
      <p:bldP spid="10" grpId="0" bldLvl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CAB9C063-0254-484B-B374-851A78CD5E88}"/>
              </a:ext>
            </a:extLst>
          </p:cNvPr>
          <p:cNvSpPr txBox="1">
            <a:spLocks/>
          </p:cNvSpPr>
          <p:nvPr/>
        </p:nvSpPr>
        <p:spPr>
          <a:xfrm>
            <a:off x="1039238" y="-115944"/>
            <a:ext cx="6413500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600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动不动（就）</a:t>
            </a:r>
          </a:p>
        </p:txBody>
      </p:sp>
      <p:sp>
        <p:nvSpPr>
          <p:cNvPr id="9" name="文本框 3">
            <a:extLst>
              <a:ext uri="{FF2B5EF4-FFF2-40B4-BE49-F238E27FC236}">
                <a16:creationId xmlns:a16="http://schemas.microsoft.com/office/drawing/2014/main" id="{6F3C5F5E-20FA-4D2F-8115-94FA3F75E560}"/>
              </a:ext>
            </a:extLst>
          </p:cNvPr>
          <p:cNvSpPr txBox="1"/>
          <p:nvPr/>
        </p:nvSpPr>
        <p:spPr>
          <a:xfrm>
            <a:off x="659826" y="1671581"/>
            <a:ext cx="11558587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你该好好锻炼锻炼身体了，</a:t>
            </a:r>
          </a:p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          最近总是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动不动（就）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生病。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7DC64E7-F688-4737-9C25-24480750CE03}"/>
              </a:ext>
            </a:extLst>
          </p:cNvPr>
          <p:cNvSpPr txBox="1"/>
          <p:nvPr/>
        </p:nvSpPr>
        <p:spPr>
          <a:xfrm>
            <a:off x="661413" y="3824231"/>
            <a:ext cx="1155858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动不动（就）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说分手，</a:t>
            </a:r>
          </a:p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                 这样会伤害两个人的感情。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/>
      <p:bldP spid="10" grpId="0" bldLvl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163" y="2357438"/>
            <a:ext cx="11747500" cy="4500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563" y="311150"/>
            <a:ext cx="9026525" cy="2046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9" name="Text Box 4"/>
          <p:cNvSpPr txBox="1"/>
          <p:nvPr/>
        </p:nvSpPr>
        <p:spPr>
          <a:xfrm>
            <a:off x="111125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</a:t>
            </a:r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P277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2"/>
          <p:cNvPicPr>
            <a:picLocks noChangeAspect="1"/>
          </p:cNvPicPr>
          <p:nvPr/>
        </p:nvPicPr>
        <p:blipFill>
          <a:blip r:embed="rId2"/>
          <a:srcRect b="74171"/>
          <a:stretch>
            <a:fillRect/>
          </a:stretch>
        </p:blipFill>
        <p:spPr>
          <a:xfrm>
            <a:off x="411163" y="2357438"/>
            <a:ext cx="11747500" cy="1162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488" y="163513"/>
            <a:ext cx="9028112" cy="2046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3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3767138"/>
            <a:ext cx="11112500" cy="296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4" name="Text Box 4"/>
          <p:cNvSpPr txBox="1"/>
          <p:nvPr/>
        </p:nvSpPr>
        <p:spPr>
          <a:xfrm>
            <a:off x="111125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</a:t>
            </a:r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P278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2801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756285"/>
            <a:ext cx="11049635" cy="58318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674" name="Rectangle 3"/>
          <p:cNvSpPr>
            <a:spLocks noGrp="1"/>
          </p:cNvSpPr>
          <p:nvPr/>
        </p:nvSpPr>
        <p:spPr>
          <a:xfrm>
            <a:off x="862965" y="905510"/>
            <a:ext cx="10542270" cy="553339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100000"/>
                  </a:schemeClr>
                </a:solidFill>
              </a14:hiddenFill>
            </a:ext>
          </a:extLst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12800" marR="0" lvl="0" indent="-8128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手心  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稍微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辞职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拒绝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</a:p>
          <a:p>
            <a:pPr marL="812800" marR="0" lvl="0" indent="-8128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动不动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偶然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任务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安慰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</a:p>
          <a:p>
            <a:pPr marL="812800" marR="0" lvl="0" indent="-8128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温柔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答应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特意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鲜花     </a:t>
            </a:r>
          </a:p>
          <a:p>
            <a:pPr marL="812800" marR="0" lvl="0" indent="-8128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提前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  地点    显眼    以免    </a:t>
            </a:r>
          </a:p>
          <a:p>
            <a:pPr marL="812800" marR="0" lvl="0" indent="-8128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出现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  长相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悄悄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忽然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  </a:t>
            </a:r>
          </a:p>
          <a:p>
            <a:pPr marL="812800" marR="0" lvl="0" indent="-8128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朝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烫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微笑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惊喜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情人节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等线" panose="02010600030101010101" pitchFamily="2" charset="-122"/>
              </a:rPr>
              <a:t> </a:t>
            </a:r>
            <a:r>
              <a:rPr kumimoji="1" lang="zh-CN" altLang="en-US" sz="4400" b="1" i="0" u="none" strike="noStrike" kern="1200" cap="none" spc="0" normalizeH="0" baseline="0" noProof="1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     </a:t>
            </a:r>
          </a:p>
          <a:p>
            <a:pPr marL="812800" marR="0" lvl="0" indent="-8128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4400" b="1" i="0" u="none" strike="noStrike" kern="1200" cap="none" spc="0" normalizeH="0" baseline="0" noProof="1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cs typeface="等线" panose="02010600030101010101" pitchFamily="2" charset="-122"/>
                <a:sym typeface="+mn-ea"/>
              </a:rPr>
              <a:t>          </a:t>
            </a:r>
          </a:p>
        </p:txBody>
      </p: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25" y="1350963"/>
            <a:ext cx="11896725" cy="5243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6" name="Text Box 4"/>
          <p:cNvSpPr txBox="1"/>
          <p:nvPr/>
        </p:nvSpPr>
        <p:spPr>
          <a:xfrm>
            <a:off x="111125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</a:t>
            </a:r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P278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>
          <a:xfrm>
            <a:off x="927052" y="-182086"/>
            <a:ext cx="2549525" cy="1325562"/>
          </a:xfrm>
        </p:spPr>
        <p:txBody>
          <a:bodyPr anchor="ctr">
            <a:norm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悄悄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b="7519"/>
          <a:stretch>
            <a:fillRect/>
          </a:stretch>
        </p:blipFill>
        <p:spPr>
          <a:xfrm>
            <a:off x="7814775" y="1099492"/>
            <a:ext cx="3872866" cy="238816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171" name="文本框 3"/>
          <p:cNvSpPr txBox="1"/>
          <p:nvPr/>
        </p:nvSpPr>
        <p:spPr>
          <a:xfrm>
            <a:off x="1394852" y="3988185"/>
            <a:ext cx="1146492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孩子睡着了，妈妈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悄悄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地给她盖上了被子。</a:t>
            </a:r>
          </a:p>
        </p:txBody>
      </p:sp>
      <p:sp>
        <p:nvSpPr>
          <p:cNvPr id="3" name="文本框 3"/>
          <p:cNvSpPr txBox="1"/>
          <p:nvPr/>
        </p:nvSpPr>
        <p:spPr>
          <a:xfrm>
            <a:off x="1387147" y="5076408"/>
            <a:ext cx="1146492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害怕打扰父亲工作，我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悄悄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走出了房间。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34555D85-8CD8-435C-9642-F4559DFF0AC8}"/>
              </a:ext>
            </a:extLst>
          </p:cNvPr>
          <p:cNvGrpSpPr/>
          <p:nvPr/>
        </p:nvGrpSpPr>
        <p:grpSpPr>
          <a:xfrm>
            <a:off x="-118824" y="19211"/>
            <a:ext cx="803918" cy="530268"/>
            <a:chOff x="-118824" y="19211"/>
            <a:chExt cx="803918" cy="530268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5C6B1796-B936-4E04-8F5C-2315DA7357B9}"/>
                </a:ext>
              </a:extLst>
            </p:cNvPr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9" name="箭头: 五边形 8">
                <a:extLst>
                  <a:ext uri="{FF2B5EF4-FFF2-40B4-BE49-F238E27FC236}">
                    <a16:creationId xmlns:a16="http://schemas.microsoft.com/office/drawing/2014/main" id="{8975DC6E-CD76-458F-818E-C46886749B0B}"/>
                  </a:ext>
                </a:extLst>
              </p:cNvPr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id="{97CB9B53-BF28-4EDD-B494-E88AF17574BC}"/>
                  </a:ext>
                </a:extLst>
              </p:cNvPr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4C92CDE4-8FE0-4B19-BD89-6C1E6F6ADF46}"/>
                </a:ext>
              </a:extLst>
            </p:cNvPr>
            <p:cNvSpPr txBox="1"/>
            <p:nvPr/>
          </p:nvSpPr>
          <p:spPr>
            <a:xfrm>
              <a:off x="100231" y="146515"/>
              <a:ext cx="537946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0EAAF896-4E86-42CD-88AF-CD0D7FEB7394}"/>
              </a:ext>
            </a:extLst>
          </p:cNvPr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3" grpId="0" bldLvl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>
          <a:xfrm>
            <a:off x="880035" y="-341630"/>
            <a:ext cx="2501900" cy="1325562"/>
          </a:xfrm>
        </p:spPr>
        <p:txBody>
          <a:bodyPr anchor="ctr">
            <a:norm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悄悄</a:t>
            </a:r>
          </a:p>
        </p:txBody>
      </p:sp>
      <p:sp>
        <p:nvSpPr>
          <p:cNvPr id="38914" name="标题 1"/>
          <p:cNvSpPr>
            <a:spLocks noGrp="1"/>
          </p:cNvSpPr>
          <p:nvPr/>
        </p:nvSpPr>
        <p:spPr>
          <a:xfrm>
            <a:off x="4097431" y="-267494"/>
            <a:ext cx="2501900" cy="1325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偷偷</a:t>
            </a:r>
          </a:p>
        </p:txBody>
      </p:sp>
      <p:pic>
        <p:nvPicPr>
          <p:cNvPr id="38915" name="图片 1"/>
          <p:cNvPicPr>
            <a:picLocks noChangeAspect="1"/>
          </p:cNvPicPr>
          <p:nvPr/>
        </p:nvPicPr>
        <p:blipFill>
          <a:blip r:embed="rId2"/>
          <a:srcRect r="-673" b="12433"/>
          <a:stretch>
            <a:fillRect/>
          </a:stretch>
        </p:blipFill>
        <p:spPr>
          <a:xfrm>
            <a:off x="7439025" y="238125"/>
            <a:ext cx="4752975" cy="3090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文本框 3"/>
          <p:cNvSpPr txBox="1"/>
          <p:nvPr/>
        </p:nvSpPr>
        <p:spPr>
          <a:xfrm>
            <a:off x="880035" y="3429000"/>
            <a:ext cx="1146492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他们趁警察睡觉，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偷偷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拿走了所有的东西。</a:t>
            </a:r>
          </a:p>
        </p:txBody>
      </p:sp>
      <p:sp>
        <p:nvSpPr>
          <p:cNvPr id="3" name="文本框 3"/>
          <p:cNvSpPr txBox="1"/>
          <p:nvPr/>
        </p:nvSpPr>
        <p:spPr>
          <a:xfrm>
            <a:off x="955209" y="4676402"/>
            <a:ext cx="1146492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女孩和男朋友分手了，</a:t>
            </a:r>
          </a:p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        一个人在卫生间里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偷偷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哭了很久。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BCF7D995-FF4F-405F-8CCB-79FF9FC099CE}"/>
              </a:ext>
            </a:extLst>
          </p:cNvPr>
          <p:cNvGrpSpPr/>
          <p:nvPr/>
        </p:nvGrpSpPr>
        <p:grpSpPr>
          <a:xfrm>
            <a:off x="-118824" y="19211"/>
            <a:ext cx="803918" cy="530268"/>
            <a:chOff x="-118824" y="19211"/>
            <a:chExt cx="803918" cy="530268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B2097AC3-0EC7-4F04-BB27-B7688B76667E}"/>
                </a:ext>
              </a:extLst>
            </p:cNvPr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0" name="箭头: 五边形 9">
                <a:extLst>
                  <a:ext uri="{FF2B5EF4-FFF2-40B4-BE49-F238E27FC236}">
                    <a16:creationId xmlns:a16="http://schemas.microsoft.com/office/drawing/2014/main" id="{78A200E8-8267-4ECD-90EF-2254E22AB5AB}"/>
                  </a:ext>
                </a:extLst>
              </p:cNvPr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id="{B0136287-39EF-4548-A9C3-51F601D99ADF}"/>
                  </a:ext>
                </a:extLst>
              </p:cNvPr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6A95282D-4BBF-41E1-9B63-CE6FE9A4DFBC}"/>
                </a:ext>
              </a:extLst>
            </p:cNvPr>
            <p:cNvSpPr txBox="1"/>
            <p:nvPr/>
          </p:nvSpPr>
          <p:spPr>
            <a:xfrm>
              <a:off x="100231" y="146515"/>
              <a:ext cx="537946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DE18EAE4-93EE-40BB-BF60-10C6DEAD189E}"/>
              </a:ext>
            </a:extLst>
          </p:cNvPr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3" grpId="0" bldLvl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4"/>
          <p:cNvSpPr txBox="1"/>
          <p:nvPr/>
        </p:nvSpPr>
        <p:spPr>
          <a:xfrm>
            <a:off x="111125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</a:t>
            </a:r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P279</a:t>
            </a:r>
          </a:p>
        </p:txBody>
      </p:sp>
      <p:pic>
        <p:nvPicPr>
          <p:cNvPr id="39938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038" y="1227138"/>
            <a:ext cx="8886825" cy="549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035" y="90805"/>
            <a:ext cx="8166100" cy="1042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>
          <a:xfrm>
            <a:off x="1013779" y="-187288"/>
            <a:ext cx="5035550" cy="1325563"/>
          </a:xfrm>
        </p:spPr>
        <p:txBody>
          <a:bodyPr anchor="ctr">
            <a:norm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忽然 </a:t>
            </a:r>
            <a:r>
              <a:rPr lang="en-US" altLang="zh-CN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adv.</a:t>
            </a:r>
          </a:p>
        </p:txBody>
      </p:sp>
      <p:sp>
        <p:nvSpPr>
          <p:cNvPr id="7171" name="文本框 3"/>
          <p:cNvSpPr txBox="1"/>
          <p:nvPr/>
        </p:nvSpPr>
        <p:spPr>
          <a:xfrm>
            <a:off x="1204259" y="1458641"/>
            <a:ext cx="1146492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刚才还是晴天，现在却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忽然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下起了雨。</a:t>
            </a:r>
          </a:p>
        </p:txBody>
      </p:sp>
      <p:sp>
        <p:nvSpPr>
          <p:cNvPr id="2" name="文本框 3"/>
          <p:cNvSpPr txBox="1"/>
          <p:nvPr/>
        </p:nvSpPr>
        <p:spPr>
          <a:xfrm>
            <a:off x="1299790" y="3196759"/>
            <a:ext cx="10990262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睡觉时手机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忽然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响了，把我给吓醒了。</a:t>
            </a:r>
          </a:p>
        </p:txBody>
      </p:sp>
      <p:sp>
        <p:nvSpPr>
          <p:cNvPr id="3" name="文本框 3"/>
          <p:cNvSpPr txBox="1"/>
          <p:nvPr/>
        </p:nvSpPr>
        <p:spPr>
          <a:xfrm>
            <a:off x="1373001" y="4877174"/>
            <a:ext cx="1037272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他被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忽然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开过来的车给撞倒了。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393B93C5-8430-4152-BF53-3187D5004810}"/>
              </a:ext>
            </a:extLst>
          </p:cNvPr>
          <p:cNvGrpSpPr/>
          <p:nvPr/>
        </p:nvGrpSpPr>
        <p:grpSpPr>
          <a:xfrm>
            <a:off x="-118824" y="19211"/>
            <a:ext cx="803918" cy="530268"/>
            <a:chOff x="-118824" y="19211"/>
            <a:chExt cx="803918" cy="530268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551D7D95-ACDF-4D01-BCDB-3621522A13E3}"/>
                </a:ext>
              </a:extLst>
            </p:cNvPr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9" name="箭头: 五边形 8">
                <a:extLst>
                  <a:ext uri="{FF2B5EF4-FFF2-40B4-BE49-F238E27FC236}">
                    <a16:creationId xmlns:a16="http://schemas.microsoft.com/office/drawing/2014/main" id="{29F82373-E1F1-4545-8008-7E41C05D9644}"/>
                  </a:ext>
                </a:extLst>
              </p:cNvPr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id="{4ADD14E4-50BD-4260-BA84-3CF7B26605F9}"/>
                  </a:ext>
                </a:extLst>
              </p:cNvPr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FE939FE-7FB0-4EF2-9D1F-06C28ED25CBB}"/>
                </a:ext>
              </a:extLst>
            </p:cNvPr>
            <p:cNvSpPr txBox="1"/>
            <p:nvPr/>
          </p:nvSpPr>
          <p:spPr>
            <a:xfrm>
              <a:off x="100231" y="146515"/>
              <a:ext cx="537946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8AADDA67-3493-4C6E-8921-0D1E41C75970}"/>
              </a:ext>
            </a:extLst>
          </p:cNvPr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2" grpId="0" bldLvl="0"/>
      <p:bldP spid="3" grpId="0" bldLvl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877519" y="-247650"/>
            <a:ext cx="4368800" cy="1325563"/>
          </a:xfrm>
        </p:spPr>
        <p:txBody>
          <a:bodyPr anchor="ctr">
            <a:norm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忽然 </a:t>
            </a:r>
            <a:r>
              <a:rPr lang="en-US" altLang="zh-CN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adv.</a:t>
            </a:r>
          </a:p>
        </p:txBody>
      </p:sp>
      <p:sp>
        <p:nvSpPr>
          <p:cNvPr id="41986" name="标题 1"/>
          <p:cNvSpPr>
            <a:spLocks noGrp="1"/>
          </p:cNvSpPr>
          <p:nvPr/>
        </p:nvSpPr>
        <p:spPr>
          <a:xfrm>
            <a:off x="5954619" y="-187288"/>
            <a:ext cx="6823075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突然 </a:t>
            </a:r>
            <a:r>
              <a:rPr lang="en-US" altLang="zh-CN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adv./adj.</a:t>
            </a:r>
          </a:p>
        </p:txBody>
      </p:sp>
      <p:sp>
        <p:nvSpPr>
          <p:cNvPr id="7171" name="文本框 3"/>
          <p:cNvSpPr txBox="1"/>
          <p:nvPr/>
        </p:nvSpPr>
        <p:spPr>
          <a:xfrm>
            <a:off x="877519" y="2832953"/>
            <a:ext cx="11830050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这件事发生得很</a:t>
            </a:r>
            <a:r>
              <a:rPr lang="zh-CN" altLang="en-US" sz="48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突然</a:t>
            </a:r>
            <a:r>
              <a:rPr lang="zh-CN" altLang="en-US" sz="36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，我还没来得及告诉你。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47AD693B-F779-4BED-B4E2-6BC746542818}"/>
              </a:ext>
            </a:extLst>
          </p:cNvPr>
          <p:cNvGrpSpPr/>
          <p:nvPr/>
        </p:nvGrpSpPr>
        <p:grpSpPr>
          <a:xfrm>
            <a:off x="-118824" y="19211"/>
            <a:ext cx="803918" cy="530268"/>
            <a:chOff x="-118824" y="19211"/>
            <a:chExt cx="803918" cy="530268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3EC5BD6C-F1FF-4B01-8C57-FC6F4D7B1C83}"/>
                </a:ext>
              </a:extLst>
            </p:cNvPr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8" name="箭头: 五边形 7">
                <a:extLst>
                  <a:ext uri="{FF2B5EF4-FFF2-40B4-BE49-F238E27FC236}">
                    <a16:creationId xmlns:a16="http://schemas.microsoft.com/office/drawing/2014/main" id="{EF2B00BA-02A5-4597-A6E0-FCAB497A6175}"/>
                  </a:ext>
                </a:extLst>
              </p:cNvPr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id="{E5224604-3F0C-4C65-A5B1-1A2698364255}"/>
                  </a:ext>
                </a:extLst>
              </p:cNvPr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29B01794-DE64-4DE3-890F-0FA700935B70}"/>
                </a:ext>
              </a:extLst>
            </p:cNvPr>
            <p:cNvSpPr txBox="1"/>
            <p:nvPr/>
          </p:nvSpPr>
          <p:spPr>
            <a:xfrm>
              <a:off x="100231" y="146515"/>
              <a:ext cx="537946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EB161F63-89E9-4D42-8843-F2DD1FA866A9}"/>
              </a:ext>
            </a:extLst>
          </p:cNvPr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4"/>
          <p:cNvSpPr txBox="1"/>
          <p:nvPr/>
        </p:nvSpPr>
        <p:spPr>
          <a:xfrm>
            <a:off x="111125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</a:t>
            </a:r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P280</a:t>
            </a:r>
          </a:p>
        </p:txBody>
      </p:sp>
      <p:pic>
        <p:nvPicPr>
          <p:cNvPr id="4301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575" y="1138238"/>
            <a:ext cx="9067800" cy="5654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1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1700" y="90488"/>
            <a:ext cx="7118350" cy="1047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3098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4400" b="1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3392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语言点</a:t>
            </a:r>
            <a:endParaRPr lang="zh-CN" altLang="zh-CN" sz="8000" b="1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6418964"/>
      </p:ext>
    </p:extLst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6"/>
          <p:cNvSpPr/>
          <p:nvPr/>
        </p:nvSpPr>
        <p:spPr>
          <a:xfrm>
            <a:off x="868363" y="3711575"/>
            <a:ext cx="11323637" cy="1873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zh-CN" altLang="en-US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 介词：往、向、朝</a:t>
            </a:r>
            <a:endParaRPr lang="en-US" altLang="zh-CN" sz="6600" b="1">
              <a:solidFill>
                <a:srgbClr val="FF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zh-CN" altLang="en-US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注：三个介词的对象有所不同</a:t>
            </a:r>
          </a:p>
        </p:txBody>
      </p:sp>
      <p:sp>
        <p:nvSpPr>
          <p:cNvPr id="47106" name="Rectangle 2"/>
          <p:cNvSpPr txBox="1"/>
          <p:nvPr/>
        </p:nvSpPr>
        <p:spPr>
          <a:xfrm>
            <a:off x="3627438" y="1330325"/>
            <a:ext cx="4448175" cy="16303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语言点</a:t>
            </a:r>
            <a:endParaRPr lang="zh-CN" altLang="en-US" sz="4000">
              <a:solidFill>
                <a:srgbClr val="CC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/>
        </p:nvCxnSpPr>
        <p:spPr>
          <a:xfrm>
            <a:off x="4383088" y="2473325"/>
            <a:ext cx="0" cy="4319588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418138" y="2386013"/>
            <a:ext cx="0" cy="429260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flipH="1">
            <a:off x="7389813" y="1593850"/>
            <a:ext cx="1298575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 flipV="1">
            <a:off x="3590925" y="1593850"/>
            <a:ext cx="2973388" cy="635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7388225" y="285750"/>
            <a:ext cx="0" cy="1312863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6564313" y="374650"/>
            <a:ext cx="0" cy="1223963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0"/>
          <p:cNvCxnSpPr/>
          <p:nvPr/>
        </p:nvCxnSpPr>
        <p:spPr>
          <a:xfrm flipH="1" flipV="1">
            <a:off x="3590925" y="2386013"/>
            <a:ext cx="793750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10"/>
          <p:cNvCxnSpPr/>
          <p:nvPr/>
        </p:nvCxnSpPr>
        <p:spPr>
          <a:xfrm flipH="1">
            <a:off x="1681163" y="6111875"/>
            <a:ext cx="1785938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10"/>
          <p:cNvCxnSpPr/>
          <p:nvPr/>
        </p:nvCxnSpPr>
        <p:spPr>
          <a:xfrm flipV="1">
            <a:off x="3467100" y="5930900"/>
            <a:ext cx="0" cy="92710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연결선 10"/>
          <p:cNvCxnSpPr/>
          <p:nvPr/>
        </p:nvCxnSpPr>
        <p:spPr>
          <a:xfrm flipV="1">
            <a:off x="2441575" y="4614863"/>
            <a:ext cx="0" cy="1220788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9" name="图片 1"/>
          <p:cNvPicPr>
            <a:picLocks noChangeAspect="1"/>
          </p:cNvPicPr>
          <p:nvPr/>
        </p:nvPicPr>
        <p:blipFill>
          <a:blip r:embed="rId2"/>
          <a:srcRect l="32533" t="20224" r="27316" b="21837"/>
          <a:stretch>
            <a:fillRect/>
          </a:stretch>
        </p:blipFill>
        <p:spPr>
          <a:xfrm>
            <a:off x="4560888" y="5426075"/>
            <a:ext cx="677862" cy="1366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40" name="Picture 2" descr="Home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075" y="3702050"/>
            <a:ext cx="2263775" cy="2744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24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5450" y="3429000"/>
            <a:ext cx="415925" cy="1997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5921375" y="4179888"/>
            <a:ext cx="1463675" cy="706438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KaiTi" panose="02010609060101010101" pitchFamily="126" charset="-122"/>
                <a:ea typeface="KaiTi" panose="02010609060101010101" pitchFamily="126" charset="-122"/>
                <a:cs typeface="+mn-cs"/>
              </a:rPr>
              <a:t>500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KaiTi" panose="02010609060101010101" pitchFamily="126" charset="-122"/>
                <a:ea typeface="KaiTi" panose="02010609060101010101" pitchFamily="126" charset="-122"/>
                <a:cs typeface="+mn-cs"/>
              </a:rPr>
              <a:t>米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99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6">
            <a:lum bright="20000" contrast="20000"/>
          </a:blip>
          <a:srcRect/>
          <a:stretch>
            <a:fillRect/>
          </a:stretch>
        </p:blipFill>
        <p:spPr bwMode="auto">
          <a:xfrm>
            <a:off x="3467100" y="1257300"/>
            <a:ext cx="2365375" cy="1835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5418138" y="5835650"/>
            <a:ext cx="7453312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你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往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前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走</a:t>
            </a:r>
            <a:r>
              <a:rPr lang="en-US" altLang="zh-CN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500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米就是银行。</a:t>
            </a:r>
          </a:p>
        </p:txBody>
      </p:sp>
      <p:pic>
        <p:nvPicPr>
          <p:cNvPr id="2050" name="Picture 2" descr="Equerry Book Store - Welcome  [Click to enter]     [� Equerry]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1375" y="-53975"/>
            <a:ext cx="2084388" cy="1311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/>
          <a:srcRect t="6290" b="9645"/>
          <a:stretch>
            <a:fillRect/>
          </a:stretch>
        </p:blipFill>
        <p:spPr>
          <a:xfrm>
            <a:off x="8447088" y="15875"/>
            <a:ext cx="3309937" cy="1377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956300" y="1736725"/>
            <a:ext cx="6378575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你再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往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书店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走</a:t>
            </a:r>
            <a:r>
              <a:rPr lang="en-US" altLang="zh-CN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100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米，</a:t>
            </a:r>
          </a:p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我就在那儿等你</a:t>
            </a:r>
          </a:p>
        </p:txBody>
      </p:sp>
      <p:sp>
        <p:nvSpPr>
          <p:cNvPr id="48148" name="标题 1"/>
          <p:cNvSpPr>
            <a:spLocks noGrp="1"/>
          </p:cNvSpPr>
          <p:nvPr/>
        </p:nvSpPr>
        <p:spPr>
          <a:xfrm>
            <a:off x="542925" y="323850"/>
            <a:ext cx="18986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72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9218" name="Rectangle 2"/>
          <p:cNvSpPr>
            <a:spLocks noGrp="1"/>
          </p:cNvSpPr>
          <p:nvPr/>
        </p:nvSpPr>
        <p:spPr>
          <a:xfrm>
            <a:off x="2064385" y="2585720"/>
            <a:ext cx="8063230" cy="318706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l" eaLnBrk="0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手心    稍微    偶然    任务   </a:t>
            </a:r>
          </a:p>
          <a:p>
            <a:pPr marL="812800" indent="-812800" algn="l" eaLnBrk="0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温柔    答应    特意    提前   </a:t>
            </a:r>
          </a:p>
          <a:p>
            <a:pPr marL="812800" indent="-812800" algn="l" eaLnBrk="0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显眼    出现    长相    烫  </a:t>
            </a:r>
          </a:p>
        </p:txBody>
      </p:sp>
    </p:spTree>
  </p:cSld>
  <p:clrMapOvr>
    <a:masterClrMapping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890" y="242569"/>
            <a:ext cx="4972685" cy="3757931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  <p:sp>
        <p:nvSpPr>
          <p:cNvPr id="3" name="矩形 2"/>
          <p:cNvSpPr/>
          <p:nvPr/>
        </p:nvSpPr>
        <p:spPr>
          <a:xfrm>
            <a:off x="606425" y="4241800"/>
            <a:ext cx="1104265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考试的时候，请大家不要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往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后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看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别人的。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509" y="427990"/>
            <a:ext cx="4490720" cy="35725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矩形 3"/>
          <p:cNvSpPr/>
          <p:nvPr/>
        </p:nvSpPr>
        <p:spPr>
          <a:xfrm>
            <a:off x="495300" y="5400675"/>
            <a:ext cx="1159827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别再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往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冰箱里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塞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东西了，已经放不下了。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544" y="530860"/>
            <a:ext cx="5199381" cy="343535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矩形 2"/>
          <p:cNvSpPr/>
          <p:nvPr/>
        </p:nvSpPr>
        <p:spPr>
          <a:xfrm>
            <a:off x="2482850" y="4384675"/>
            <a:ext cx="847725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这是一列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开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往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拉萨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的火车。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3465" y="181610"/>
            <a:ext cx="4692015" cy="311023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1202" name="矩形 4"/>
          <p:cNvSpPr/>
          <p:nvPr/>
        </p:nvSpPr>
        <p:spPr>
          <a:xfrm>
            <a:off x="458788" y="315913"/>
            <a:ext cx="5153025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latin typeface="KaiTi" panose="02010609060101010101" pitchFamily="126" charset="-122"/>
                <a:ea typeface="KaiTi" panose="02010609060101010101" pitchFamily="126" charset="-122"/>
              </a:rPr>
              <a:t>看图说话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5080" y="3291840"/>
            <a:ext cx="5006340" cy="333184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615" y="1637665"/>
            <a:ext cx="4612640" cy="341312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标题 1"/>
          <p:cNvSpPr>
            <a:spLocks noGrp="1"/>
          </p:cNvSpPr>
          <p:nvPr>
            <p:ph type="title"/>
          </p:nvPr>
        </p:nvSpPr>
        <p:spPr>
          <a:xfrm>
            <a:off x="10293033" y="3596640"/>
            <a:ext cx="1898650" cy="1325563"/>
          </a:xfrm>
        </p:spPr>
        <p:txBody>
          <a:bodyPr anchor="ctr"/>
          <a:lstStyle/>
          <a:p>
            <a:r>
              <a:rPr lang="zh-CN" altLang="en-US" sz="72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向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45" y="758190"/>
            <a:ext cx="4740275" cy="309118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矩形 3"/>
          <p:cNvSpPr/>
          <p:nvPr/>
        </p:nvSpPr>
        <p:spPr>
          <a:xfrm>
            <a:off x="1481138" y="4510088"/>
            <a:ext cx="725805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他一个人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向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山顶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走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去。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260" y="720725"/>
            <a:ext cx="4693285" cy="312864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矩形 5"/>
          <p:cNvSpPr/>
          <p:nvPr/>
        </p:nvSpPr>
        <p:spPr>
          <a:xfrm>
            <a:off x="1163638" y="5730875"/>
            <a:ext cx="10298112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网球运动员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向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观众们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挥了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挥手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b="10114"/>
          <a:stretch>
            <a:fillRect/>
          </a:stretch>
        </p:blipFill>
        <p:spPr>
          <a:xfrm>
            <a:off x="6102985" y="565785"/>
            <a:ext cx="4937760" cy="348551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矩形 4"/>
          <p:cNvSpPr/>
          <p:nvPr/>
        </p:nvSpPr>
        <p:spPr>
          <a:xfrm>
            <a:off x="1592263" y="4641850"/>
            <a:ext cx="999807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女孩一见到爸爸就兴奋地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跑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向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了他。</a:t>
            </a:r>
          </a:p>
        </p:txBody>
      </p:sp>
      <p:sp>
        <p:nvSpPr>
          <p:cNvPr id="6" name="矩形 5"/>
          <p:cNvSpPr/>
          <p:nvPr/>
        </p:nvSpPr>
        <p:spPr>
          <a:xfrm>
            <a:off x="879475" y="5562600"/>
            <a:ext cx="10567988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他一直在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向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别人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打听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有关你的事儿。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475" y="1433830"/>
            <a:ext cx="4808220" cy="320802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标题 1"/>
          <p:cNvSpPr>
            <a:spLocks noGrp="1"/>
          </p:cNvSpPr>
          <p:nvPr>
            <p:ph type="title"/>
          </p:nvPr>
        </p:nvSpPr>
        <p:spPr>
          <a:xfrm>
            <a:off x="6346825" y="327025"/>
            <a:ext cx="1898650" cy="1325563"/>
          </a:xfrm>
        </p:spPr>
        <p:txBody>
          <a:bodyPr anchor="ctr"/>
          <a:lstStyle/>
          <a:p>
            <a:r>
              <a:rPr lang="zh-CN" altLang="en-US" sz="72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朝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90" y="327660"/>
            <a:ext cx="4011295" cy="460438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矩形 3"/>
          <p:cNvSpPr/>
          <p:nvPr/>
        </p:nvSpPr>
        <p:spPr>
          <a:xfrm>
            <a:off x="4692650" y="2122488"/>
            <a:ext cx="734060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男孩抬起头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朝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天上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看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去。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7095" y="3444875"/>
            <a:ext cx="4537075" cy="315976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矩形 6"/>
          <p:cNvSpPr/>
          <p:nvPr/>
        </p:nvSpPr>
        <p:spPr>
          <a:xfrm>
            <a:off x="482600" y="5216525"/>
            <a:ext cx="691197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女孩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朝</a:t>
            </a:r>
            <a:r>
              <a:rPr lang="zh-CN" altLang="en-US" sz="54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我</a:t>
            </a:r>
            <a:r>
              <a:rPr lang="zh-CN" altLang="en-US" sz="54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眨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了下眼睛。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t="11954" b="7056"/>
          <a:stretch>
            <a:fillRect/>
          </a:stretch>
        </p:blipFill>
        <p:spPr>
          <a:xfrm flipH="1">
            <a:off x="318397" y="4222376"/>
            <a:ext cx="1978716" cy="201903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l="3573" t="5836" r="6786" b="26104"/>
          <a:stretch>
            <a:fillRect/>
          </a:stretch>
        </p:blipFill>
        <p:spPr>
          <a:xfrm>
            <a:off x="507084" y="359121"/>
            <a:ext cx="3856486" cy="263836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6323" name="矩形 2"/>
          <p:cNvSpPr/>
          <p:nvPr/>
        </p:nvSpPr>
        <p:spPr>
          <a:xfrm>
            <a:off x="6308725" y="222250"/>
            <a:ext cx="5883275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7200" b="1" dirty="0">
                <a:latin typeface="KaiTi" panose="02010609060101010101" pitchFamily="126" charset="-122"/>
                <a:ea typeface="KaiTi" panose="02010609060101010101" pitchFamily="126" charset="-122"/>
              </a:rPr>
              <a:t>看图完成句子</a:t>
            </a:r>
          </a:p>
        </p:txBody>
      </p:sp>
      <p:sp>
        <p:nvSpPr>
          <p:cNvPr id="7" name="矩形 6"/>
          <p:cNvSpPr/>
          <p:nvPr/>
        </p:nvSpPr>
        <p:spPr>
          <a:xfrm>
            <a:off x="2998788" y="3191510"/>
            <a:ext cx="9193212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请大家千万</a:t>
            </a:r>
            <a:r>
              <a:rPr lang="en-US" altLang="zh-CN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____________________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2297113" y="5473065"/>
            <a:ext cx="10596562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空姐温柔地</a:t>
            </a:r>
            <a:r>
              <a:rPr lang="en-US" altLang="zh-CN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________________________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/>
          <p:nvPr>
            <p:extLst>
              <p:ext uri="{D42A27DB-BD31-4B8C-83A1-F6EECF244321}">
                <p14:modId xmlns:p14="http://schemas.microsoft.com/office/powerpoint/2010/main" val="2247176073"/>
              </p:ext>
            </p:extLst>
          </p:nvPr>
        </p:nvGraphicFramePr>
        <p:xfrm>
          <a:off x="276225" y="1046163"/>
          <a:ext cx="11322685" cy="45961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7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4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9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46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266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118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3200" b="1">
                        <a:latin typeface="KaiTi" panose="02010609060101010101" pitchFamily="126" charset="-122"/>
                        <a:ea typeface="KaiTi" panose="02010609060101010101" pitchFamily="126" charset="-122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+ 地方/</a:t>
                      </a:r>
                      <a:r>
                        <a:rPr lang="zh-CN" alt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方向</a:t>
                      </a: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+ 人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KaiTi" panose="02010609060101010101" pitchFamily="126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3200" b="1">
                        <a:latin typeface="KaiTi" panose="02010609060101010101" pitchFamily="126" charset="-122"/>
                        <a:ea typeface="KaiTi" panose="02010609060101010101" pitchFamily="126" charset="-122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SimSun" panose="02010600030101010101" pitchFamily="2" charset="-122"/>
                          <a:sym typeface="+mn-ea"/>
                        </a:rPr>
                        <a:t>… + V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SimSun" panose="02010600030101010101" pitchFamily="2" charset="-122"/>
                          <a:sym typeface="+mn-ea"/>
                        </a:rPr>
                        <a:t>V + …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SimSun" panose="02010600030101010101" pitchFamily="2" charset="-122"/>
                        <a:sym typeface="+mn-ea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动作V</a:t>
                      </a:r>
                      <a:endParaRPr lang="en-US" altLang="en-US" sz="3200" b="1">
                        <a:latin typeface="KaiTi" panose="02010609060101010101" pitchFamily="126" charset="-122"/>
                        <a:ea typeface="KaiTi" panose="02010609060101010101" pitchFamily="126" charset="-122"/>
                        <a:cs typeface="KaiTi" panose="02010609060101010101" pitchFamily="126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学习/打听/解释……</a:t>
                      </a:r>
                      <a:endParaRPr lang="en-US" altLang="en-US" sz="3200" b="1">
                        <a:latin typeface="KaiTi" panose="02010609060101010101" pitchFamily="126" charset="-122"/>
                        <a:ea typeface="KaiTi" panose="02010609060101010101" pitchFamily="126" charset="-122"/>
                        <a:cs typeface="KaiTi" panose="02010609060101010101" pitchFamily="126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82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SimSun" panose="02010600030101010101" pitchFamily="2" charset="-122"/>
                        </a:rPr>
                        <a:t>向</a:t>
                      </a:r>
                      <a:endParaRPr lang="en-US" altLang="en-US" sz="3200" b="1">
                        <a:latin typeface="KaiTi" panose="02010609060101010101" pitchFamily="126" charset="-122"/>
                        <a:ea typeface="KaiTi" panose="02010609060101010101" pitchFamily="126" charset="-122"/>
                        <a:cs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√向前走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KaiTi" panose="02010609060101010101" pitchFamily="126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√</a:t>
                      </a: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飞向中国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√</a:t>
                      </a: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向我点头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向老师解释原因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SimSun" panose="02010600030101010101" pitchFamily="2" charset="-122"/>
                        </a:rPr>
                        <a:t>往</a:t>
                      </a:r>
                      <a:endParaRPr lang="en-US" altLang="en-US" sz="3200" b="1">
                        <a:latin typeface="KaiTi" panose="02010609060101010101" pitchFamily="126" charset="-122"/>
                        <a:ea typeface="KaiTi" panose="02010609060101010101" pitchFamily="126" charset="-122"/>
                        <a:cs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√</a:t>
                      </a:r>
                      <a:r>
                        <a:rPr lang="zh-CN" alt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  <a:sym typeface="+mn-ea"/>
                        </a:rPr>
                        <a:t>往左走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  <a:sym typeface="+mn-ea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Calibri" panose="020F0502020204030204" charset="0"/>
                        <a:sym typeface="+mn-ea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√</a:t>
                      </a:r>
                      <a:r>
                        <a:rPr lang="zh-CN" alt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飞往厦门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√</a:t>
                      </a:r>
                      <a:r>
                        <a:rPr lang="zh-CN" alt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  <a:sym typeface="+mn-ea"/>
                        </a:rPr>
                        <a:t>往我身上泼水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  <a:sym typeface="+mn-ea"/>
                        </a:rPr>
                        <a:t> 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KaiTi" panose="02010609060101010101" pitchFamily="126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  <a:sym typeface="+mn-ea"/>
                        </a:rPr>
                        <a:t>× 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KaiTi" panose="02010609060101010101" pitchFamily="126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82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SimSun" panose="02010600030101010101" pitchFamily="2" charset="-122"/>
                        </a:rPr>
                        <a:t>朝</a:t>
                      </a:r>
                      <a:endParaRPr lang="en-US" altLang="en-US" sz="3200" b="1">
                        <a:latin typeface="KaiTi" panose="02010609060101010101" pitchFamily="126" charset="-122"/>
                        <a:ea typeface="KaiTi" panose="02010609060101010101" pitchFamily="126" charset="-122"/>
                        <a:cs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√</a:t>
                      </a:r>
                      <a:r>
                        <a:rPr lang="zh-CN" alt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朝我微笑</a:t>
                      </a: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Calibri" panose="020F0502020204030204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  <a:sym typeface="+mn-ea"/>
                        </a:rPr>
                        <a:t>× </a:t>
                      </a:r>
                      <a:r>
                        <a:rPr lang="en-US" sz="3200" b="1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 </a:t>
                      </a:r>
                      <a:endParaRPr lang="en-US" altLang="en-US" sz="3200" b="1">
                        <a:latin typeface="KaiTi" panose="02010609060101010101" pitchFamily="126" charset="-122"/>
                        <a:ea typeface="KaiTi" panose="02010609060101010101" pitchFamily="126" charset="-122"/>
                        <a:cs typeface="KaiTi" panose="02010609060101010101" pitchFamily="126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0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√</a:t>
                      </a:r>
                      <a:r>
                        <a:rPr lang="zh-CN" alt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  <a:sym typeface="+mn-ea"/>
                        </a:rPr>
                        <a:t>朝我身上泼水</a:t>
                      </a:r>
                      <a:r>
                        <a:rPr lang="en-US" altLang="zh-CN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  <a:sym typeface="+mn-ea"/>
                        </a:rPr>
                        <a:t> </a:t>
                      </a:r>
                      <a:r>
                        <a:rPr lang="en-US" altLang="zh-CN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</a:rPr>
                        <a:t>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KaiTi" panose="02010609060101010101" pitchFamily="126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3200" b="1" dirty="0">
                          <a:latin typeface="KaiTi" panose="02010609060101010101" pitchFamily="126" charset="-122"/>
                          <a:ea typeface="KaiTi" panose="02010609060101010101" pitchFamily="126" charset="-122"/>
                          <a:cs typeface="KaiTi" panose="02010609060101010101" pitchFamily="126" charset="-122"/>
                          <a:sym typeface="+mn-ea"/>
                        </a:rPr>
                        <a:t>× </a:t>
                      </a:r>
                      <a:endParaRPr lang="en-US" altLang="en-US" sz="3200" b="1" dirty="0">
                        <a:latin typeface="KaiTi" panose="02010609060101010101" pitchFamily="126" charset="-122"/>
                        <a:ea typeface="KaiTi" panose="02010609060101010101" pitchFamily="126" charset="-122"/>
                        <a:cs typeface="KaiTi" panose="02010609060101010101" pitchFamily="126" charset="-122"/>
                        <a:sym typeface="+mn-ea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13" y="990600"/>
            <a:ext cx="11536362" cy="553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0" name="Text Box 4"/>
          <p:cNvSpPr txBox="1"/>
          <p:nvPr/>
        </p:nvSpPr>
        <p:spPr>
          <a:xfrm>
            <a:off x="0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P285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6038"/>
            <a:ext cx="12192000" cy="5321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4" name="Text Box 4"/>
          <p:cNvSpPr txBox="1"/>
          <p:nvPr/>
        </p:nvSpPr>
        <p:spPr>
          <a:xfrm>
            <a:off x="0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P285</a:t>
            </a:r>
          </a:p>
        </p:txBody>
      </p:sp>
      <p:pic>
        <p:nvPicPr>
          <p:cNvPr id="59396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538" y="90488"/>
            <a:ext cx="10247312" cy="1428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Text Box 1"/>
          <p:cNvSpPr txBox="1"/>
          <p:nvPr/>
        </p:nvSpPr>
        <p:spPr>
          <a:xfrm>
            <a:off x="824230" y="146685"/>
            <a:ext cx="10544175" cy="6554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稍微          不常。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偶然          显露出来，产生出来。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出现          程度不深或数量不多。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答应          专门。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特意          外表，样子。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显眼          同意。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长相          很容易被看到或注意到。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悄悄          让人惊讶、高兴的事。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烫            没有声音或声音非常小，（行动）不让别人知道。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惊喜          温度高，让人觉得疼。</a:t>
            </a:r>
          </a:p>
        </p:txBody>
      </p:sp>
    </p:spTree>
  </p:cSld>
  <p:clrMapOvr>
    <a:masterClrMapping/>
  </p:clrMapOvr>
  <p:transition spd="med"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6"/>
          <p:cNvSpPr/>
          <p:nvPr/>
        </p:nvSpPr>
        <p:spPr>
          <a:xfrm>
            <a:off x="2742883" y="3681095"/>
            <a:ext cx="8402637" cy="1873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altLang="zh-CN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V</a:t>
            </a:r>
            <a:r>
              <a:rPr lang="zh-CN" altLang="en-US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</a:t>
            </a:r>
            <a:r>
              <a:rPr lang="en-US" altLang="zh-CN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V</a:t>
            </a:r>
            <a:r>
              <a:rPr lang="zh-CN" altLang="en-US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着（就）</a:t>
            </a:r>
            <a:r>
              <a:rPr lang="en-US" altLang="zh-CN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  <a:endParaRPr lang="zh-CN" altLang="en-US" sz="6600" b="1">
              <a:solidFill>
                <a:srgbClr val="FF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  <p:sp>
        <p:nvSpPr>
          <p:cNvPr id="60418" name="Rectangle 2"/>
          <p:cNvSpPr txBox="1"/>
          <p:nvPr/>
        </p:nvSpPr>
        <p:spPr>
          <a:xfrm>
            <a:off x="3627438" y="1330325"/>
            <a:ext cx="4448175" cy="16303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语言点</a:t>
            </a:r>
            <a:endParaRPr lang="zh-CN" altLang="en-US" sz="4000">
              <a:solidFill>
                <a:srgbClr val="CC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3"/>
          <p:cNvSpPr txBox="1">
            <a:spLocks noRot="1"/>
          </p:cNvSpPr>
          <p:nvPr/>
        </p:nvSpPr>
        <p:spPr>
          <a:xfrm>
            <a:off x="558800" y="4475163"/>
            <a:ext cx="10852150" cy="174466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奶奶躺在沙发上看电视，可能是太累了，</a:t>
            </a:r>
          </a:p>
          <a:p>
            <a:pPr marL="342900" indent="-342900"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  她</a:t>
            </a:r>
            <a:r>
              <a:rPr lang="zh-CN" altLang="en-US" sz="6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看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</a:t>
            </a:r>
            <a:r>
              <a:rPr lang="zh-CN" altLang="en-US" sz="6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看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着（就）</a:t>
            </a:r>
            <a:r>
              <a:rPr lang="zh-CN" altLang="en-US" sz="60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睡着了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255" y="610870"/>
            <a:ext cx="4898390" cy="341693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090" y="551815"/>
            <a:ext cx="6073139" cy="4008754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  <p:sp>
        <p:nvSpPr>
          <p:cNvPr id="8" name="Rectangle 3"/>
          <p:cNvSpPr txBox="1">
            <a:spLocks noRot="1"/>
          </p:cNvSpPr>
          <p:nvPr/>
        </p:nvSpPr>
        <p:spPr>
          <a:xfrm>
            <a:off x="249238" y="4367213"/>
            <a:ext cx="11693525" cy="23463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eaLnBrk="0" hangingPunct="0">
              <a:lnSpc>
                <a:spcPct val="150000"/>
              </a:lnSpc>
            </a:pP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女孩看电影时，</a:t>
            </a:r>
            <a:r>
              <a:rPr lang="zh-CN" altLang="en-US" sz="6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看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</a:t>
            </a:r>
            <a:r>
              <a:rPr lang="zh-CN" altLang="en-US" sz="6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看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着（就）</a:t>
            </a:r>
            <a:r>
              <a:rPr lang="zh-CN" altLang="en-US" sz="60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哭了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，应该是因为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  <a:sym typeface="DengXian" panose="02010600030101010101" pitchFamily="2" charset="-122"/>
              </a:rPr>
              <a:t>太感动了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http://wenwen.soso.com/p/20110904/20110904105244-1674625109.jpg"/>
          <p:cNvPicPr>
            <a:picLocks noChangeAspect="1"/>
          </p:cNvPicPr>
          <p:nvPr/>
        </p:nvPicPr>
        <p:blipFill>
          <a:blip r:embed="rId2"/>
          <a:srcRect b="390"/>
          <a:stretch>
            <a:fillRect/>
          </a:stretch>
        </p:blipFill>
        <p:spPr>
          <a:xfrm>
            <a:off x="8562975" y="-1"/>
            <a:ext cx="3198495" cy="4055745"/>
          </a:xfrm>
          <a:prstGeom prst="bevel">
            <a:avLst/>
          </a:prstGeom>
          <a:noFill/>
          <a:ln w="9525">
            <a:noFill/>
          </a:ln>
          <a:effectLst>
            <a:softEdge rad="63500"/>
          </a:effectLst>
        </p:spPr>
      </p:pic>
      <p:sp>
        <p:nvSpPr>
          <p:cNvPr id="5" name="Rectangle 3"/>
          <p:cNvSpPr txBox="1">
            <a:spLocks noRot="1"/>
          </p:cNvSpPr>
          <p:nvPr/>
        </p:nvSpPr>
        <p:spPr>
          <a:xfrm>
            <a:off x="204788" y="3302000"/>
            <a:ext cx="12298362" cy="17859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我正给女朋友打电话，</a:t>
            </a:r>
          </a:p>
          <a:p>
            <a:pPr marL="342900" indent="-342900"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可是手机</a:t>
            </a:r>
            <a:r>
              <a:rPr lang="zh-CN" altLang="en-US" sz="6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打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</a:t>
            </a:r>
            <a:r>
              <a:rPr lang="zh-CN" altLang="en-US" sz="6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打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</a:t>
            </a:r>
            <a:r>
              <a:rPr lang="en-US" altLang="zh-CN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(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就</a:t>
            </a:r>
            <a:r>
              <a:rPr lang="en-US" altLang="zh-CN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)</a:t>
            </a:r>
            <a:r>
              <a:rPr lang="zh-CN" altLang="en-US" sz="60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没电了</a:t>
            </a:r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，真麻烦！</a:t>
            </a:r>
          </a:p>
        </p:txBody>
      </p:sp>
      <p:pic>
        <p:nvPicPr>
          <p:cNvPr id="55298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7370" y="107950"/>
            <a:ext cx="4004310" cy="2940050"/>
          </a:xfrm>
          <a:prstGeom prst="roundRect">
            <a:avLst/>
          </a:prstGeom>
          <a:noFill/>
          <a:ln w="9525">
            <a:noFill/>
          </a:ln>
          <a:effectLst>
            <a:softEdge rad="63500"/>
          </a:effectLst>
        </p:spPr>
      </p:pic>
      <p:sp>
        <p:nvSpPr>
          <p:cNvPr id="2" name="Rectangle 3"/>
          <p:cNvSpPr txBox="1">
            <a:spLocks noRot="1"/>
          </p:cNvSpPr>
          <p:nvPr/>
        </p:nvSpPr>
        <p:spPr>
          <a:xfrm>
            <a:off x="204788" y="5072063"/>
            <a:ext cx="11782425" cy="17859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eaLnBrk="0" hangingPunct="0"/>
            <a:r>
              <a:rPr lang="zh-CN" altLang="en-US" sz="4400" b="1" dirty="0">
                <a:latin typeface="KaiTi" panose="02010609060101010101" pitchFamily="126" charset="-122"/>
                <a:ea typeface="KaiTi" panose="02010609060101010101" pitchFamily="126" charset="-122"/>
              </a:rPr>
              <a:t>我们几个好朋友一起去爬山，</a:t>
            </a:r>
            <a:endParaRPr lang="en-US" altLang="zh-CN" sz="4400" b="1" dirty="0">
              <a:solidFill>
                <a:srgbClr val="000099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  <a:p>
            <a:pPr marL="342900" indent="-342900" eaLnBrk="0" hangingPunct="0"/>
            <a:r>
              <a:rPr lang="zh-CN" altLang="en-US" sz="6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         爬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</a:t>
            </a:r>
            <a:r>
              <a:rPr lang="zh-CN" altLang="en-US" sz="6000" b="1" dirty="0">
                <a:solidFill>
                  <a:srgbClr val="00B05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爬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着</a:t>
            </a:r>
            <a:r>
              <a:rPr lang="zh-CN" altLang="en-US" sz="60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天</a:t>
            </a:r>
            <a:r>
              <a:rPr lang="en-US" altLang="zh-CN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(</a:t>
            </a:r>
            <a:r>
              <a:rPr lang="zh-CN" altLang="en-US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就</a:t>
            </a:r>
            <a:r>
              <a:rPr lang="en-US" altLang="zh-CN" sz="6000" b="1" dirty="0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)</a:t>
            </a:r>
            <a:r>
              <a:rPr lang="zh-CN" altLang="en-US" sz="6000" b="1" dirty="0">
                <a:solidFill>
                  <a:srgbClr val="7030A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亮了</a:t>
            </a:r>
            <a:r>
              <a:rPr lang="zh-CN" altLang="en-US" sz="4800" b="1" dirty="0">
                <a:latin typeface="KaiTi" panose="02010609060101010101" pitchFamily="126" charset="-122"/>
                <a:ea typeface="KaiTi" panose="02010609060101010101" pitchFamily="126" charset="-122"/>
              </a:rPr>
              <a:t>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2750"/>
            <a:ext cx="11949113" cy="4219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4514" name="Text Box 4"/>
          <p:cNvSpPr txBox="1"/>
          <p:nvPr/>
        </p:nvSpPr>
        <p:spPr>
          <a:xfrm>
            <a:off x="0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P283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6"/>
          <p:cNvSpPr/>
          <p:nvPr/>
        </p:nvSpPr>
        <p:spPr>
          <a:xfrm>
            <a:off x="1136968" y="3577273"/>
            <a:ext cx="11237912" cy="1873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zh-CN" altLang="en-US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  </a:t>
            </a:r>
            <a:r>
              <a:rPr lang="en-US" altLang="zh-CN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………</a:t>
            </a:r>
            <a:r>
              <a:rPr lang="zh-CN" altLang="en-US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，以免</a:t>
            </a:r>
            <a:r>
              <a:rPr lang="en-US" altLang="zh-CN" sz="66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</a:p>
        </p:txBody>
      </p:sp>
      <p:sp>
        <p:nvSpPr>
          <p:cNvPr id="65538" name="Rectangle 2"/>
          <p:cNvSpPr txBox="1"/>
          <p:nvPr/>
        </p:nvSpPr>
        <p:spPr>
          <a:xfrm>
            <a:off x="3627438" y="1330325"/>
            <a:ext cx="4448175" cy="16303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语言点</a:t>
            </a:r>
            <a:endParaRPr lang="zh-CN" altLang="en-US" sz="4000">
              <a:solidFill>
                <a:srgbClr val="CC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682625"/>
            <a:ext cx="12398375" cy="1150938"/>
          </a:xfrm>
        </p:spPr>
        <p:txBody>
          <a:bodyPr anchor="ctr"/>
          <a:lstStyle/>
          <a:p>
            <a:r>
              <a:rPr lang="zh-CN" altLang="en-US" b="1">
                <a:latin typeface="KaiTi" panose="02010609060101010101" pitchFamily="126" charset="-122"/>
                <a:ea typeface="KaiTi" panose="02010609060101010101" pitchFamily="126" charset="-122"/>
              </a:rPr>
              <a:t>师傅要先问清楚参会的人数再订饭，</a:t>
            </a:r>
            <a:r>
              <a:rPr lang="zh-CN" altLang="en-US" sz="60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以免</a:t>
            </a:r>
            <a:r>
              <a:rPr lang="zh-CN" altLang="en-US" b="1">
                <a:latin typeface="KaiTi" panose="02010609060101010101" pitchFamily="126" charset="-122"/>
                <a:ea typeface="KaiTi" panose="02010609060101010101" pitchFamily="126" charset="-122"/>
              </a:rPr>
              <a:t>浪费。</a:t>
            </a:r>
          </a:p>
        </p:txBody>
      </p:sp>
      <p:sp>
        <p:nvSpPr>
          <p:cNvPr id="3" name="标题 1"/>
          <p:cNvSpPr/>
          <p:nvPr/>
        </p:nvSpPr>
        <p:spPr>
          <a:xfrm>
            <a:off x="238125" y="2074863"/>
            <a:ext cx="11715750" cy="11509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请不要在马路上玩足球，</a:t>
            </a:r>
            <a:r>
              <a:rPr lang="zh-CN" altLang="en-US" sz="60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以免</a:t>
            </a: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发生意外。</a:t>
            </a:r>
          </a:p>
        </p:txBody>
      </p:sp>
      <p:sp>
        <p:nvSpPr>
          <p:cNvPr id="4" name="标题 1"/>
          <p:cNvSpPr/>
          <p:nvPr/>
        </p:nvSpPr>
        <p:spPr>
          <a:xfrm>
            <a:off x="412750" y="3373438"/>
            <a:ext cx="10482263" cy="11509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天冷了，多穿点儿厚衣服，</a:t>
            </a:r>
            <a:r>
              <a:rPr lang="zh-CN" altLang="en-US" sz="60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以免</a:t>
            </a: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感冒。</a:t>
            </a:r>
          </a:p>
        </p:txBody>
      </p:sp>
      <p:sp>
        <p:nvSpPr>
          <p:cNvPr id="5" name="标题 1"/>
          <p:cNvSpPr/>
          <p:nvPr/>
        </p:nvSpPr>
        <p:spPr>
          <a:xfrm>
            <a:off x="111125" y="4989513"/>
            <a:ext cx="11669713" cy="16891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半夜十二点以后不要大声放音乐，</a:t>
            </a:r>
          </a:p>
          <a:p>
            <a:pPr eaLnBrk="0" hangingPunct="0">
              <a:lnSpc>
                <a:spcPct val="90000"/>
              </a:lnSpc>
            </a:pP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                     </a:t>
            </a:r>
            <a:r>
              <a:rPr lang="zh-CN" altLang="en-US" sz="60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以免</a:t>
            </a: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影响别人休息。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763" y="219075"/>
            <a:ext cx="6454775" cy="1282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86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" y="1617663"/>
            <a:ext cx="9502775" cy="3624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87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63" y="5408613"/>
            <a:ext cx="9574212" cy="1335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588" name="Text Box 4"/>
          <p:cNvSpPr txBox="1"/>
          <p:nvPr/>
        </p:nvSpPr>
        <p:spPr>
          <a:xfrm>
            <a:off x="0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P282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0300"/>
            <a:ext cx="12152313" cy="464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0" name="Text Box 4"/>
          <p:cNvSpPr txBox="1"/>
          <p:nvPr/>
        </p:nvSpPr>
        <p:spPr>
          <a:xfrm>
            <a:off x="0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P283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6"/>
          <p:cNvSpPr/>
          <p:nvPr/>
        </p:nvSpPr>
        <p:spPr>
          <a:xfrm>
            <a:off x="-310515" y="3852545"/>
            <a:ext cx="11907838" cy="1873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zh-CN" altLang="en-US" sz="72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  目的复句的常用关联词</a:t>
            </a:r>
            <a:endParaRPr lang="en-US" altLang="zh-CN" sz="9600" b="1">
              <a:solidFill>
                <a:srgbClr val="FF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  <p:sp>
        <p:nvSpPr>
          <p:cNvPr id="69634" name="Rectangle 2"/>
          <p:cNvSpPr txBox="1"/>
          <p:nvPr/>
        </p:nvSpPr>
        <p:spPr>
          <a:xfrm>
            <a:off x="3797935" y="1330325"/>
            <a:ext cx="4448175" cy="16303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CN" altLang="en-US" sz="9600" b="1">
                <a:solidFill>
                  <a:srgbClr val="CC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语言点</a:t>
            </a:r>
            <a:endParaRPr lang="zh-CN" altLang="en-US" sz="4000">
              <a:solidFill>
                <a:srgbClr val="CC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0241" name="Rectangle 2"/>
          <p:cNvSpPr>
            <a:spLocks noGrp="1"/>
          </p:cNvSpPr>
          <p:nvPr/>
        </p:nvSpPr>
        <p:spPr>
          <a:xfrm>
            <a:off x="-122555" y="430213"/>
            <a:ext cx="12192000" cy="10350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en-US" sz="5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显眼    手心    长相    烫   </a:t>
            </a:r>
            <a:r>
              <a:rPr lang="zh-CN" altLang="en-US" sz="5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5123" name="Text Box 4"/>
          <p:cNvSpPr txBox="1"/>
          <p:nvPr/>
        </p:nvSpPr>
        <p:spPr>
          <a:xfrm>
            <a:off x="111125" y="1606550"/>
            <a:ext cx="120491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妈妈找不到孩子，急得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都出了汗。</a:t>
            </a:r>
          </a:p>
        </p:txBody>
      </p:sp>
      <p:sp>
        <p:nvSpPr>
          <p:cNvPr id="5125" name="Text Box 4"/>
          <p:cNvSpPr txBox="1"/>
          <p:nvPr/>
        </p:nvSpPr>
        <p:spPr>
          <a:xfrm>
            <a:off x="111125" y="2251075"/>
            <a:ext cx="12049125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这是刚做好的汤，慢点喝，小心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128" name="Text Box 4"/>
          <p:cNvSpPr txBox="1"/>
          <p:nvPr/>
        </p:nvSpPr>
        <p:spPr>
          <a:xfrm>
            <a:off x="111125" y="3164205"/>
            <a:ext cx="11917363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我的妹妹穿了一件特别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的衣服，你进去就能看见她。</a:t>
            </a:r>
          </a:p>
        </p:txBody>
      </p:sp>
      <p:sp>
        <p:nvSpPr>
          <p:cNvPr id="2" name="Text Box 4"/>
          <p:cNvSpPr txBox="1"/>
          <p:nvPr/>
        </p:nvSpPr>
        <p:spPr>
          <a:xfrm>
            <a:off x="141605" y="4834890"/>
            <a:ext cx="11917363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昨天那个女孩子的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给阿尔达留下了非常深刻的印象。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5" grpId="0"/>
      <p:bldP spid="5128" grpId="0"/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3" y="1470025"/>
            <a:ext cx="12068175" cy="466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58" name="Text Box 4"/>
          <p:cNvSpPr txBox="1"/>
          <p:nvPr/>
        </p:nvSpPr>
        <p:spPr>
          <a:xfrm>
            <a:off x="111125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 </a:t>
            </a:r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P281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0" y="234950"/>
            <a:ext cx="9271000" cy="2260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682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500" y="2635250"/>
            <a:ext cx="10007600" cy="3422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83" name="Text Box 4"/>
          <p:cNvSpPr txBox="1"/>
          <p:nvPr/>
        </p:nvSpPr>
        <p:spPr>
          <a:xfrm>
            <a:off x="0" y="90488"/>
            <a:ext cx="23749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P282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图片 3"/>
          <p:cNvPicPr>
            <a:picLocks noChangeAspect="1"/>
          </p:cNvPicPr>
          <p:nvPr/>
        </p:nvPicPr>
        <p:blipFill>
          <a:blip r:embed="rId2"/>
          <a:srcRect b="51125"/>
          <a:stretch>
            <a:fillRect/>
          </a:stretch>
        </p:blipFill>
        <p:spPr>
          <a:xfrm>
            <a:off x="1460500" y="234950"/>
            <a:ext cx="9271000" cy="1104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70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500" y="1652588"/>
            <a:ext cx="9920288" cy="443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07" name="Text Box 4"/>
          <p:cNvSpPr txBox="1"/>
          <p:nvPr/>
        </p:nvSpPr>
        <p:spPr>
          <a:xfrm>
            <a:off x="0" y="0"/>
            <a:ext cx="2374900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5400" b="1">
                <a:solidFill>
                  <a:srgbClr val="FF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P282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标题 1"/>
          <p:cNvSpPr>
            <a:spLocks noGrp="1"/>
          </p:cNvSpPr>
          <p:nvPr/>
        </p:nvSpPr>
        <p:spPr>
          <a:xfrm>
            <a:off x="188913" y="381000"/>
            <a:ext cx="11290300" cy="1057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为了</a:t>
            </a: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，</a:t>
            </a: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  <a:endParaRPr lang="zh-CN" altLang="en-US" sz="7200" b="1">
              <a:solidFill>
                <a:srgbClr val="C0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  <p:sp>
        <p:nvSpPr>
          <p:cNvPr id="73730" name="标题 1"/>
          <p:cNvSpPr>
            <a:spLocks noGrp="1"/>
          </p:cNvSpPr>
          <p:nvPr/>
        </p:nvSpPr>
        <p:spPr>
          <a:xfrm>
            <a:off x="188913" y="1801813"/>
            <a:ext cx="11290300" cy="1057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，为的是</a:t>
            </a: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  <a:endParaRPr lang="zh-CN" altLang="en-US" sz="7200" b="1">
              <a:solidFill>
                <a:srgbClr val="C0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  <p:sp>
        <p:nvSpPr>
          <p:cNvPr id="73731" name="标题 1"/>
          <p:cNvSpPr>
            <a:spLocks noGrp="1"/>
          </p:cNvSpPr>
          <p:nvPr/>
        </p:nvSpPr>
        <p:spPr>
          <a:xfrm>
            <a:off x="188913" y="3486150"/>
            <a:ext cx="11290300" cy="10556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，以便</a:t>
            </a: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  <a:endParaRPr lang="zh-CN" altLang="en-US" sz="7200" b="1">
              <a:solidFill>
                <a:srgbClr val="C0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  <p:sp>
        <p:nvSpPr>
          <p:cNvPr id="73732" name="标题 1"/>
          <p:cNvSpPr>
            <a:spLocks noGrp="1"/>
          </p:cNvSpPr>
          <p:nvPr/>
        </p:nvSpPr>
        <p:spPr>
          <a:xfrm>
            <a:off x="188913" y="4926013"/>
            <a:ext cx="11290300" cy="1057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  <a:r>
              <a:rPr lang="zh-CN" altLang="en-US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，以免</a:t>
            </a: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/</a:t>
            </a:r>
            <a:r>
              <a:rPr lang="zh-CN" altLang="en-US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免得</a:t>
            </a: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/</a:t>
            </a:r>
            <a:r>
              <a:rPr lang="zh-CN" altLang="en-US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省得</a:t>
            </a:r>
            <a:r>
              <a:rPr lang="en-US" altLang="zh-CN" sz="72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……</a:t>
            </a:r>
            <a:endParaRPr lang="zh-CN" altLang="en-US" sz="7200" b="1">
              <a:solidFill>
                <a:srgbClr val="C0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0" grpId="1"/>
      <p:bldP spid="73731" grpId="0"/>
      <p:bldP spid="73731" grpId="1"/>
      <p:bldP spid="73732" grpId="0"/>
      <p:bldP spid="73732" grpId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188913" y="555625"/>
            <a:ext cx="11290300" cy="22764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/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她把国内外的法律背得熟熟的，</a:t>
            </a:r>
          </a:p>
          <a:p>
            <a:pPr eaLnBrk="0" hangingPunct="0"/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           </a:t>
            </a:r>
            <a:r>
              <a:rPr lang="zh-CN" altLang="en-US" sz="60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为的是</a:t>
            </a: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成为一名合格的律师。</a:t>
            </a: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88913" y="2498725"/>
            <a:ext cx="11780837" cy="22748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/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学校设计了一个意见箱，</a:t>
            </a:r>
          </a:p>
          <a:p>
            <a:pPr eaLnBrk="0" hangingPunct="0"/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           </a:t>
            </a:r>
            <a:r>
              <a:rPr lang="zh-CN" altLang="en-US" sz="60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以便</a:t>
            </a: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师生随时提出自己的意见。</a:t>
            </a: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450850" y="4487863"/>
            <a:ext cx="10766425" cy="22748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/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你赶紧去医院看看，</a:t>
            </a:r>
          </a:p>
          <a:p>
            <a:pPr eaLnBrk="0" hangingPunct="0"/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           </a:t>
            </a:r>
            <a:r>
              <a:rPr lang="zh-CN" altLang="en-US" sz="6000" b="1">
                <a:solidFill>
                  <a:srgbClr val="C0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省得</a:t>
            </a:r>
            <a:r>
              <a:rPr lang="zh-CN" altLang="en-US" sz="4400" b="1">
                <a:latin typeface="KaiTi" panose="02010609060101010101" pitchFamily="126" charset="-122"/>
                <a:ea typeface="KaiTi" panose="02010609060101010101" pitchFamily="126" charset="-122"/>
              </a:rPr>
              <a:t>病了又上不了班了。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 txBox="1"/>
          <p:nvPr/>
        </p:nvSpPr>
        <p:spPr>
          <a:xfrm>
            <a:off x="3289618" y="2582863"/>
            <a:ext cx="5416550" cy="1630362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9600" b="1">
                <a:solidFill>
                  <a:srgbClr val="CC0000"/>
                </a:solidFill>
                <a:latin typeface="KaiTi" panose="02010609060101010101" pitchFamily="126" charset="-122"/>
                <a:ea typeface="KaiTi" panose="02010609060101010101" pitchFamily="126" charset="-122"/>
              </a:rPr>
              <a:t>学以致用</a:t>
            </a:r>
            <a:endParaRPr lang="zh-CN" altLang="en-US" sz="4000">
              <a:solidFill>
                <a:srgbClr val="CC0000"/>
              </a:solidFill>
              <a:latin typeface="KaiTi" panose="02010609060101010101" pitchFamily="126" charset="-122"/>
              <a:ea typeface="KaiTi" panose="02010609060101010101" pitchFamily="126" charset="-122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50" y="231775"/>
            <a:ext cx="11645900" cy="63960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56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3098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4400" b="1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3230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  <a:endParaRPr lang="zh-CN" altLang="zh-CN" sz="8000" b="1" spc="3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2604616"/>
      </p:ext>
    </p:extLst>
  </p:cSld>
  <p:clrMapOvr>
    <a:masterClrMapping/>
  </p:clrMapOvr>
  <p:transition spd="med">
    <p:pull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11DA786-FF86-4F3A-A1C1-27AD2A438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47" y="1080247"/>
            <a:ext cx="10944225" cy="26098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B3852DB-AC69-4929-8F61-507B48E36A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47" y="3690097"/>
            <a:ext cx="101346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870997"/>
      </p:ext>
    </p:extLst>
  </p:cSld>
  <p:clrMapOvr>
    <a:masterClrMapping/>
  </p:clrMapOvr>
  <p:transition spd="med" advTm="3000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1265" name="Rectangle 2"/>
          <p:cNvSpPr>
            <a:spLocks noGrp="1"/>
          </p:cNvSpPr>
          <p:nvPr/>
        </p:nvSpPr>
        <p:spPr>
          <a:xfrm>
            <a:off x="-243840" y="142558"/>
            <a:ext cx="12192000" cy="10350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812800" indent="-812800" algn="ctr" eaLnBrk="0" hangingPunct="0">
              <a:spcBef>
                <a:spcPct val="20000"/>
              </a:spcBef>
            </a:pPr>
            <a:r>
              <a:rPr lang="zh-CN" altLang="en-US" sz="5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特意    任务    稍微    提前   </a:t>
            </a:r>
            <a:r>
              <a:rPr lang="zh-CN" altLang="en-US" sz="5400" b="1" dirty="0">
                <a:solidFill>
                  <a:srgbClr val="00009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3" name="Text Box 4"/>
          <p:cNvSpPr txBox="1"/>
          <p:nvPr/>
        </p:nvSpPr>
        <p:spPr>
          <a:xfrm>
            <a:off x="111125" y="1177925"/>
            <a:ext cx="120491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如果会议改时间了，请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通知我。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127635" y="1823085"/>
            <a:ext cx="12049125" cy="18148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知道奶奶身体不好，我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给她买了一个专门给老人用的椅子。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141605" y="3354705"/>
            <a:ext cx="1232217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今年过年她回不去了，因为她没有完成老板给她的工作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141605" y="5032375"/>
            <a:ext cx="11917363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我觉得这双鞋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大了一点儿，能给我换给个小一号的吗？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51238875-F436-4C60-98BA-6341829328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" y="885825"/>
            <a:ext cx="11134725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102493"/>
      </p:ext>
    </p:extLst>
  </p:cSld>
  <p:clrMapOvr>
    <a:masterClrMapping/>
  </p:clrMapOvr>
  <p:transition spd="med" advTm="3000">
    <p:pull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C6D067F-273D-44D9-8803-41576C5125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25" y="2071687"/>
            <a:ext cx="9201150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976709"/>
      </p:ext>
    </p:extLst>
  </p:cSld>
  <p:clrMapOvr>
    <a:masterClrMapping/>
  </p:clrMapOvr>
  <p:transition spd="med" advTm="3000">
    <p:pull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CC2D4F10-E395-4B40-BDD6-829901D033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219200"/>
            <a:ext cx="92964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861158"/>
      </p:ext>
    </p:extLst>
  </p:cSld>
  <p:clrMapOvr>
    <a:masterClrMapping/>
  </p:clrMapOvr>
  <p:transition spd="med" advTm="3000">
    <p:pull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24D174E-A8E4-4784-A19C-06A3F773F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2028825"/>
            <a:ext cx="923925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4476"/>
      </p:ext>
    </p:extLst>
  </p:cSld>
  <p:clrMapOvr>
    <a:masterClrMapping/>
  </p:clrMapOvr>
  <p:transition spd="med" advTm="3000">
    <p:pull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78CE6FD-DAB6-43AF-9458-A55FBA292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1666875"/>
            <a:ext cx="918210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815301"/>
      </p:ext>
    </p:extLst>
  </p:cSld>
  <p:clrMapOvr>
    <a:masterClrMapping/>
  </p:clrMapOvr>
  <p:transition spd="med" advTm="3000">
    <p:pull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0DB7217-F64C-4049-8E09-A12D41788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75" y="642937"/>
            <a:ext cx="9163050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325839"/>
      </p:ext>
    </p:extLst>
  </p:cSld>
  <p:clrMapOvr>
    <a:masterClrMapping/>
  </p:clrMapOvr>
  <p:transition spd="med" advTm="3000">
    <p:pull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C5D4711-D90E-4175-ADD3-4D06F682CA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25" y="1266825"/>
            <a:ext cx="1042035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25902"/>
      </p:ext>
    </p:extLst>
  </p:cSld>
  <p:clrMapOvr>
    <a:masterClrMapping/>
  </p:clrMapOvr>
  <p:transition spd="med" advTm="3000">
    <p:pull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3797513-60B7-4239-963A-FD71169A2741}"/>
              </a:ext>
            </a:extLst>
          </p:cNvPr>
          <p:cNvSpPr txBox="1"/>
          <p:nvPr/>
        </p:nvSpPr>
        <p:spPr>
          <a:xfrm>
            <a:off x="2057399" y="2810435"/>
            <a:ext cx="73949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成立  扩大  信心  服务  谦虚</a:t>
            </a:r>
          </a:p>
        </p:txBody>
      </p:sp>
    </p:spTree>
    <p:extLst>
      <p:ext uri="{BB962C8B-B14F-4D97-AF65-F5344CB8AC3E}">
        <p14:creationId xmlns:p14="http://schemas.microsoft.com/office/powerpoint/2010/main" val="2831485974"/>
      </p:ext>
    </p:extLst>
  </p:cSld>
  <p:clrMapOvr>
    <a:masterClrMapping/>
  </p:clrMapOvr>
  <p:transition spd="med" advTm="3000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xfrm>
            <a:off x="838200" y="-122555"/>
            <a:ext cx="4529138" cy="1325563"/>
          </a:xfrm>
        </p:spPr>
        <p:txBody>
          <a:bodyPr anchor="ctr"/>
          <a:lstStyle/>
          <a:p>
            <a:r>
              <a:rPr lang="zh-CN" altLang="zh-CN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稍微 </a:t>
            </a:r>
            <a:r>
              <a:rPr lang="en-US" altLang="zh-CN" sz="6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adv.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838200" y="1760855"/>
            <a:ext cx="116363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请你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稍微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等一会儿，我马上就到楼下接你。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822960" y="3020060"/>
            <a:ext cx="11637963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这沙发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稍微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有点儿小，不够咱们四个人坐。</a:t>
            </a:r>
          </a:p>
        </p:txBody>
      </p:sp>
      <p:sp>
        <p:nvSpPr>
          <p:cNvPr id="10" name="Text Box 4"/>
          <p:cNvSpPr txBox="1"/>
          <p:nvPr/>
        </p:nvSpPr>
        <p:spPr>
          <a:xfrm>
            <a:off x="822960" y="4194810"/>
            <a:ext cx="120269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路上容易堵车，你最好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稍微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早一点儿去考场。</a:t>
            </a:r>
          </a:p>
        </p:txBody>
      </p:sp>
      <p:sp>
        <p:nvSpPr>
          <p:cNvPr id="11" name="Text Box 4"/>
          <p:cNvSpPr txBox="1"/>
          <p:nvPr/>
        </p:nvSpPr>
        <p:spPr>
          <a:xfrm>
            <a:off x="927100" y="5368925"/>
            <a:ext cx="109251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共同的经历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稍微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拉近了他们之间的距离。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0481" name="标题 1"/>
          <p:cNvSpPr>
            <a:spLocks noGrp="1"/>
          </p:cNvSpPr>
          <p:nvPr>
            <p:ph type="title"/>
          </p:nvPr>
        </p:nvSpPr>
        <p:spPr>
          <a:xfrm>
            <a:off x="819150" y="0"/>
            <a:ext cx="4529138" cy="1325563"/>
          </a:xfrm>
        </p:spPr>
        <p:txBody>
          <a:bodyPr anchor="ctr"/>
          <a:lstStyle/>
          <a:p>
            <a:r>
              <a:rPr lang="zh-CN" altLang="zh-CN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特意 </a:t>
            </a:r>
            <a:r>
              <a:rPr lang="en-US" altLang="zh-CN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adv.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819150" y="1325563"/>
            <a:ext cx="1206500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因为价格实惠，</a:t>
            </a:r>
          </a:p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我们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特意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去了那个距离很远的大超市。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819150" y="3209290"/>
            <a:ext cx="1206500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今天是六一儿童节，</a:t>
            </a:r>
          </a:p>
          <a:p>
            <a:pPr eaLnBrk="0" hangingPunct="0"/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    学校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特意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给学生们放了半天假。</a:t>
            </a:r>
          </a:p>
        </p:txBody>
      </p:sp>
      <p:sp>
        <p:nvSpPr>
          <p:cNvPr id="20485" name="标题 1"/>
          <p:cNvSpPr>
            <a:spLocks noGrp="1"/>
          </p:cNvSpPr>
          <p:nvPr/>
        </p:nvSpPr>
        <p:spPr>
          <a:xfrm>
            <a:off x="6780530" y="-93980"/>
            <a:ext cx="2424113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r>
              <a:rPr lang="zh-CN" altLang="en-US" sz="5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专门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1599</Words>
  <Application>Microsoft Office PowerPoint</Application>
  <PresentationFormat>宽屏</PresentationFormat>
  <Paragraphs>260</Paragraphs>
  <Slides>77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77</vt:i4>
      </vt:variant>
    </vt:vector>
  </HeadingPairs>
  <TitlesOfParts>
    <vt:vector size="89" baseType="lpstr">
      <vt:lpstr>KaiTi</vt:lpstr>
      <vt:lpstr>等线</vt:lpstr>
      <vt:lpstr>等线</vt:lpstr>
      <vt:lpstr>楷体</vt:lpstr>
      <vt:lpstr>宋体</vt:lpstr>
      <vt:lpstr>宋体</vt:lpstr>
      <vt:lpstr>微软雅黑</vt:lpstr>
      <vt:lpstr>字魂105号-简雅黑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稍微 adv.</vt:lpstr>
      <vt:lpstr>特意 adv.</vt:lpstr>
      <vt:lpstr>提前 v.</vt:lpstr>
      <vt:lpstr>任务 n.</vt:lpstr>
      <vt:lpstr>偶然 adj./adv.</vt:lpstr>
      <vt:lpstr>温柔 adj.</vt:lpstr>
      <vt:lpstr>PowerPoint 演示文稿</vt:lpstr>
      <vt:lpstr>答应 v.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悄悄</vt:lpstr>
      <vt:lpstr>悄悄</vt:lpstr>
      <vt:lpstr>PowerPoint 演示文稿</vt:lpstr>
      <vt:lpstr>忽然 adv.</vt:lpstr>
      <vt:lpstr>忽然 adv.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向</vt:lpstr>
      <vt:lpstr>PowerPoint 演示文稿</vt:lpstr>
      <vt:lpstr>朝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师傅要先问清楚参会的人数再订饭，以免浪费。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Surface</dc:creator>
  <cp:lastModifiedBy>Administrator</cp:lastModifiedBy>
  <cp:revision>271</cp:revision>
  <dcterms:created xsi:type="dcterms:W3CDTF">2019-06-19T02:08:00Z</dcterms:created>
  <dcterms:modified xsi:type="dcterms:W3CDTF">2022-04-13T01:50:18Z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2052-11.1.0.11294</vt:lpwstr>
  </property>
  <property fmtid="{D5CDD505-2E9C-101B-9397-08002B2CF9AE}" pid="3" name="ICV">
    <vt:lpwstr>98FDC3513963410A8F0C84A5B3FC7BD8</vt:lpwstr>
  </property>
</Properties>
</file>