
<file path=[Content_Types].xml><?xml version="1.0" encoding="utf-8"?>
<Types xmlns="http://schemas.openxmlformats.org/package/2006/content-types"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96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C3C2611-4C71-4FC5-86AE-919BDF0F9419}" styleName=""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318" y="-114"/>
      </p:cViewPr>
      <p:guideLst>
        <p:guide orient="horz" pos="3096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notesMaster" Target="notesMasters/notesMaster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 hasCustomPrompt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 hasCustomPrompt="1"/>
          </p:nvPr>
        </p:nvSpPr>
        <p:spPr>
          <a:xfrm>
            <a:off x="1270000" y="422275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“在此键入引文。”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 hasCustomPrompt="1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 hasCustomPrompt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170" indent="-471170" defTabSz="1300480">
              <a:spcBef>
                <a:spcPts val="1000"/>
              </a:spcBef>
              <a:buSzPct val="100000"/>
              <a:buFont typeface="Arial" panose="020B0604020202020204"/>
              <a:defRPr sz="4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06145" indent="-448945" defTabSz="1300480">
              <a:spcBef>
                <a:spcPts val="1000"/>
              </a:spcBef>
              <a:buSzPct val="100000"/>
              <a:buFont typeface="Arial" panose="020B0604020202020204"/>
              <a:buChar char="–"/>
              <a:defRPr sz="4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indent="-419100" defTabSz="1300480">
              <a:spcBef>
                <a:spcPts val="1000"/>
              </a:spcBef>
              <a:buSzPct val="100000"/>
              <a:buFont typeface="Arial" panose="020B0604020202020204"/>
              <a:defRPr sz="4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74520" indent="-502920" defTabSz="1300480">
              <a:spcBef>
                <a:spcPts val="1000"/>
              </a:spcBef>
              <a:buSzPct val="100000"/>
              <a:buFont typeface="Arial" panose="020B0604020202020204"/>
              <a:buChar char="–"/>
              <a:defRPr sz="4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331720" indent="-502920" defTabSz="1300480">
              <a:spcBef>
                <a:spcPts val="1000"/>
              </a:spcBef>
              <a:buSzPct val="100000"/>
              <a:buFont typeface="Arial" panose="020B0604020202020204"/>
              <a:buChar char="»"/>
              <a:defRPr sz="4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12005833" y="9114112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21" name="Shape 21"/>
          <p:cNvSpPr>
            <a:spLocks noGrp="1"/>
          </p:cNvSpPr>
          <p:nvPr>
            <p:ph type="title" hasCustomPrompt="1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 hasCustomPrompt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 hasCustomPrompt="1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39" name="Shape 39"/>
          <p:cNvSpPr>
            <a:spLocks noGrp="1"/>
          </p:cNvSpPr>
          <p:nvPr>
            <p:ph type="title" hasCustomPrompt="1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 hasCustomPrompt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66" name="Shape 66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 hasCustomPrompt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 hasCustomPrompt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ctrTitle"/>
          </p:nvPr>
        </p:nvSpPr>
        <p:spPr>
          <a:xfrm>
            <a:off x="1270000" y="-241300"/>
            <a:ext cx="10464800" cy="3302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7600">
                <a:solidFill>
                  <a:srgbClr val="212122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HSK 六级 下 </a:t>
            </a:r>
          </a:p>
        </p:txBody>
      </p:sp>
      <p:sp>
        <p:nvSpPr>
          <p:cNvPr id="130" name="Shape 130"/>
          <p:cNvSpPr/>
          <p:nvPr/>
        </p:nvSpPr>
        <p:spPr>
          <a:xfrm>
            <a:off x="0" y="3880174"/>
            <a:ext cx="13004800" cy="13365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defTabSz="1300480">
              <a:defRPr sz="6800">
                <a:solidFill>
                  <a:srgbClr val="21212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第二十三课 大数据时代－1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2122"/>
                </a:solidFill>
              </a:defRPr>
            </a:lvl1pPr>
          </a:lstStyle>
          <a:p>
            <a:r>
              <a:t>Lesson 23 The big data era -1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1441450" y="2980266"/>
            <a:ext cx="8343900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加以：</a:t>
            </a:r>
          </a:p>
        </p:txBody>
      </p:sp>
      <p:sp>
        <p:nvSpPr>
          <p:cNvPr id="257" name="Shape 257"/>
          <p:cNvSpPr/>
          <p:nvPr/>
        </p:nvSpPr>
        <p:spPr>
          <a:xfrm>
            <a:off x="1441450" y="6083033"/>
            <a:ext cx="11087100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被动：</a:t>
            </a:r>
          </a:p>
        </p:txBody>
      </p:sp>
      <p:sp>
        <p:nvSpPr>
          <p:cNvPr id="258" name="Shape 258"/>
          <p:cNvSpPr/>
          <p:nvPr/>
        </p:nvSpPr>
        <p:spPr>
          <a:xfrm>
            <a:off x="1441450" y="7132766"/>
            <a:ext cx="6972300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通俗：</a:t>
            </a:r>
          </a:p>
        </p:txBody>
      </p:sp>
      <p:sp>
        <p:nvSpPr>
          <p:cNvPr id="259" name="Shape 259"/>
          <p:cNvSpPr/>
          <p:nvPr/>
        </p:nvSpPr>
        <p:spPr>
          <a:xfrm>
            <a:off x="1441450" y="8182500"/>
            <a:ext cx="10629900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荒谬：</a:t>
            </a:r>
          </a:p>
        </p:txBody>
      </p:sp>
      <p:sp>
        <p:nvSpPr>
          <p:cNvPr id="260" name="Shape 260"/>
          <p:cNvSpPr/>
          <p:nvPr/>
        </p:nvSpPr>
        <p:spPr>
          <a:xfrm>
            <a:off x="1441450" y="5020600"/>
            <a:ext cx="10172700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万分：</a:t>
            </a:r>
          </a:p>
        </p:txBody>
      </p:sp>
      <p:sp>
        <p:nvSpPr>
          <p:cNvPr id="261" name="Shape 261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作业</a:t>
            </a:r>
          </a:p>
        </p:txBody>
      </p:sp>
      <p:grpSp>
        <p:nvGrpSpPr>
          <p:cNvPr id="264" name="Group 264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262" name="Shape 262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263" name="Shape 263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265" name="Shape 265"/>
          <p:cNvSpPr/>
          <p:nvPr/>
        </p:nvSpPr>
        <p:spPr>
          <a:xfrm>
            <a:off x="1441450" y="4000433"/>
            <a:ext cx="6972300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卓越：</a:t>
            </a:r>
          </a:p>
        </p:txBody>
      </p:sp>
      <p:sp>
        <p:nvSpPr>
          <p:cNvPr id="266" name="Shape 266"/>
          <p:cNvSpPr/>
          <p:nvPr/>
        </p:nvSpPr>
        <p:spPr>
          <a:xfrm>
            <a:off x="1498289" y="1931944"/>
            <a:ext cx="2987549" cy="485649"/>
          </a:xfrm>
          <a:prstGeom prst="rect">
            <a:avLst/>
          </a:prstGeom>
          <a:ln w="12700">
            <a:miter lim="400000"/>
          </a:ln>
        </p:spPr>
        <p:txBody>
          <a:bodyPr wrap="none" lIns="65023" tIns="65023" rIns="65023" bIns="65023">
            <a:spAutoFit/>
          </a:bodyPr>
          <a:lstStyle>
            <a:lvl1pPr algn="l" defTabSz="1300480">
              <a:defRPr sz="28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用下列词语造句：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ctrTitle"/>
          </p:nvPr>
        </p:nvSpPr>
        <p:spPr>
          <a:xfrm>
            <a:off x="1270000" y="999672"/>
            <a:ext cx="10464800" cy="3302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7600">
                <a:solidFill>
                  <a:srgbClr val="212122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HSK 六级 下 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ubTitle" sz="quarter" idx="1"/>
          </p:nvPr>
        </p:nvSpPr>
        <p:spPr>
          <a:xfrm>
            <a:off x="1270000" y="6270172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2122"/>
                </a:solidFill>
              </a:defRPr>
            </a:lvl1pPr>
          </a:lstStyle>
          <a:p>
            <a:r>
              <a:t>Lesson 23 The big data era -2</a:t>
            </a:r>
          </a:p>
        </p:txBody>
      </p:sp>
      <p:sp>
        <p:nvSpPr>
          <p:cNvPr id="131" name="Shape 131"/>
          <p:cNvSpPr/>
          <p:nvPr/>
        </p:nvSpPr>
        <p:spPr>
          <a:xfrm>
            <a:off x="0" y="5121146"/>
            <a:ext cx="13004800" cy="13365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defTabSz="1300480">
              <a:defRPr sz="6800">
                <a:solidFill>
                  <a:srgbClr val="21212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第二十三课 大数据时代－2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热身</a:t>
            </a:r>
          </a:p>
        </p:txBody>
      </p:sp>
      <p:grpSp>
        <p:nvGrpSpPr>
          <p:cNvPr id="136" name="Group 136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134" name="Shape 134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35" name="Shape 135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137" name="Shape 137"/>
          <p:cNvSpPr/>
          <p:nvPr/>
        </p:nvSpPr>
        <p:spPr>
          <a:xfrm>
            <a:off x="8151" y="1775374"/>
            <a:ext cx="12988498" cy="7650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defTabSz="1300480">
              <a:def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r>
              <a:t>想一想，下列词语之间有什么联系</a:t>
            </a:r>
          </a:p>
        </p:txBody>
      </p:sp>
      <p:graphicFrame>
        <p:nvGraphicFramePr>
          <p:cNvPr id="138" name="Table 138"/>
          <p:cNvGraphicFramePr/>
          <p:nvPr/>
        </p:nvGraphicFramePr>
        <p:xfrm>
          <a:off x="1443136" y="2997200"/>
          <a:ext cx="10118526" cy="5829696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456862"/>
                <a:gridCol w="8661664"/>
              </a:tblGrid>
              <a:tr h="1457424"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华文细黑" panose="02010600040101010101" charset="-122"/>
                          <a:ea typeface="华文细黑" panose="02010600040101010101" charset="-122"/>
                          <a:cs typeface="华文细黑" panose="02010600040101010101" charset="-122"/>
                          <a:sym typeface="华文细黑" panose="02010600040101010101" charset="-122"/>
                        </a:rPr>
                        <a:t>盲</a:t>
                      </a:r>
                      <a:endParaRPr sz="2800">
                        <a:latin typeface="华文细黑" panose="02010600040101010101" charset="-122"/>
                        <a:ea typeface="华文细黑" panose="02010600040101010101" charset="-122"/>
                        <a:cs typeface="华文细黑" panose="02010600040101010101" charset="-122"/>
                        <a:sym typeface="华文细黑" panose="02010600040101010101" charset="-122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AEA8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20000"/>
                        </a:lnSpc>
                      </a:pPr>
                      <a:r>
                        <a:rPr sz="2800">
                          <a:latin typeface="华文细黑" panose="02010600040101010101" charset="-122"/>
                          <a:ea typeface="华文细黑" panose="02010600040101010101" charset="-122"/>
                          <a:cs typeface="华文细黑" panose="02010600040101010101" charset="-122"/>
                          <a:sym typeface="华文细黑" panose="02010600040101010101" charset="-122"/>
                        </a:rPr>
                        <a:t>科盲、文盲、色盲、法盲、股盲、电脑盲、扫盲</a:t>
                      </a:r>
                      <a:endParaRPr sz="2800">
                        <a:latin typeface="华文细黑" panose="02010600040101010101" charset="-122"/>
                        <a:ea typeface="华文细黑" panose="02010600040101010101" charset="-122"/>
                        <a:cs typeface="华文细黑" panose="02010600040101010101" charset="-122"/>
                        <a:sym typeface="华文细黑" panose="02010600040101010101" charset="-122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57424"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华文细黑" panose="02010600040101010101" charset="-122"/>
                          <a:ea typeface="华文细黑" panose="02010600040101010101" charset="-122"/>
                          <a:cs typeface="华文细黑" panose="02010600040101010101" charset="-122"/>
                          <a:sym typeface="华文细黑" panose="02010600040101010101" charset="-122"/>
                        </a:rPr>
                        <a:t>航</a:t>
                      </a:r>
                      <a:endParaRPr sz="2800">
                        <a:latin typeface="华文细黑" panose="02010600040101010101" charset="-122"/>
                        <a:ea typeface="华文细黑" panose="02010600040101010101" charset="-122"/>
                        <a:cs typeface="华文细黑" panose="02010600040101010101" charset="-122"/>
                        <a:sym typeface="华文细黑" panose="02010600040101010101" charset="-122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AEA8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20000"/>
                        </a:lnSpc>
                      </a:pPr>
                      <a:r>
                        <a:rPr sz="2800">
                          <a:latin typeface="华文细黑" panose="02010600040101010101" charset="-122"/>
                          <a:ea typeface="华文细黑" panose="02010600040101010101" charset="-122"/>
                          <a:cs typeface="华文细黑" panose="02010600040101010101" charset="-122"/>
                          <a:sym typeface="华文细黑" panose="02010600040101010101" charset="-122"/>
                        </a:rPr>
                        <a:t>航线、航程、航空、航天、航海、航道、航班、航向、出航、导航、领航、夜航</a:t>
                      </a:r>
                      <a:endParaRPr sz="2800">
                        <a:latin typeface="华文细黑" panose="02010600040101010101" charset="-122"/>
                        <a:ea typeface="华文细黑" panose="02010600040101010101" charset="-122"/>
                        <a:cs typeface="华文细黑" panose="02010600040101010101" charset="-122"/>
                        <a:sym typeface="华文细黑" panose="02010600040101010101" charset="-122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57424"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华文细黑" panose="02010600040101010101" charset="-122"/>
                          <a:ea typeface="华文细黑" panose="02010600040101010101" charset="-122"/>
                          <a:cs typeface="华文细黑" panose="02010600040101010101" charset="-122"/>
                          <a:sym typeface="华文细黑" panose="02010600040101010101" charset="-122"/>
                        </a:rPr>
                        <a:t>票</a:t>
                      </a:r>
                      <a:endParaRPr sz="2800">
                        <a:latin typeface="华文细黑" panose="02010600040101010101" charset="-122"/>
                        <a:ea typeface="华文细黑" panose="02010600040101010101" charset="-122"/>
                        <a:cs typeface="华文细黑" panose="02010600040101010101" charset="-122"/>
                        <a:sym typeface="华文细黑" panose="02010600040101010101" charset="-122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AEA8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20000"/>
                        </a:lnSpc>
                      </a:pPr>
                      <a:r>
                        <a:rPr sz="2800">
                          <a:latin typeface="华文细黑" panose="02010600040101010101" charset="-122"/>
                          <a:ea typeface="华文细黑" panose="02010600040101010101" charset="-122"/>
                          <a:cs typeface="华文细黑" panose="02010600040101010101" charset="-122"/>
                          <a:sym typeface="华文细黑" panose="02010600040101010101" charset="-122"/>
                        </a:rPr>
                        <a:t>彩票、门票、车票、邮票、船票、电影票、戏票、月票、免票、售票、开票、退票</a:t>
                      </a:r>
                      <a:endParaRPr sz="2800">
                        <a:latin typeface="华文细黑" panose="02010600040101010101" charset="-122"/>
                        <a:ea typeface="华文细黑" panose="02010600040101010101" charset="-122"/>
                        <a:cs typeface="华文细黑" panose="02010600040101010101" charset="-122"/>
                        <a:sym typeface="华文细黑" panose="02010600040101010101" charset="-122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57424"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华文细黑" panose="02010600040101010101" charset="-122"/>
                          <a:ea typeface="华文细黑" panose="02010600040101010101" charset="-122"/>
                          <a:cs typeface="华文细黑" panose="02010600040101010101" charset="-122"/>
                          <a:sym typeface="华文细黑" panose="02010600040101010101" charset="-122"/>
                        </a:rPr>
                        <a:t>量</a:t>
                      </a:r>
                      <a:endParaRPr sz="2800">
                        <a:latin typeface="华文细黑" panose="02010600040101010101" charset="-122"/>
                        <a:ea typeface="华文细黑" panose="02010600040101010101" charset="-122"/>
                        <a:cs typeface="华文细黑" panose="02010600040101010101" charset="-122"/>
                        <a:sym typeface="华文细黑" panose="02010600040101010101" charset="-122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AEA8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20000"/>
                        </a:lnSpc>
                      </a:pPr>
                      <a:r>
                        <a:rPr sz="2800">
                          <a:latin typeface="华文细黑" panose="02010600040101010101" charset="-122"/>
                          <a:ea typeface="华文细黑" panose="02010600040101010101" charset="-122"/>
                          <a:cs typeface="华文细黑" panose="02010600040101010101" charset="-122"/>
                          <a:sym typeface="华文细黑" panose="02010600040101010101" charset="-122"/>
                        </a:rPr>
                        <a:t>海量、大量、少量、数量、重量、产量、含量、能量、热量、音量、雨量、定量</a:t>
                      </a:r>
                      <a:endParaRPr sz="2800">
                        <a:latin typeface="华文细黑" panose="02010600040101010101" charset="-122"/>
                        <a:ea typeface="华文细黑" panose="02010600040101010101" charset="-122"/>
                        <a:cs typeface="华文细黑" panose="02010600040101010101" charset="-122"/>
                        <a:sym typeface="华文细黑" panose="02010600040101010101" charset="-122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 advAuto="0"/>
      <p:bldP spid="138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语言点</a:t>
            </a:r>
          </a:p>
        </p:txBody>
      </p:sp>
      <p:grpSp>
        <p:nvGrpSpPr>
          <p:cNvPr id="143" name="Group 143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141" name="Shape 141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42" name="Shape 142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graphicFrame>
        <p:nvGraphicFramePr>
          <p:cNvPr id="144" name="Table 144"/>
          <p:cNvGraphicFramePr/>
          <p:nvPr/>
        </p:nvGraphicFramePr>
        <p:xfrm>
          <a:off x="529210" y="2566546"/>
          <a:ext cx="11946377" cy="660146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892451"/>
                <a:gridCol w="5053926"/>
              </a:tblGrid>
              <a:tr h="952588">
                <a:tc>
                  <a:txBody>
                    <a:bodyPr/>
                    <a:lstStyle/>
                    <a:p>
                      <a:pPr defTabSz="914400">
                        <a:lnSpc>
                          <a:spcPct val="150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4000" b="1">
                          <a:solidFill>
                            <a:srgbClr val="FFFFFF"/>
                          </a:solidFill>
                          <a:latin typeface="华文细黑" panose="02010600040101010101" charset="-122"/>
                          <a:ea typeface="华文细黑" panose="02010600040101010101" charset="-122"/>
                          <a:cs typeface="华文细黑" panose="02010600040101010101" charset="-122"/>
                          <a:sym typeface="华文细黑" panose="02010600040101010101" charset="-122"/>
                        </a:rPr>
                        <a:t>万分</a:t>
                      </a:r>
                      <a:endParaRPr sz="4000" b="1">
                        <a:solidFill>
                          <a:srgbClr val="FFFFFF"/>
                        </a:solidFill>
                        <a:latin typeface="华文细黑" panose="02010600040101010101" charset="-122"/>
                        <a:ea typeface="华文细黑" panose="02010600040101010101" charset="-122"/>
                        <a:cs typeface="华文细黑" panose="02010600040101010101" charset="-122"/>
                        <a:sym typeface="华文细黑" panose="02010600040101010101" charset="-122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50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4000" b="1">
                          <a:solidFill>
                            <a:srgbClr val="FFFFFF"/>
                          </a:solidFill>
                          <a:latin typeface="华文细黑" panose="02010600040101010101" charset="-122"/>
                          <a:ea typeface="华文细黑" panose="02010600040101010101" charset="-122"/>
                          <a:cs typeface="华文细黑" panose="02010600040101010101" charset="-122"/>
                          <a:sym typeface="华文细黑" panose="02010600040101010101" charset="-122"/>
                        </a:rPr>
                        <a:t>十分</a:t>
                      </a:r>
                      <a:endParaRPr sz="4000" b="1">
                        <a:solidFill>
                          <a:srgbClr val="FFFFFF"/>
                        </a:solidFill>
                        <a:latin typeface="华文细黑" panose="02010600040101010101" charset="-122"/>
                        <a:ea typeface="华文细黑" panose="02010600040101010101" charset="-122"/>
                        <a:cs typeface="华文细黑" panose="02010600040101010101" charset="-122"/>
                        <a:sym typeface="华文细黑" panose="02010600040101010101" charset="-122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0">
                      <a:miter lim="400000"/>
                    </a:lnB>
                    <a:solidFill>
                      <a:srgbClr val="FF9300"/>
                    </a:solidFill>
                  </a:tcPr>
                </a:tc>
              </a:tr>
              <a:tr h="1292180">
                <a:tc gridSpan="2">
                  <a:txBody>
                    <a:bodyPr/>
                    <a:lstStyle/>
                    <a:p>
                      <a:pPr algn="l" defTabSz="1300480">
                        <a:lnSpc>
                          <a:spcPct val="150000"/>
                        </a:lnSpc>
                        <a:defRPr sz="3000">
                          <a:latin typeface="华文细黑" panose="02010600040101010101" charset="-122"/>
                          <a:ea typeface="华文细黑" panose="02010600040101010101" charset="-122"/>
                          <a:cs typeface="华文细黑" panose="02010600040101010101" charset="-122"/>
                          <a:sym typeface="华文细黑" panose="02010600040101010101" charset="-122"/>
                        </a:defRPr>
                      </a:pPr>
                      <a:r>
                        <a:t>听到这个消息，大家都感到万分/十分惊讶。</a:t>
                      </a:r>
                    </a:p>
                    <a:p>
                      <a:pPr algn="l" defTabSz="1300480">
                        <a:lnSpc>
                          <a:spcPct val="150000"/>
                        </a:lnSpc>
                        <a:defRPr sz="2400">
                          <a:latin typeface="华文细黑" panose="02010600040101010101" charset="-122"/>
                          <a:ea typeface="华文细黑" panose="02010600040101010101" charset="-122"/>
                          <a:cs typeface="华文细黑" panose="02010600040101010101" charset="-122"/>
                          <a:sym typeface="华文细黑" panose="02010600040101010101" charset="-122"/>
                        </a:defRPr>
                      </a:pPr>
                      <a:r>
                        <a:t>都表示程度深，“非常”的意思。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cPr/>
                </a:tc>
              </a:tr>
              <a:tr h="1762080">
                <a:tc>
                  <a:txBody>
                    <a:bodyPr/>
                    <a:lstStyle/>
                    <a:p>
                      <a:pPr marL="528955" indent="-528955" algn="l" defTabSz="914400">
                        <a:lnSpc>
                          <a:spcPct val="150000"/>
                        </a:lnSpc>
                        <a:buSzPct val="100000"/>
                        <a:buAutoNum type="circleNumDbPlain"/>
                        <a:defRPr sz="3000">
                          <a:latin typeface="华文细黑" panose="02010600040101010101" charset="-122"/>
                          <a:ea typeface="华文细黑" panose="02010600040101010101" charset="-122"/>
                          <a:cs typeface="华文细黑" panose="02010600040101010101" charset="-122"/>
                          <a:sym typeface="华文细黑" panose="02010600040101010101" charset="-122"/>
                        </a:defRPr>
                      </a:pPr>
                      <a:r>
                        <a:t>心情万分悲痛。（√）</a:t>
                      </a:r>
                    </a:p>
                    <a:p>
                      <a:pPr marL="528955" indent="-528955" algn="l" defTabSz="914400">
                        <a:lnSpc>
                          <a:spcPct val="150000"/>
                        </a:lnSpc>
                        <a:buSzPct val="100000"/>
                        <a:buAutoNum type="circleNumDbPlain"/>
                        <a:defRPr sz="3000">
                          <a:latin typeface="华文细黑" panose="02010600040101010101" charset="-122"/>
                          <a:ea typeface="华文细黑" panose="02010600040101010101" charset="-122"/>
                          <a:cs typeface="华文细黑" panose="02010600040101010101" charset="-122"/>
                          <a:sym typeface="华文细黑" panose="02010600040101010101" charset="-122"/>
                        </a:defRPr>
                      </a:pPr>
                      <a:r>
                        <a:t>天气万分寒冷。（×）</a:t>
                      </a:r>
                    </a:p>
                    <a:p>
                      <a:pPr algn="l" defTabSz="914400">
                        <a:lnSpc>
                          <a:spcPct val="150000"/>
                        </a:lnSpc>
                        <a:defRPr sz="2200">
                          <a:latin typeface="华文细黑" panose="02010600040101010101" charset="-122"/>
                          <a:ea typeface="华文细黑" panose="02010600040101010101" charset="-122"/>
                          <a:cs typeface="华文细黑" panose="02010600040101010101" charset="-122"/>
                          <a:sym typeface="华文细黑" panose="02010600040101010101" charset="-122"/>
                        </a:defRPr>
                      </a:pPr>
                      <a:r>
                        <a:t>（“万分”只能修饰表示心理状态的形容词或动词。）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528955" indent="-528955" algn="l" defTabSz="914400">
                        <a:lnSpc>
                          <a:spcPct val="150000"/>
                        </a:lnSpc>
                        <a:buSzPct val="100000"/>
                        <a:buAutoNum type="circleNumDbPlain"/>
                        <a:defRPr sz="3000">
                          <a:latin typeface="华文细黑" panose="02010600040101010101" charset="-122"/>
                          <a:ea typeface="华文细黑" panose="02010600040101010101" charset="-122"/>
                          <a:cs typeface="华文细黑" panose="02010600040101010101" charset="-122"/>
                          <a:sym typeface="华文细黑" panose="02010600040101010101" charset="-122"/>
                        </a:defRPr>
                      </a:pPr>
                      <a:r>
                        <a:t>心情万分悲痛。（√）</a:t>
                      </a:r>
                    </a:p>
                    <a:p>
                      <a:pPr marL="528955" indent="-528955" algn="l" defTabSz="914400">
                        <a:lnSpc>
                          <a:spcPct val="150000"/>
                        </a:lnSpc>
                        <a:buSzPct val="100000"/>
                        <a:buAutoNum type="circleNumDbPlain"/>
                        <a:defRPr sz="3000">
                          <a:latin typeface="华文细黑" panose="02010600040101010101" charset="-122"/>
                          <a:ea typeface="华文细黑" panose="02010600040101010101" charset="-122"/>
                          <a:cs typeface="华文细黑" panose="02010600040101010101" charset="-122"/>
                          <a:sym typeface="华文细黑" panose="02010600040101010101" charset="-122"/>
                        </a:defRPr>
                      </a:pPr>
                      <a:r>
                        <a:t>天气万分寒冷。（√）</a:t>
                      </a:r>
                    </a:p>
                    <a:p>
                      <a:pPr algn="l" defTabSz="914400">
                        <a:lnSpc>
                          <a:spcPct val="150000"/>
                        </a:lnSpc>
                        <a:defRPr sz="2200">
                          <a:latin typeface="华文细黑" panose="02010600040101010101" charset="-122"/>
                          <a:ea typeface="华文细黑" panose="02010600040101010101" charset="-122"/>
                          <a:cs typeface="华文细黑" panose="02010600040101010101" charset="-122"/>
                          <a:sym typeface="华文细黑" panose="02010600040101010101" charset="-122"/>
                        </a:defRPr>
                      </a:pPr>
                      <a:r>
                        <a:t>（“十分”没有这样的限制。）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112301">
                <a:tc gridSpan="2"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3000">
                          <a:latin typeface="华文细黑" panose="02010600040101010101" charset="-122"/>
                          <a:ea typeface="华文细黑" panose="02010600040101010101" charset="-122"/>
                          <a:cs typeface="华文细黑" panose="02010600040101010101" charset="-122"/>
                          <a:sym typeface="华文细黑" panose="02010600040101010101" charset="-122"/>
                        </a:defRPr>
                      </a:pPr>
                      <a:r>
                        <a:t>“对你的帮助我万分感激”与“对你的帮助我十分感激”相比，前者所表达的程度更深。</a:t>
                      </a:r>
                    </a:p>
                    <a:p>
                      <a:pPr algn="l" defTabSz="914400">
                        <a:lnSpc>
                          <a:spcPct val="150000"/>
                        </a:lnSpc>
                        <a:defRPr sz="1000">
                          <a:latin typeface="华文细黑" panose="02010600040101010101" charset="-122"/>
                          <a:ea typeface="华文细黑" panose="02010600040101010101" charset="-122"/>
                          <a:cs typeface="华文细黑" panose="02010600040101010101" charset="-122"/>
                          <a:sym typeface="华文细黑" panose="02010600040101010101" charset="-122"/>
                        </a:defRPr>
                      </a:pPr>
                    </a:p>
                    <a:p>
                      <a:pPr algn="l" defTabSz="914400">
                        <a:lnSpc>
                          <a:spcPct val="150000"/>
                        </a:lnSpc>
                        <a:defRPr sz="2500">
                          <a:latin typeface="华文细黑" panose="02010600040101010101" charset="-122"/>
                          <a:ea typeface="华文细黑" panose="02010600040101010101" charset="-122"/>
                          <a:cs typeface="华文细黑" panose="02010600040101010101" charset="-122"/>
                          <a:sym typeface="华文细黑" panose="02010600040101010101" charset="-122"/>
                        </a:defRPr>
                      </a:pPr>
                      <a:r>
                        <a:t>（“万分”表示的程度比“十分”更深。）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990289" y="2376412"/>
            <a:ext cx="1565149" cy="485649"/>
          </a:xfrm>
          <a:prstGeom prst="rect">
            <a:avLst/>
          </a:prstGeom>
          <a:ln w="12700">
            <a:miter lim="400000"/>
          </a:ln>
        </p:spPr>
        <p:txBody>
          <a:bodyPr wrap="none" lIns="65023" tIns="65023" rIns="65023" bIns="65023">
            <a:spAutoFit/>
          </a:bodyPr>
          <a:lstStyle>
            <a:lvl1pPr algn="l" defTabSz="1300480">
              <a:defRPr sz="28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判断正误</a:t>
            </a:r>
          </a:p>
        </p:txBody>
      </p:sp>
      <p:grpSp>
        <p:nvGrpSpPr>
          <p:cNvPr id="151" name="Group 151"/>
          <p:cNvGrpSpPr/>
          <p:nvPr/>
        </p:nvGrpSpPr>
        <p:grpSpPr>
          <a:xfrm>
            <a:off x="400450" y="348874"/>
            <a:ext cx="11890634" cy="1529270"/>
            <a:chOff x="0" y="0"/>
            <a:chExt cx="11890633" cy="1529268"/>
          </a:xfrm>
        </p:grpSpPr>
        <p:grpSp>
          <p:nvGrpSpPr>
            <p:cNvPr id="149" name="Group 149"/>
            <p:cNvGrpSpPr/>
            <p:nvPr/>
          </p:nvGrpSpPr>
          <p:grpSpPr>
            <a:xfrm>
              <a:off x="0" y="0"/>
              <a:ext cx="863887" cy="1308196"/>
              <a:chOff x="0" y="0"/>
              <a:chExt cx="863886" cy="1308195"/>
            </a:xfrm>
          </p:grpSpPr>
          <p:sp>
            <p:nvSpPr>
              <p:cNvPr id="147" name="Shape 147"/>
              <p:cNvSpPr/>
              <p:nvPr/>
            </p:nvSpPr>
            <p:spPr>
              <a:xfrm>
                <a:off x="0" y="0"/>
                <a:ext cx="863887" cy="1308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ECC"/>
              </a:solidFill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sz="24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274061" y="574362"/>
                <a:ext cx="318895" cy="580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sz="24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</a:p>
            </p:txBody>
          </p:sp>
        </p:grpSp>
        <p:sp>
          <p:nvSpPr>
            <p:cNvPr id="150" name="Shape 150"/>
            <p:cNvSpPr/>
            <p:nvPr/>
          </p:nvSpPr>
          <p:spPr>
            <a:xfrm>
              <a:off x="816200" y="408620"/>
              <a:ext cx="11074434" cy="1120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spAutoFit/>
            </a:bodyPr>
            <a:lstStyle>
              <a:lvl1pPr algn="l" defTabSz="1300480">
                <a:defRPr sz="5600">
                  <a:solidFill>
                    <a:srgbClr val="A6A6A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练习</a:t>
              </a:r>
            </a:p>
          </p:txBody>
        </p:sp>
      </p:grpSp>
      <p:sp>
        <p:nvSpPr>
          <p:cNvPr id="152" name="Shape 152"/>
          <p:cNvSpPr/>
          <p:nvPr/>
        </p:nvSpPr>
        <p:spPr>
          <a:xfrm>
            <a:off x="1123012" y="3728025"/>
            <a:ext cx="10758776" cy="511049"/>
          </a:xfrm>
          <a:prstGeom prst="rect">
            <a:avLst/>
          </a:prstGeom>
          <a:ln w="12700">
            <a:miter lim="400000"/>
          </a:ln>
          <a:effectLst>
            <a:outerShdw blurRad="63500" dist="63500" dir="16200000" rotWithShape="0">
              <a:srgbClr val="FFFFFF">
                <a:alpha val="0"/>
              </a:srgbClr>
            </a:outerShdw>
          </a:effectLst>
        </p:spPr>
        <p:txBody>
          <a:bodyPr lIns="65023" tIns="65023" rIns="65023" bIns="65023">
            <a:spAutoFit/>
          </a:bodyPr>
          <a:lstStyle>
            <a:lvl1pPr algn="l" defTabSz="1300480">
              <a:lnSpc>
                <a:spcPct val="150000"/>
              </a:lnSpc>
              <a:defRPr sz="3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1. 把你这么珍贵的结婚纪念物弄丢了，我十分过意不去。</a:t>
            </a:r>
          </a:p>
        </p:txBody>
      </p:sp>
      <p:sp>
        <p:nvSpPr>
          <p:cNvPr id="153" name="Shape 153"/>
          <p:cNvSpPr/>
          <p:nvPr/>
        </p:nvSpPr>
        <p:spPr>
          <a:xfrm>
            <a:off x="1123012" y="4841307"/>
            <a:ext cx="11342116" cy="511049"/>
          </a:xfrm>
          <a:prstGeom prst="rect">
            <a:avLst/>
          </a:prstGeom>
          <a:ln w="12700">
            <a:miter lim="400000"/>
          </a:ln>
          <a:effectLst>
            <a:outerShdw blurRad="63500" dist="63500" dir="16200000" rotWithShape="0">
              <a:srgbClr val="FFFFFF">
                <a:alpha val="0"/>
              </a:srgbClr>
            </a:outerShdw>
          </a:effectLst>
        </p:spPr>
        <p:txBody>
          <a:bodyPr lIns="65023" tIns="65023" rIns="65023" bIns="65023">
            <a:spAutoFit/>
          </a:bodyPr>
          <a:lstStyle>
            <a:lvl1pPr algn="l" defTabSz="1300480">
              <a:lnSpc>
                <a:spcPct val="150000"/>
              </a:lnSpc>
              <a:defRPr sz="3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2. 听到老板点到自己的名字，他万分紧张地看了我一眼。</a:t>
            </a:r>
          </a:p>
        </p:txBody>
      </p:sp>
      <p:sp>
        <p:nvSpPr>
          <p:cNvPr id="154" name="Shape 154"/>
          <p:cNvSpPr/>
          <p:nvPr/>
        </p:nvSpPr>
        <p:spPr>
          <a:xfrm>
            <a:off x="1123012" y="5954589"/>
            <a:ext cx="10758776" cy="511049"/>
          </a:xfrm>
          <a:prstGeom prst="rect">
            <a:avLst/>
          </a:prstGeom>
          <a:ln w="12700">
            <a:miter lim="400000"/>
          </a:ln>
          <a:effectLst>
            <a:outerShdw blurRad="63500" dist="63500" dir="16200000" rotWithShape="0">
              <a:srgbClr val="FFFFFF">
                <a:alpha val="0"/>
              </a:srgbClr>
            </a:outerShdw>
          </a:effectLst>
        </p:spPr>
        <p:txBody>
          <a:bodyPr lIns="65023" tIns="65023" rIns="65023" bIns="65023">
            <a:spAutoFit/>
          </a:bodyPr>
          <a:lstStyle>
            <a:lvl1pPr algn="l" defTabSz="1300480">
              <a:lnSpc>
                <a:spcPct val="150000"/>
              </a:lnSpc>
              <a:defRPr sz="3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3. 这里的风景万分优美，令人流连忘返。</a:t>
            </a:r>
          </a:p>
        </p:txBody>
      </p:sp>
      <p:sp>
        <p:nvSpPr>
          <p:cNvPr id="155" name="Shape 155"/>
          <p:cNvSpPr/>
          <p:nvPr/>
        </p:nvSpPr>
        <p:spPr>
          <a:xfrm>
            <a:off x="1123012" y="7067871"/>
            <a:ext cx="11342116" cy="511049"/>
          </a:xfrm>
          <a:prstGeom prst="rect">
            <a:avLst/>
          </a:prstGeom>
          <a:ln w="12700">
            <a:miter lim="400000"/>
          </a:ln>
          <a:effectLst>
            <a:outerShdw blurRad="63500" dist="63500" dir="16200000" rotWithShape="0">
              <a:srgbClr val="FFFFFF">
                <a:alpha val="0"/>
              </a:srgbClr>
            </a:outerShdw>
          </a:effectLst>
        </p:spPr>
        <p:txBody>
          <a:bodyPr lIns="65023" tIns="65023" rIns="65023" bIns="65023">
            <a:spAutoFit/>
          </a:bodyPr>
          <a:lstStyle>
            <a:lvl1pPr algn="l" defTabSz="1300480">
              <a:lnSpc>
                <a:spcPct val="150000"/>
              </a:lnSpc>
              <a:defRPr sz="3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4. 远古时代，人与自然的关系万分和谐。</a:t>
            </a:r>
          </a:p>
        </p:txBody>
      </p:sp>
      <p:sp>
        <p:nvSpPr>
          <p:cNvPr id="156" name="Shape 156"/>
          <p:cNvSpPr/>
          <p:nvPr/>
        </p:nvSpPr>
        <p:spPr>
          <a:xfrm>
            <a:off x="11262382" y="3723199"/>
            <a:ext cx="386036" cy="520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defTabSz="1300480">
              <a:defRPr sz="28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r>
              <a:t>✓</a:t>
            </a:r>
          </a:p>
        </p:txBody>
      </p:sp>
      <p:sp>
        <p:nvSpPr>
          <p:cNvPr id="157" name="Shape 157"/>
          <p:cNvSpPr/>
          <p:nvPr/>
        </p:nvSpPr>
        <p:spPr>
          <a:xfrm>
            <a:off x="11289512" y="4844355"/>
            <a:ext cx="405446" cy="546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 defTabSz="1300480">
              <a:lnSpc>
                <a:spcPct val="150000"/>
              </a:lnSpc>
              <a:defRPr sz="3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✓</a:t>
            </a:r>
          </a:p>
        </p:txBody>
      </p:sp>
      <p:sp>
        <p:nvSpPr>
          <p:cNvPr id="158" name="Shape 158"/>
          <p:cNvSpPr/>
          <p:nvPr/>
        </p:nvSpPr>
        <p:spPr>
          <a:xfrm>
            <a:off x="11296761" y="6027487"/>
            <a:ext cx="317278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defTabSz="1300480">
              <a:defRPr sz="28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r>
              <a:t>✗</a:t>
            </a:r>
          </a:p>
        </p:txBody>
      </p:sp>
      <p:sp>
        <p:nvSpPr>
          <p:cNvPr id="159" name="Shape 159"/>
          <p:cNvSpPr/>
          <p:nvPr/>
        </p:nvSpPr>
        <p:spPr>
          <a:xfrm>
            <a:off x="11296761" y="7094795"/>
            <a:ext cx="317278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defTabSz="1300480">
              <a:defRPr sz="28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r>
              <a:t>✗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 advAuto="0"/>
      <p:bldP spid="153" grpId="0" animBg="1" advAuto="0"/>
      <p:bldP spid="154" grpId="0" animBg="1" advAuto="0"/>
      <p:bldP spid="155" grpId="0" animBg="1" advAuto="0"/>
      <p:bldP spid="156" grpId="0" animBg="1" advAuto="0"/>
      <p:bldP spid="157" grpId="0" animBg="1" advAuto="0"/>
      <p:bldP spid="158" grpId="0" animBg="1" advAuto="0"/>
      <p:bldP spid="159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313676" y="2209800"/>
            <a:ext cx="1028701" cy="558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先前</a:t>
            </a:r>
          </a:p>
        </p:txBody>
      </p:sp>
      <p:sp>
        <p:nvSpPr>
          <p:cNvPr id="162" name="Shape 162"/>
          <p:cNvSpPr/>
          <p:nvPr/>
        </p:nvSpPr>
        <p:spPr>
          <a:xfrm>
            <a:off x="313676" y="4233067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前提</a:t>
            </a:r>
          </a:p>
        </p:txBody>
      </p:sp>
      <p:sp>
        <p:nvSpPr>
          <p:cNvPr id="163" name="Shape 163"/>
          <p:cNvSpPr/>
          <p:nvPr/>
        </p:nvSpPr>
        <p:spPr>
          <a:xfrm>
            <a:off x="313676" y="5232000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交代</a:t>
            </a:r>
          </a:p>
        </p:txBody>
      </p:sp>
      <p:sp>
        <p:nvSpPr>
          <p:cNvPr id="164" name="Shape 164"/>
          <p:cNvSpPr/>
          <p:nvPr/>
        </p:nvSpPr>
        <p:spPr>
          <a:xfrm>
            <a:off x="313676" y="6230933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追究</a:t>
            </a:r>
          </a:p>
        </p:txBody>
      </p:sp>
      <p:sp>
        <p:nvSpPr>
          <p:cNvPr id="165" name="Shape 165"/>
          <p:cNvSpPr/>
          <p:nvPr/>
        </p:nvSpPr>
        <p:spPr>
          <a:xfrm>
            <a:off x="313676" y="7242567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基因</a:t>
            </a:r>
          </a:p>
        </p:txBody>
      </p:sp>
      <p:sp>
        <p:nvSpPr>
          <p:cNvPr id="166" name="Shape 166"/>
          <p:cNvSpPr/>
          <p:nvPr/>
        </p:nvSpPr>
        <p:spPr>
          <a:xfrm>
            <a:off x="313676" y="3221433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陈旧</a:t>
            </a:r>
          </a:p>
        </p:txBody>
      </p:sp>
      <p:sp>
        <p:nvSpPr>
          <p:cNvPr id="167" name="Shape 167"/>
          <p:cNvSpPr/>
          <p:nvPr/>
        </p:nvSpPr>
        <p:spPr>
          <a:xfrm>
            <a:off x="2050619" y="2235200"/>
            <a:ext cx="1800048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xiānqián</a:t>
            </a:r>
          </a:p>
        </p:txBody>
      </p:sp>
      <p:sp>
        <p:nvSpPr>
          <p:cNvPr id="168" name="Shape 168"/>
          <p:cNvSpPr/>
          <p:nvPr/>
        </p:nvSpPr>
        <p:spPr>
          <a:xfrm>
            <a:off x="2050619" y="3246833"/>
            <a:ext cx="1548080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chénjiù</a:t>
            </a:r>
          </a:p>
        </p:txBody>
      </p:sp>
      <p:sp>
        <p:nvSpPr>
          <p:cNvPr id="169" name="Shape 169"/>
          <p:cNvSpPr/>
          <p:nvPr/>
        </p:nvSpPr>
        <p:spPr>
          <a:xfrm>
            <a:off x="2050619" y="4258467"/>
            <a:ext cx="1230275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qiántí</a:t>
            </a:r>
          </a:p>
        </p:txBody>
      </p:sp>
      <p:sp>
        <p:nvSpPr>
          <p:cNvPr id="170" name="Shape 170"/>
          <p:cNvSpPr/>
          <p:nvPr/>
        </p:nvSpPr>
        <p:spPr>
          <a:xfrm>
            <a:off x="2050619" y="5248598"/>
            <a:ext cx="1459079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jiāodài</a:t>
            </a:r>
          </a:p>
        </p:txBody>
      </p:sp>
      <p:sp>
        <p:nvSpPr>
          <p:cNvPr id="171" name="Shape 171"/>
          <p:cNvSpPr/>
          <p:nvPr/>
        </p:nvSpPr>
        <p:spPr>
          <a:xfrm>
            <a:off x="2050619" y="6256333"/>
            <a:ext cx="1339191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zhuījiū</a:t>
            </a:r>
          </a:p>
        </p:txBody>
      </p:sp>
      <p:sp>
        <p:nvSpPr>
          <p:cNvPr id="172" name="Shape 172"/>
          <p:cNvSpPr/>
          <p:nvPr/>
        </p:nvSpPr>
        <p:spPr>
          <a:xfrm>
            <a:off x="2050619" y="7250363"/>
            <a:ext cx="955143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jīyīn</a:t>
            </a:r>
          </a:p>
        </p:txBody>
      </p:sp>
      <p:sp>
        <p:nvSpPr>
          <p:cNvPr id="173" name="Shape 173"/>
          <p:cNvSpPr/>
          <p:nvPr/>
        </p:nvSpPr>
        <p:spPr>
          <a:xfrm>
            <a:off x="4639323" y="2247900"/>
            <a:ext cx="6210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我们学校现在的条件比先前好多了。</a:t>
            </a:r>
          </a:p>
        </p:txBody>
      </p:sp>
      <p:sp>
        <p:nvSpPr>
          <p:cNvPr id="174" name="Shape 174"/>
          <p:cNvSpPr/>
          <p:nvPr/>
        </p:nvSpPr>
        <p:spPr>
          <a:xfrm>
            <a:off x="4639323" y="3259533"/>
            <a:ext cx="6210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这张报纸已经发黄，显得很陈旧了。</a:t>
            </a:r>
          </a:p>
        </p:txBody>
      </p:sp>
      <p:sp>
        <p:nvSpPr>
          <p:cNvPr id="175" name="Shape 175"/>
          <p:cNvSpPr/>
          <p:nvPr/>
        </p:nvSpPr>
        <p:spPr>
          <a:xfrm>
            <a:off x="4639323" y="4271167"/>
            <a:ext cx="7734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保持友谊的前提条件是互相信任和互相尊重。</a:t>
            </a:r>
          </a:p>
        </p:txBody>
      </p:sp>
      <p:sp>
        <p:nvSpPr>
          <p:cNvPr id="176" name="Shape 176"/>
          <p:cNvSpPr/>
          <p:nvPr/>
        </p:nvSpPr>
        <p:spPr>
          <a:xfrm>
            <a:off x="4639323" y="5270100"/>
            <a:ext cx="5067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他把整个事情都交代清楚了。</a:t>
            </a:r>
          </a:p>
        </p:txBody>
      </p:sp>
      <p:sp>
        <p:nvSpPr>
          <p:cNvPr id="177" name="Shape 177"/>
          <p:cNvSpPr/>
          <p:nvPr/>
        </p:nvSpPr>
        <p:spPr>
          <a:xfrm>
            <a:off x="4639323" y="6268525"/>
            <a:ext cx="6972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生产中出了事故，要追究领导者的责任。</a:t>
            </a:r>
          </a:p>
        </p:txBody>
      </p:sp>
      <p:sp>
        <p:nvSpPr>
          <p:cNvPr id="178" name="Shape 178"/>
          <p:cNvSpPr/>
          <p:nvPr/>
        </p:nvSpPr>
        <p:spPr>
          <a:xfrm>
            <a:off x="4639323" y="7285274"/>
            <a:ext cx="6972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据说，喜不喜欢吃香菜是由基因决定的。</a:t>
            </a:r>
          </a:p>
        </p:txBody>
      </p:sp>
      <p:sp>
        <p:nvSpPr>
          <p:cNvPr id="179" name="Shape 179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词汇</a:t>
            </a:r>
          </a:p>
        </p:txBody>
      </p:sp>
      <p:grpSp>
        <p:nvGrpSpPr>
          <p:cNvPr id="182" name="Group 182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180" name="Shape 180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81" name="Shape 181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183" name="Shape 183"/>
          <p:cNvSpPr/>
          <p:nvPr/>
        </p:nvSpPr>
        <p:spPr>
          <a:xfrm>
            <a:off x="313676" y="8228800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遗传</a:t>
            </a:r>
          </a:p>
        </p:txBody>
      </p:sp>
      <p:sp>
        <p:nvSpPr>
          <p:cNvPr id="184" name="Shape 184"/>
          <p:cNvSpPr/>
          <p:nvPr/>
        </p:nvSpPr>
        <p:spPr>
          <a:xfrm>
            <a:off x="2050619" y="8236596"/>
            <a:ext cx="1709827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yíchuán</a:t>
            </a:r>
          </a:p>
        </p:txBody>
      </p:sp>
      <p:sp>
        <p:nvSpPr>
          <p:cNvPr id="185" name="Shape 185"/>
          <p:cNvSpPr/>
          <p:nvPr/>
        </p:nvSpPr>
        <p:spPr>
          <a:xfrm>
            <a:off x="4639323" y="8271507"/>
            <a:ext cx="5067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有些疾病是会遗传给子孙的。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49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499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499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499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499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499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499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499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499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499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499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499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499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499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 advAuto="0"/>
      <p:bldP spid="161" grpId="1" animBg="1" advAuto="0"/>
      <p:bldP spid="162" grpId="0" animBg="1" advAuto="0"/>
      <p:bldP spid="162" grpId="1" animBg="1" advAuto="0"/>
      <p:bldP spid="163" grpId="0" animBg="1" advAuto="0"/>
      <p:bldP spid="163" grpId="1" animBg="1" advAuto="0"/>
      <p:bldP spid="164" grpId="0" animBg="1" advAuto="0"/>
      <p:bldP spid="164" grpId="1" animBg="1" advAuto="0"/>
      <p:bldP spid="165" grpId="0" animBg="1" advAuto="0"/>
      <p:bldP spid="165" grpId="1" animBg="1" advAuto="0"/>
      <p:bldP spid="166" grpId="0" animBg="1" advAuto="0"/>
      <p:bldP spid="166" grpId="1" animBg="1" advAuto="0"/>
      <p:bldP spid="167" grpId="0" animBg="1" advAuto="0"/>
      <p:bldP spid="167" grpId="1" animBg="1" advAuto="0"/>
      <p:bldP spid="168" grpId="0" animBg="1" advAuto="0"/>
      <p:bldP spid="168" grpId="1" animBg="1" advAuto="0"/>
      <p:bldP spid="169" grpId="0" animBg="1" advAuto="0"/>
      <p:bldP spid="169" grpId="1" animBg="1" advAuto="0"/>
      <p:bldP spid="170" grpId="0" animBg="1" advAuto="0"/>
      <p:bldP spid="170" grpId="1" animBg="1" advAuto="0"/>
      <p:bldP spid="171" grpId="0" animBg="1" advAuto="0"/>
      <p:bldP spid="171" grpId="1" animBg="1" advAuto="0"/>
      <p:bldP spid="172" grpId="0" animBg="1" advAuto="0"/>
      <p:bldP spid="172" grpId="1" animBg="1" advAuto="0"/>
      <p:bldP spid="173" grpId="0" animBg="1" advAuto="0"/>
      <p:bldP spid="174" grpId="0" animBg="1" advAuto="0"/>
      <p:bldP spid="175" grpId="0" animBg="1" advAuto="0"/>
      <p:bldP spid="176" grpId="0" animBg="1" advAuto="0"/>
      <p:bldP spid="177" grpId="0" animBg="1" advAuto="0"/>
      <p:bldP spid="178" grpId="0" animBg="1" advAuto="0"/>
      <p:bldP spid="183" grpId="0" animBg="1" advAuto="0"/>
      <p:bldP spid="183" grpId="1" animBg="1" advAuto="0"/>
      <p:bldP spid="184" grpId="0" animBg="1" advAuto="0"/>
      <p:bldP spid="184" grpId="1" animBg="1" advAuto="0"/>
      <p:bldP spid="185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313676" y="2209800"/>
            <a:ext cx="1028701" cy="558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预料</a:t>
            </a:r>
          </a:p>
        </p:txBody>
      </p:sp>
      <p:sp>
        <p:nvSpPr>
          <p:cNvPr id="188" name="Shape 188"/>
          <p:cNvSpPr/>
          <p:nvPr/>
        </p:nvSpPr>
        <p:spPr>
          <a:xfrm>
            <a:off x="313676" y="4233067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隐患</a:t>
            </a:r>
          </a:p>
        </p:txBody>
      </p:sp>
      <p:sp>
        <p:nvSpPr>
          <p:cNvPr id="189" name="Shape 189"/>
          <p:cNvSpPr/>
          <p:nvPr/>
        </p:nvSpPr>
        <p:spPr>
          <a:xfrm>
            <a:off x="313676" y="5232000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预兆</a:t>
            </a:r>
          </a:p>
        </p:txBody>
      </p:sp>
      <p:sp>
        <p:nvSpPr>
          <p:cNvPr id="190" name="Shape 190"/>
          <p:cNvSpPr/>
          <p:nvPr/>
        </p:nvSpPr>
        <p:spPr>
          <a:xfrm>
            <a:off x="313676" y="6230933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案例</a:t>
            </a:r>
          </a:p>
        </p:txBody>
      </p:sp>
      <p:sp>
        <p:nvSpPr>
          <p:cNvPr id="191" name="Shape 191"/>
          <p:cNvSpPr/>
          <p:nvPr/>
        </p:nvSpPr>
        <p:spPr>
          <a:xfrm>
            <a:off x="313676" y="7242567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零星</a:t>
            </a:r>
          </a:p>
        </p:txBody>
      </p:sp>
      <p:sp>
        <p:nvSpPr>
          <p:cNvPr id="192" name="Shape 192"/>
          <p:cNvSpPr/>
          <p:nvPr/>
        </p:nvSpPr>
        <p:spPr>
          <a:xfrm>
            <a:off x="313676" y="3221433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消除</a:t>
            </a:r>
          </a:p>
        </p:txBody>
      </p:sp>
      <p:sp>
        <p:nvSpPr>
          <p:cNvPr id="193" name="Shape 193"/>
          <p:cNvSpPr/>
          <p:nvPr/>
        </p:nvSpPr>
        <p:spPr>
          <a:xfrm>
            <a:off x="2050619" y="2235200"/>
            <a:ext cx="1285546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yùliào</a:t>
            </a:r>
          </a:p>
        </p:txBody>
      </p:sp>
      <p:sp>
        <p:nvSpPr>
          <p:cNvPr id="194" name="Shape 194"/>
          <p:cNvSpPr/>
          <p:nvPr/>
        </p:nvSpPr>
        <p:spPr>
          <a:xfrm>
            <a:off x="2050619" y="3246833"/>
            <a:ext cx="1692352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xiāochú</a:t>
            </a:r>
          </a:p>
        </p:txBody>
      </p:sp>
      <p:sp>
        <p:nvSpPr>
          <p:cNvPr id="195" name="Shape 195"/>
          <p:cNvSpPr/>
          <p:nvPr/>
        </p:nvSpPr>
        <p:spPr>
          <a:xfrm>
            <a:off x="2050619" y="4258467"/>
            <a:ext cx="1746403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yǐnhuàn</a:t>
            </a:r>
          </a:p>
        </p:txBody>
      </p:sp>
      <p:sp>
        <p:nvSpPr>
          <p:cNvPr id="196" name="Shape 196"/>
          <p:cNvSpPr/>
          <p:nvPr/>
        </p:nvSpPr>
        <p:spPr>
          <a:xfrm>
            <a:off x="2050619" y="5248598"/>
            <a:ext cx="1543610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yùzhào</a:t>
            </a:r>
          </a:p>
        </p:txBody>
      </p:sp>
      <p:sp>
        <p:nvSpPr>
          <p:cNvPr id="197" name="Shape 197"/>
          <p:cNvSpPr/>
          <p:nvPr/>
        </p:nvSpPr>
        <p:spPr>
          <a:xfrm>
            <a:off x="2050619" y="6256333"/>
            <a:ext cx="815341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ànlì</a:t>
            </a:r>
          </a:p>
        </p:txBody>
      </p:sp>
      <p:sp>
        <p:nvSpPr>
          <p:cNvPr id="198" name="Shape 198"/>
          <p:cNvSpPr/>
          <p:nvPr/>
        </p:nvSpPr>
        <p:spPr>
          <a:xfrm>
            <a:off x="2050619" y="7250363"/>
            <a:ext cx="1674064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língxīng</a:t>
            </a:r>
          </a:p>
        </p:txBody>
      </p:sp>
      <p:sp>
        <p:nvSpPr>
          <p:cNvPr id="199" name="Shape 199"/>
          <p:cNvSpPr/>
          <p:nvPr/>
        </p:nvSpPr>
        <p:spPr>
          <a:xfrm>
            <a:off x="4639323" y="2247900"/>
            <a:ext cx="4686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这个结果谁也没有预料到。</a:t>
            </a:r>
          </a:p>
        </p:txBody>
      </p:sp>
      <p:sp>
        <p:nvSpPr>
          <p:cNvPr id="200" name="Shape 200"/>
          <p:cNvSpPr/>
          <p:nvPr/>
        </p:nvSpPr>
        <p:spPr>
          <a:xfrm>
            <a:off x="4639323" y="3259533"/>
            <a:ext cx="5448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轻松的娱乐活动可以消除疲劳。</a:t>
            </a:r>
          </a:p>
        </p:txBody>
      </p:sp>
      <p:sp>
        <p:nvSpPr>
          <p:cNvPr id="201" name="Shape 201"/>
          <p:cNvSpPr/>
          <p:nvPr/>
        </p:nvSpPr>
        <p:spPr>
          <a:xfrm>
            <a:off x="4639323" y="4271167"/>
            <a:ext cx="6972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我们要想办法消除影响身体健康的隐患。</a:t>
            </a:r>
          </a:p>
        </p:txBody>
      </p:sp>
      <p:sp>
        <p:nvSpPr>
          <p:cNvPr id="202" name="Shape 202"/>
          <p:cNvSpPr/>
          <p:nvPr/>
        </p:nvSpPr>
        <p:spPr>
          <a:xfrm>
            <a:off x="4639323" y="5270100"/>
            <a:ext cx="7734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不知为什么，我总觉得这是一个不祥的预兆。</a:t>
            </a:r>
          </a:p>
        </p:txBody>
      </p:sp>
      <p:sp>
        <p:nvSpPr>
          <p:cNvPr id="203" name="Shape 203"/>
          <p:cNvSpPr/>
          <p:nvPr/>
        </p:nvSpPr>
        <p:spPr>
          <a:xfrm>
            <a:off x="4639323" y="6268525"/>
            <a:ext cx="6591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这本书里所讲的都是可怕的真实案例。</a:t>
            </a:r>
          </a:p>
        </p:txBody>
      </p:sp>
      <p:sp>
        <p:nvSpPr>
          <p:cNvPr id="204" name="Shape 204"/>
          <p:cNvSpPr/>
          <p:nvPr/>
        </p:nvSpPr>
        <p:spPr>
          <a:xfrm>
            <a:off x="4639323" y="7285274"/>
            <a:ext cx="5448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草丛间零星地点缀着一些小花。</a:t>
            </a:r>
          </a:p>
        </p:txBody>
      </p:sp>
      <p:sp>
        <p:nvSpPr>
          <p:cNvPr id="205" name="Shape 205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词汇</a:t>
            </a:r>
          </a:p>
        </p:txBody>
      </p:sp>
      <p:grpSp>
        <p:nvGrpSpPr>
          <p:cNvPr id="208" name="Group 208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206" name="Shape 206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207" name="Shape 207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209" name="Shape 209"/>
          <p:cNvSpPr/>
          <p:nvPr/>
        </p:nvSpPr>
        <p:spPr>
          <a:xfrm>
            <a:off x="313676" y="8228800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挽救</a:t>
            </a:r>
          </a:p>
        </p:txBody>
      </p:sp>
      <p:sp>
        <p:nvSpPr>
          <p:cNvPr id="210" name="Shape 210"/>
          <p:cNvSpPr/>
          <p:nvPr/>
        </p:nvSpPr>
        <p:spPr>
          <a:xfrm>
            <a:off x="2050619" y="8236596"/>
            <a:ext cx="1388365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wǎnjiù</a:t>
            </a:r>
          </a:p>
        </p:txBody>
      </p:sp>
      <p:sp>
        <p:nvSpPr>
          <p:cNvPr id="211" name="Shape 211"/>
          <p:cNvSpPr/>
          <p:nvPr/>
        </p:nvSpPr>
        <p:spPr>
          <a:xfrm>
            <a:off x="4639323" y="8271507"/>
            <a:ext cx="7734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医生正在与时间赛跑，极力挽救病人的生命。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499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499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499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499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499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499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499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499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499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499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499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499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499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499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 advAuto="0"/>
      <p:bldP spid="187" grpId="1" animBg="1" advAuto="0"/>
      <p:bldP spid="188" grpId="0" animBg="1" advAuto="0"/>
      <p:bldP spid="188" grpId="1" animBg="1" advAuto="0"/>
      <p:bldP spid="189" grpId="0" animBg="1" advAuto="0"/>
      <p:bldP spid="189" grpId="1" animBg="1" advAuto="0"/>
      <p:bldP spid="190" grpId="0" animBg="1" advAuto="0"/>
      <p:bldP spid="190" grpId="1" animBg="1" advAuto="0"/>
      <p:bldP spid="191" grpId="0" animBg="1" advAuto="0"/>
      <p:bldP spid="191" grpId="1" animBg="1" advAuto="0"/>
      <p:bldP spid="192" grpId="0" animBg="1" advAuto="0"/>
      <p:bldP spid="192" grpId="1" animBg="1" advAuto="0"/>
      <p:bldP spid="193" grpId="0" animBg="1" advAuto="0"/>
      <p:bldP spid="193" grpId="1" animBg="1" advAuto="0"/>
      <p:bldP spid="194" grpId="0" animBg="1" advAuto="0"/>
      <p:bldP spid="194" grpId="1" animBg="1" advAuto="0"/>
      <p:bldP spid="195" grpId="0" animBg="1" advAuto="0"/>
      <p:bldP spid="195" grpId="1" animBg="1" advAuto="0"/>
      <p:bldP spid="196" grpId="0" animBg="1" advAuto="0"/>
      <p:bldP spid="196" grpId="1" animBg="1" advAuto="0"/>
      <p:bldP spid="197" grpId="0" animBg="1" advAuto="0"/>
      <p:bldP spid="197" grpId="1" animBg="1" advAuto="0"/>
      <p:bldP spid="198" grpId="0" animBg="1" advAuto="0"/>
      <p:bldP spid="198" grpId="1" animBg="1" advAuto="0"/>
      <p:bldP spid="199" grpId="0" animBg="1" advAuto="0"/>
      <p:bldP spid="200" grpId="0" animBg="1" advAuto="0"/>
      <p:bldP spid="201" grpId="0" animBg="1" advAuto="0"/>
      <p:bldP spid="202" grpId="0" animBg="1" advAuto="0"/>
      <p:bldP spid="203" grpId="0" animBg="1" advAuto="0"/>
      <p:bldP spid="204" grpId="0" animBg="1" advAuto="0"/>
      <p:bldP spid="209" grpId="0" animBg="1" advAuto="0"/>
      <p:bldP spid="209" grpId="1" animBg="1" advAuto="0"/>
      <p:bldP spid="210" grpId="0" animBg="1" advAuto="0"/>
      <p:bldP spid="210" grpId="1" animBg="1" advAuto="0"/>
      <p:bldP spid="211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2929314" y="1212245"/>
            <a:ext cx="3343149" cy="485649"/>
          </a:xfrm>
          <a:prstGeom prst="rect">
            <a:avLst/>
          </a:prstGeom>
          <a:ln w="12700">
            <a:miter lim="400000"/>
          </a:ln>
        </p:spPr>
        <p:txBody>
          <a:bodyPr wrap="none" lIns="65023" tIns="65023" rIns="65023" bIns="65023">
            <a:spAutoFit/>
          </a:bodyPr>
          <a:lstStyle>
            <a:lvl1pPr algn="l" defTabSz="1300480">
              <a:defRPr sz="28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选择合适的词语填空</a:t>
            </a:r>
          </a:p>
        </p:txBody>
      </p:sp>
      <p:grpSp>
        <p:nvGrpSpPr>
          <p:cNvPr id="218" name="Group 218"/>
          <p:cNvGrpSpPr/>
          <p:nvPr/>
        </p:nvGrpSpPr>
        <p:grpSpPr>
          <a:xfrm>
            <a:off x="400450" y="348874"/>
            <a:ext cx="11890634" cy="1529270"/>
            <a:chOff x="0" y="0"/>
            <a:chExt cx="11890633" cy="1529268"/>
          </a:xfrm>
        </p:grpSpPr>
        <p:grpSp>
          <p:nvGrpSpPr>
            <p:cNvPr id="216" name="Group 216"/>
            <p:cNvGrpSpPr/>
            <p:nvPr/>
          </p:nvGrpSpPr>
          <p:grpSpPr>
            <a:xfrm>
              <a:off x="0" y="0"/>
              <a:ext cx="863887" cy="1308196"/>
              <a:chOff x="0" y="0"/>
              <a:chExt cx="863886" cy="1308195"/>
            </a:xfrm>
          </p:grpSpPr>
          <p:sp>
            <p:nvSpPr>
              <p:cNvPr id="214" name="Shape 214"/>
              <p:cNvSpPr/>
              <p:nvPr/>
            </p:nvSpPr>
            <p:spPr>
              <a:xfrm>
                <a:off x="0" y="0"/>
                <a:ext cx="863887" cy="1308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ECC"/>
              </a:solidFill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sz="24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</a:p>
            </p:txBody>
          </p:sp>
          <p:sp>
            <p:nvSpPr>
              <p:cNvPr id="215" name="Shape 215"/>
              <p:cNvSpPr/>
              <p:nvPr/>
            </p:nvSpPr>
            <p:spPr>
              <a:xfrm>
                <a:off x="274061" y="574362"/>
                <a:ext cx="318895" cy="580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sz="24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</a:p>
            </p:txBody>
          </p:sp>
        </p:grpSp>
        <p:sp>
          <p:nvSpPr>
            <p:cNvPr id="217" name="Shape 217"/>
            <p:cNvSpPr/>
            <p:nvPr/>
          </p:nvSpPr>
          <p:spPr>
            <a:xfrm>
              <a:off x="816200" y="408620"/>
              <a:ext cx="11074434" cy="1120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spAutoFit/>
            </a:bodyPr>
            <a:lstStyle>
              <a:lvl1pPr algn="l" defTabSz="1300480">
                <a:defRPr sz="5600">
                  <a:solidFill>
                    <a:srgbClr val="A6A6A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练习</a:t>
              </a:r>
            </a:p>
          </p:txBody>
        </p:sp>
      </p:grpSp>
      <p:sp>
        <p:nvSpPr>
          <p:cNvPr id="219" name="Shape 219"/>
          <p:cNvSpPr/>
          <p:nvPr/>
        </p:nvSpPr>
        <p:spPr>
          <a:xfrm>
            <a:off x="1123012" y="4036974"/>
            <a:ext cx="10758776" cy="2230122"/>
          </a:xfrm>
          <a:prstGeom prst="rect">
            <a:avLst/>
          </a:prstGeom>
          <a:ln w="12700">
            <a:miter lim="400000"/>
          </a:ln>
          <a:effectLst>
            <a:outerShdw blurRad="63500" dist="63500" dir="16200000" rotWithShape="0">
              <a:srgbClr val="FFFFFF">
                <a:alpha val="0"/>
              </a:srgbClr>
            </a:outerShdw>
          </a:effectLst>
        </p:spPr>
        <p:txBody>
          <a:bodyPr lIns="65023" tIns="65023" rIns="65023" bIns="65023">
            <a:spAutoFit/>
          </a:bodyPr>
          <a:lstStyle/>
          <a:p>
            <a:pPr algn="l" defTabSz="1300480">
              <a:lnSpc>
                <a:spcPct val="150000"/>
              </a:lnSpc>
              <a:defRPr sz="3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        今天我在报纸上看到一则令人</a:t>
            </a:r>
            <a:r>
              <a:rPr u="sng"/>
              <a:t>         </a:t>
            </a:r>
            <a:r>
              <a:t>的消息。有关科学家经研究发现，对病人进行持续跟踪监测，可以预测病人发病的时机，消除疾病</a:t>
            </a:r>
            <a:r>
              <a:rPr u="sng"/>
              <a:t>         </a:t>
            </a:r>
            <a:r>
              <a:t>，</a:t>
            </a:r>
            <a:r>
              <a:rPr u="sng"/>
              <a:t>         </a:t>
            </a:r>
            <a:r>
              <a:t>患者生命。这就可以变</a:t>
            </a:r>
            <a:r>
              <a:rPr u="sng"/>
              <a:t>         </a:t>
            </a:r>
            <a:r>
              <a:t>为主动，把疾病消灭在</a:t>
            </a:r>
            <a:r>
              <a:rPr u="sng"/>
              <a:t>         </a:t>
            </a:r>
            <a:r>
              <a:t>状态。</a:t>
            </a:r>
          </a:p>
        </p:txBody>
      </p:sp>
      <p:sp>
        <p:nvSpPr>
          <p:cNvPr id="220" name="Shape 220"/>
          <p:cNvSpPr/>
          <p:nvPr/>
        </p:nvSpPr>
        <p:spPr>
          <a:xfrm>
            <a:off x="2179247" y="2379215"/>
            <a:ext cx="915627" cy="5110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defTabSz="1300480">
              <a:defRPr sz="3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萌芽</a:t>
            </a:r>
          </a:p>
        </p:txBody>
      </p:sp>
      <p:sp>
        <p:nvSpPr>
          <p:cNvPr id="221" name="Shape 221"/>
          <p:cNvSpPr/>
          <p:nvPr/>
        </p:nvSpPr>
        <p:spPr>
          <a:xfrm>
            <a:off x="4090673" y="2379215"/>
            <a:ext cx="915627" cy="5110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defTabSz="1300480">
              <a:defRPr sz="3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挽救</a:t>
            </a:r>
          </a:p>
        </p:txBody>
      </p:sp>
      <p:sp>
        <p:nvSpPr>
          <p:cNvPr id="222" name="Shape 222"/>
          <p:cNvSpPr/>
          <p:nvPr/>
        </p:nvSpPr>
        <p:spPr>
          <a:xfrm>
            <a:off x="7945999" y="2379215"/>
            <a:ext cx="915626" cy="5110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defTabSz="1300480">
              <a:defRPr sz="3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振奋</a:t>
            </a:r>
          </a:p>
        </p:txBody>
      </p:sp>
      <p:sp>
        <p:nvSpPr>
          <p:cNvPr id="223" name="Shape 223"/>
          <p:cNvSpPr/>
          <p:nvPr/>
        </p:nvSpPr>
        <p:spPr>
          <a:xfrm>
            <a:off x="9909926" y="2379215"/>
            <a:ext cx="915627" cy="5110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defTabSz="1300480">
              <a:defRPr sz="3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隐患</a:t>
            </a:r>
          </a:p>
        </p:txBody>
      </p:sp>
      <p:sp>
        <p:nvSpPr>
          <p:cNvPr id="224" name="Shape 224"/>
          <p:cNvSpPr/>
          <p:nvPr/>
        </p:nvSpPr>
        <p:spPr>
          <a:xfrm>
            <a:off x="5519633" y="2379215"/>
            <a:ext cx="1771437" cy="5110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defTabSz="1300480">
              <a:defRPr sz="3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被动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3594E-6 -2.29167E-6 L -0.08545 0.1806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2" y="90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59375E-7 -2.29167E-6 L -0.49243 0.3191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22" y="15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531E-6 -2.29167E-6 L 0.0509 0.3206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16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1094E-6 -2.29167E-6 L 0.25965 0.3235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76" y="16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094E-6 -2.29167E-6 L 0.09973 0.3979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0" y="19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313676" y="2209800"/>
            <a:ext cx="1028701" cy="558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细致</a:t>
            </a:r>
          </a:p>
        </p:txBody>
      </p:sp>
      <p:sp>
        <p:nvSpPr>
          <p:cNvPr id="227" name="Shape 227"/>
          <p:cNvSpPr/>
          <p:nvPr/>
        </p:nvSpPr>
        <p:spPr>
          <a:xfrm>
            <a:off x="313676" y="4233067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血压</a:t>
            </a:r>
          </a:p>
        </p:txBody>
      </p:sp>
      <p:sp>
        <p:nvSpPr>
          <p:cNvPr id="228" name="Shape 228"/>
          <p:cNvSpPr/>
          <p:nvPr/>
        </p:nvSpPr>
        <p:spPr>
          <a:xfrm>
            <a:off x="313676" y="5232000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依赖</a:t>
            </a:r>
          </a:p>
        </p:txBody>
      </p:sp>
      <p:sp>
        <p:nvSpPr>
          <p:cNvPr id="229" name="Shape 229"/>
          <p:cNvSpPr/>
          <p:nvPr/>
        </p:nvSpPr>
        <p:spPr>
          <a:xfrm>
            <a:off x="313676" y="6230933"/>
            <a:ext cx="19431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切切实实</a:t>
            </a:r>
          </a:p>
        </p:txBody>
      </p:sp>
      <p:sp>
        <p:nvSpPr>
          <p:cNvPr id="230" name="Shape 230"/>
          <p:cNvSpPr/>
          <p:nvPr/>
        </p:nvSpPr>
        <p:spPr>
          <a:xfrm>
            <a:off x="313676" y="7242567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切实</a:t>
            </a:r>
          </a:p>
        </p:txBody>
      </p:sp>
      <p:sp>
        <p:nvSpPr>
          <p:cNvPr id="231" name="Shape 231"/>
          <p:cNvSpPr/>
          <p:nvPr/>
        </p:nvSpPr>
        <p:spPr>
          <a:xfrm>
            <a:off x="313676" y="3221433"/>
            <a:ext cx="19431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不言而喻</a:t>
            </a:r>
          </a:p>
        </p:txBody>
      </p:sp>
      <p:sp>
        <p:nvSpPr>
          <p:cNvPr id="232" name="Shape 232"/>
          <p:cNvSpPr/>
          <p:nvPr/>
        </p:nvSpPr>
        <p:spPr>
          <a:xfrm>
            <a:off x="2291919" y="2235200"/>
            <a:ext cx="918567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xìzhì</a:t>
            </a:r>
          </a:p>
        </p:txBody>
      </p:sp>
      <p:sp>
        <p:nvSpPr>
          <p:cNvPr id="233" name="Shape 233"/>
          <p:cNvSpPr/>
          <p:nvPr/>
        </p:nvSpPr>
        <p:spPr>
          <a:xfrm>
            <a:off x="2291919" y="3246833"/>
            <a:ext cx="2639671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bùyán’éryù</a:t>
            </a:r>
          </a:p>
        </p:txBody>
      </p:sp>
      <p:sp>
        <p:nvSpPr>
          <p:cNvPr id="234" name="Shape 234"/>
          <p:cNvSpPr/>
          <p:nvPr/>
        </p:nvSpPr>
        <p:spPr>
          <a:xfrm>
            <a:off x="2291919" y="4258467"/>
            <a:ext cx="1316026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xuèyā</a:t>
            </a:r>
          </a:p>
        </p:txBody>
      </p:sp>
      <p:sp>
        <p:nvSpPr>
          <p:cNvPr id="235" name="Shape 235"/>
          <p:cNvSpPr/>
          <p:nvPr/>
        </p:nvSpPr>
        <p:spPr>
          <a:xfrm>
            <a:off x="2291919" y="5248598"/>
            <a:ext cx="918567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yīlài</a:t>
            </a:r>
          </a:p>
        </p:txBody>
      </p:sp>
      <p:sp>
        <p:nvSpPr>
          <p:cNvPr id="236" name="Shape 236"/>
          <p:cNvSpPr/>
          <p:nvPr/>
        </p:nvSpPr>
        <p:spPr>
          <a:xfrm>
            <a:off x="2291919" y="6256333"/>
            <a:ext cx="2460855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qièqiè shíshí</a:t>
            </a:r>
          </a:p>
        </p:txBody>
      </p:sp>
      <p:sp>
        <p:nvSpPr>
          <p:cNvPr id="237" name="Shape 237"/>
          <p:cNvSpPr/>
          <p:nvPr/>
        </p:nvSpPr>
        <p:spPr>
          <a:xfrm>
            <a:off x="2291919" y="7250363"/>
            <a:ext cx="1236778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qièshí</a:t>
            </a:r>
          </a:p>
        </p:txBody>
      </p:sp>
      <p:sp>
        <p:nvSpPr>
          <p:cNvPr id="238" name="Shape 238"/>
          <p:cNvSpPr/>
          <p:nvPr/>
        </p:nvSpPr>
        <p:spPr>
          <a:xfrm>
            <a:off x="4944123" y="2247900"/>
            <a:ext cx="8115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玉石雕刻是一项细致的工作，来不得半点马虎。</a:t>
            </a:r>
          </a:p>
        </p:txBody>
      </p:sp>
      <p:sp>
        <p:nvSpPr>
          <p:cNvPr id="239" name="Shape 239"/>
          <p:cNvSpPr/>
          <p:nvPr/>
        </p:nvSpPr>
        <p:spPr>
          <a:xfrm>
            <a:off x="4944123" y="3259533"/>
            <a:ext cx="8496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他终于考上大学，高兴的心情，自是不言而喻了。</a:t>
            </a:r>
          </a:p>
        </p:txBody>
      </p:sp>
      <p:sp>
        <p:nvSpPr>
          <p:cNvPr id="240" name="Shape 240"/>
          <p:cNvSpPr/>
          <p:nvPr/>
        </p:nvSpPr>
        <p:spPr>
          <a:xfrm>
            <a:off x="4944123" y="4271167"/>
            <a:ext cx="7734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长期食用含盐量太高的食物会导致血压变高。</a:t>
            </a:r>
          </a:p>
        </p:txBody>
      </p:sp>
      <p:sp>
        <p:nvSpPr>
          <p:cNvPr id="241" name="Shape 241"/>
          <p:cNvSpPr/>
          <p:nvPr/>
        </p:nvSpPr>
        <p:spPr>
          <a:xfrm>
            <a:off x="4944123" y="5270100"/>
            <a:ext cx="7734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她不喜欢依赖别人，自己的事情总是自己做。</a:t>
            </a:r>
          </a:p>
        </p:txBody>
      </p:sp>
      <p:sp>
        <p:nvSpPr>
          <p:cNvPr id="242" name="Shape 242"/>
          <p:cNvSpPr/>
          <p:nvPr/>
        </p:nvSpPr>
        <p:spPr>
          <a:xfrm>
            <a:off x="4944123" y="6268525"/>
            <a:ext cx="8496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幸运的是，这一切并不是梦，切切实实的是真的。</a:t>
            </a:r>
          </a:p>
        </p:txBody>
      </p:sp>
      <p:sp>
        <p:nvSpPr>
          <p:cNvPr id="243" name="Shape 243"/>
          <p:cNvSpPr/>
          <p:nvPr/>
        </p:nvSpPr>
        <p:spPr>
          <a:xfrm>
            <a:off x="4944123" y="7285274"/>
            <a:ext cx="6210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他提出的这个办法，是切实可行的。</a:t>
            </a:r>
          </a:p>
        </p:txBody>
      </p:sp>
      <p:sp>
        <p:nvSpPr>
          <p:cNvPr id="244" name="Shape 244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词汇</a:t>
            </a:r>
          </a:p>
        </p:txBody>
      </p:sp>
      <p:grpSp>
        <p:nvGrpSpPr>
          <p:cNvPr id="247" name="Group 247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245" name="Shape 245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246" name="Shape 246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248" name="Shape 248"/>
          <p:cNvSpPr/>
          <p:nvPr/>
        </p:nvSpPr>
        <p:spPr>
          <a:xfrm>
            <a:off x="313676" y="8228800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协助</a:t>
            </a:r>
          </a:p>
        </p:txBody>
      </p:sp>
      <p:sp>
        <p:nvSpPr>
          <p:cNvPr id="249" name="Shape 249"/>
          <p:cNvSpPr/>
          <p:nvPr/>
        </p:nvSpPr>
        <p:spPr>
          <a:xfrm>
            <a:off x="2291919" y="8236596"/>
            <a:ext cx="1322528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xiézhù</a:t>
            </a:r>
          </a:p>
        </p:txBody>
      </p:sp>
      <p:sp>
        <p:nvSpPr>
          <p:cNvPr id="250" name="Shape 250"/>
          <p:cNvSpPr/>
          <p:nvPr/>
        </p:nvSpPr>
        <p:spPr>
          <a:xfrm>
            <a:off x="4944123" y="8271507"/>
            <a:ext cx="6591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在大家的协助下，他圆满完成了任务。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499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499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499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499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499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499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499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499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499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49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49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499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499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499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 advAuto="0"/>
      <p:bldP spid="226" grpId="1" animBg="1" advAuto="0"/>
      <p:bldP spid="227" grpId="0" animBg="1" advAuto="0"/>
      <p:bldP spid="227" grpId="1" animBg="1" advAuto="0"/>
      <p:bldP spid="228" grpId="0" animBg="1" advAuto="0"/>
      <p:bldP spid="228" grpId="1" animBg="1" advAuto="0"/>
      <p:bldP spid="229" grpId="0" animBg="1" advAuto="0"/>
      <p:bldP spid="229" grpId="1" animBg="1" advAuto="0"/>
      <p:bldP spid="230" grpId="0" animBg="1" advAuto="0"/>
      <p:bldP spid="230" grpId="1" animBg="1" advAuto="0"/>
      <p:bldP spid="231" grpId="0" animBg="1" advAuto="0"/>
      <p:bldP spid="231" grpId="1" animBg="1" advAuto="0"/>
      <p:bldP spid="232" grpId="0" animBg="1" advAuto="0"/>
      <p:bldP spid="232" grpId="1" animBg="1" advAuto="0"/>
      <p:bldP spid="233" grpId="0" animBg="1" advAuto="0"/>
      <p:bldP spid="233" grpId="1" animBg="1" advAuto="0"/>
      <p:bldP spid="234" grpId="0" animBg="1" advAuto="0"/>
      <p:bldP spid="234" grpId="1" animBg="1" advAuto="0"/>
      <p:bldP spid="235" grpId="0" animBg="1" advAuto="0"/>
      <p:bldP spid="235" grpId="1" animBg="1" advAuto="0"/>
      <p:bldP spid="236" grpId="0" animBg="1" advAuto="0"/>
      <p:bldP spid="236" grpId="1" animBg="1" advAuto="0"/>
      <p:bldP spid="237" grpId="0" animBg="1" advAuto="0"/>
      <p:bldP spid="237" grpId="1" animBg="1" advAuto="0"/>
      <p:bldP spid="238" grpId="0" animBg="1" advAuto="0"/>
      <p:bldP spid="239" grpId="0" animBg="1" advAuto="0"/>
      <p:bldP spid="240" grpId="0" animBg="1" advAuto="0"/>
      <p:bldP spid="241" grpId="0" animBg="1" advAuto="0"/>
      <p:bldP spid="242" grpId="0" animBg="1" advAuto="0"/>
      <p:bldP spid="243" grpId="0" animBg="1" advAuto="0"/>
      <p:bldP spid="248" grpId="0" animBg="1" advAuto="0"/>
      <p:bldP spid="248" grpId="1" animBg="1" advAuto="0"/>
      <p:bldP spid="249" grpId="0" animBg="1" advAuto="0"/>
      <p:bldP spid="249" grpId="1" animBg="1" advAuto="0"/>
      <p:bldP spid="250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2929314" y="1212245"/>
            <a:ext cx="3343149" cy="485649"/>
          </a:xfrm>
          <a:prstGeom prst="rect">
            <a:avLst/>
          </a:prstGeom>
          <a:ln w="12700">
            <a:miter lim="400000"/>
          </a:ln>
        </p:spPr>
        <p:txBody>
          <a:bodyPr wrap="none" lIns="65023" tIns="65023" rIns="65023" bIns="65023">
            <a:spAutoFit/>
          </a:bodyPr>
          <a:lstStyle>
            <a:lvl1pPr algn="l" defTabSz="1300480">
              <a:defRPr sz="28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选择合适的词语填空</a:t>
            </a:r>
          </a:p>
        </p:txBody>
      </p:sp>
      <p:grpSp>
        <p:nvGrpSpPr>
          <p:cNvPr id="257" name="Group 257"/>
          <p:cNvGrpSpPr/>
          <p:nvPr/>
        </p:nvGrpSpPr>
        <p:grpSpPr>
          <a:xfrm>
            <a:off x="400450" y="348874"/>
            <a:ext cx="11890634" cy="1529270"/>
            <a:chOff x="0" y="0"/>
            <a:chExt cx="11890633" cy="1529268"/>
          </a:xfrm>
        </p:grpSpPr>
        <p:grpSp>
          <p:nvGrpSpPr>
            <p:cNvPr id="255" name="Group 255"/>
            <p:cNvGrpSpPr/>
            <p:nvPr/>
          </p:nvGrpSpPr>
          <p:grpSpPr>
            <a:xfrm>
              <a:off x="0" y="0"/>
              <a:ext cx="863887" cy="1308196"/>
              <a:chOff x="0" y="0"/>
              <a:chExt cx="863886" cy="1308195"/>
            </a:xfrm>
          </p:grpSpPr>
          <p:sp>
            <p:nvSpPr>
              <p:cNvPr id="253" name="Shape 253"/>
              <p:cNvSpPr/>
              <p:nvPr/>
            </p:nvSpPr>
            <p:spPr>
              <a:xfrm>
                <a:off x="0" y="0"/>
                <a:ext cx="863887" cy="1308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ECC"/>
              </a:solidFill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sz="24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</a:p>
            </p:txBody>
          </p:sp>
          <p:sp>
            <p:nvSpPr>
              <p:cNvPr id="254" name="Shape 254"/>
              <p:cNvSpPr/>
              <p:nvPr/>
            </p:nvSpPr>
            <p:spPr>
              <a:xfrm>
                <a:off x="274061" y="574362"/>
                <a:ext cx="318895" cy="580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sz="24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</a:p>
            </p:txBody>
          </p:sp>
        </p:grpSp>
        <p:sp>
          <p:nvSpPr>
            <p:cNvPr id="256" name="Shape 256"/>
            <p:cNvSpPr/>
            <p:nvPr/>
          </p:nvSpPr>
          <p:spPr>
            <a:xfrm>
              <a:off x="816200" y="408620"/>
              <a:ext cx="11074434" cy="1120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spAutoFit/>
            </a:bodyPr>
            <a:lstStyle>
              <a:lvl1pPr algn="l" defTabSz="1300480">
                <a:defRPr sz="5600">
                  <a:solidFill>
                    <a:srgbClr val="A6A6A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练习</a:t>
              </a:r>
            </a:p>
          </p:txBody>
        </p:sp>
      </p:grpSp>
      <p:sp>
        <p:nvSpPr>
          <p:cNvPr id="258" name="Shape 258"/>
          <p:cNvSpPr/>
          <p:nvPr/>
        </p:nvSpPr>
        <p:spPr>
          <a:xfrm>
            <a:off x="868891" y="4104707"/>
            <a:ext cx="11267018" cy="1658622"/>
          </a:xfrm>
          <a:prstGeom prst="rect">
            <a:avLst/>
          </a:prstGeom>
          <a:ln w="12700">
            <a:miter lim="400000"/>
          </a:ln>
          <a:effectLst>
            <a:outerShdw blurRad="63500" dist="63500" dir="16200000" rotWithShape="0">
              <a:srgbClr val="FFFFFF">
                <a:alpha val="0"/>
              </a:srgbClr>
            </a:outerShdw>
          </a:effectLst>
        </p:spPr>
        <p:txBody>
          <a:bodyPr lIns="65023" tIns="65023" rIns="65023" bIns="65023">
            <a:spAutoFit/>
          </a:bodyPr>
          <a:lstStyle/>
          <a:p>
            <a:pPr algn="l" defTabSz="1300480">
              <a:lnSpc>
                <a:spcPct val="150000"/>
              </a:lnSpc>
              <a:defRPr sz="3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        该公司之所以取得如此</a:t>
            </a:r>
            <a:r>
              <a:rPr u="sng"/>
              <a:t>         </a:t>
            </a:r>
            <a:r>
              <a:t>的成就，最重要的是与相关机构建立了</a:t>
            </a:r>
            <a:r>
              <a:rPr u="sng"/>
              <a:t>         </a:t>
            </a:r>
            <a:r>
              <a:t>合作伙伴关系，</a:t>
            </a:r>
            <a:r>
              <a:rPr u="sng"/>
              <a:t>         </a:t>
            </a:r>
            <a:r>
              <a:t>了过去单打独斗的局面，在各方面人才的</a:t>
            </a:r>
            <a:r>
              <a:rPr u="sng"/>
              <a:t>         </a:t>
            </a:r>
            <a:r>
              <a:t>下，制定</a:t>
            </a:r>
            <a:r>
              <a:rPr u="sng"/>
              <a:t>         </a:t>
            </a:r>
            <a:r>
              <a:t>可行的方案。</a:t>
            </a:r>
          </a:p>
        </p:txBody>
      </p:sp>
      <p:sp>
        <p:nvSpPr>
          <p:cNvPr id="259" name="Shape 259"/>
          <p:cNvSpPr/>
          <p:nvPr/>
        </p:nvSpPr>
        <p:spPr>
          <a:xfrm>
            <a:off x="1670599" y="2497748"/>
            <a:ext cx="1922299" cy="5110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defTabSz="1300480">
              <a:defRPr sz="3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切实</a:t>
            </a:r>
          </a:p>
        </p:txBody>
      </p:sp>
      <p:sp>
        <p:nvSpPr>
          <p:cNvPr id="260" name="Shape 260"/>
          <p:cNvSpPr/>
          <p:nvPr/>
        </p:nvSpPr>
        <p:spPr>
          <a:xfrm>
            <a:off x="3907132" y="2497748"/>
            <a:ext cx="915626" cy="5110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defTabSz="1300480">
              <a:defRPr sz="3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卓越</a:t>
            </a:r>
          </a:p>
        </p:txBody>
      </p:sp>
      <p:sp>
        <p:nvSpPr>
          <p:cNvPr id="261" name="Shape 261"/>
          <p:cNvSpPr/>
          <p:nvPr/>
        </p:nvSpPr>
        <p:spPr>
          <a:xfrm>
            <a:off x="7254457" y="2497748"/>
            <a:ext cx="1922299" cy="5110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defTabSz="1300480">
              <a:defRPr sz="3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协助</a:t>
            </a:r>
          </a:p>
        </p:txBody>
      </p:sp>
      <p:sp>
        <p:nvSpPr>
          <p:cNvPr id="262" name="Shape 262"/>
          <p:cNvSpPr/>
          <p:nvPr/>
        </p:nvSpPr>
        <p:spPr>
          <a:xfrm>
            <a:off x="9367187" y="2497748"/>
            <a:ext cx="1653748" cy="5110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defTabSz="1300480">
              <a:defRPr sz="3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战略</a:t>
            </a:r>
          </a:p>
        </p:txBody>
      </p:sp>
      <p:sp>
        <p:nvSpPr>
          <p:cNvPr id="263" name="Shape 263"/>
          <p:cNvSpPr/>
          <p:nvPr/>
        </p:nvSpPr>
        <p:spPr>
          <a:xfrm>
            <a:off x="5406888" y="2497748"/>
            <a:ext cx="1771438" cy="5110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defTabSz="1300480">
              <a:defRPr sz="3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扭转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906E-6 3.4375E-6 L 0.12085 0.1790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89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656E-6 3.4375E-6 L -0.59069 0.2400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1" y="11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8125E-6 3.4375E-6 L -0.02076 0.24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" y="12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6719E-6 3.4375E-6 L -0.40649 0.3204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5" y="160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07812E-7 3.4375E-6 L 0.19885 0.3085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7" y="154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333510" y="5788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热身</a:t>
            </a:r>
          </a:p>
        </p:txBody>
      </p:sp>
      <p:grpSp>
        <p:nvGrpSpPr>
          <p:cNvPr id="136" name="Group 136"/>
          <p:cNvGrpSpPr/>
          <p:nvPr/>
        </p:nvGrpSpPr>
        <p:grpSpPr>
          <a:xfrm>
            <a:off x="218947" y="210494"/>
            <a:ext cx="863887" cy="1308197"/>
            <a:chOff x="0" y="0"/>
            <a:chExt cx="863886" cy="1308195"/>
          </a:xfrm>
        </p:grpSpPr>
        <p:sp>
          <p:nvSpPr>
            <p:cNvPr id="134" name="Shape 134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35" name="Shape 135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137" name="Shape 137"/>
          <p:cNvSpPr/>
          <p:nvPr/>
        </p:nvSpPr>
        <p:spPr>
          <a:xfrm>
            <a:off x="1193629" y="2724742"/>
            <a:ext cx="3850915" cy="50830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lnSpc>
                <a:spcPct val="150000"/>
              </a:lnSpc>
              <a:defRPr sz="3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现在我们已经进入了一个大数据时代，日常生活中，处处都有数据记录，比如：吃饭、运动、心跳、血压、购物等，除了上述几方面，请想一想，还有哪些数据与我们的生活关系密切？</a:t>
            </a:r>
          </a:p>
        </p:txBody>
      </p:sp>
      <p:pic>
        <p:nvPicPr>
          <p:cNvPr id="138" name="warm up 1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732546" y="2274783"/>
            <a:ext cx="6078625" cy="598296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313676" y="2209800"/>
            <a:ext cx="1028701" cy="558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先进</a:t>
            </a:r>
          </a:p>
        </p:txBody>
      </p:sp>
      <p:sp>
        <p:nvSpPr>
          <p:cNvPr id="266" name="Shape 266"/>
          <p:cNvSpPr/>
          <p:nvPr/>
        </p:nvSpPr>
        <p:spPr>
          <a:xfrm>
            <a:off x="313676" y="4233067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人为</a:t>
            </a:r>
          </a:p>
        </p:txBody>
      </p:sp>
      <p:sp>
        <p:nvSpPr>
          <p:cNvPr id="267" name="Shape 267"/>
          <p:cNvSpPr/>
          <p:nvPr/>
        </p:nvSpPr>
        <p:spPr>
          <a:xfrm>
            <a:off x="313676" y="5232000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前景</a:t>
            </a:r>
          </a:p>
        </p:txBody>
      </p:sp>
      <p:sp>
        <p:nvSpPr>
          <p:cNvPr id="268" name="Shape 268"/>
          <p:cNvSpPr/>
          <p:nvPr/>
        </p:nvSpPr>
        <p:spPr>
          <a:xfrm>
            <a:off x="313676" y="6230933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临床</a:t>
            </a:r>
          </a:p>
        </p:txBody>
      </p:sp>
      <p:sp>
        <p:nvSpPr>
          <p:cNvPr id="269" name="Shape 269"/>
          <p:cNvSpPr/>
          <p:nvPr/>
        </p:nvSpPr>
        <p:spPr>
          <a:xfrm>
            <a:off x="313676" y="7242567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维护</a:t>
            </a:r>
          </a:p>
        </p:txBody>
      </p:sp>
      <p:sp>
        <p:nvSpPr>
          <p:cNvPr id="270" name="Shape 270"/>
          <p:cNvSpPr/>
          <p:nvPr/>
        </p:nvSpPr>
        <p:spPr>
          <a:xfrm>
            <a:off x="313676" y="3221433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器材</a:t>
            </a:r>
          </a:p>
        </p:txBody>
      </p:sp>
      <p:sp>
        <p:nvSpPr>
          <p:cNvPr id="271" name="Shape 271"/>
          <p:cNvSpPr/>
          <p:nvPr/>
        </p:nvSpPr>
        <p:spPr>
          <a:xfrm>
            <a:off x="2050619" y="2235200"/>
            <a:ext cx="1340816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xiānjìn</a:t>
            </a:r>
          </a:p>
        </p:txBody>
      </p:sp>
      <p:sp>
        <p:nvSpPr>
          <p:cNvPr id="272" name="Shape 272"/>
          <p:cNvSpPr/>
          <p:nvPr/>
        </p:nvSpPr>
        <p:spPr>
          <a:xfrm>
            <a:off x="2050619" y="3246833"/>
            <a:ext cx="1107543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qìcái</a:t>
            </a:r>
          </a:p>
        </p:txBody>
      </p:sp>
      <p:sp>
        <p:nvSpPr>
          <p:cNvPr id="273" name="Shape 273"/>
          <p:cNvSpPr/>
          <p:nvPr/>
        </p:nvSpPr>
        <p:spPr>
          <a:xfrm>
            <a:off x="2050619" y="4258467"/>
            <a:ext cx="1431850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rénwéi</a:t>
            </a:r>
          </a:p>
        </p:txBody>
      </p:sp>
      <p:sp>
        <p:nvSpPr>
          <p:cNvPr id="274" name="Shape 274"/>
          <p:cNvSpPr/>
          <p:nvPr/>
        </p:nvSpPr>
        <p:spPr>
          <a:xfrm>
            <a:off x="2050619" y="5248598"/>
            <a:ext cx="1748029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qiánjǐng</a:t>
            </a:r>
          </a:p>
        </p:txBody>
      </p:sp>
      <p:sp>
        <p:nvSpPr>
          <p:cNvPr id="275" name="Shape 275"/>
          <p:cNvSpPr/>
          <p:nvPr/>
        </p:nvSpPr>
        <p:spPr>
          <a:xfrm>
            <a:off x="2050619" y="6256333"/>
            <a:ext cx="2094688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línchuáng</a:t>
            </a:r>
          </a:p>
        </p:txBody>
      </p:sp>
      <p:sp>
        <p:nvSpPr>
          <p:cNvPr id="276" name="Shape 276"/>
          <p:cNvSpPr/>
          <p:nvPr/>
        </p:nvSpPr>
        <p:spPr>
          <a:xfrm>
            <a:off x="2050619" y="7250363"/>
            <a:ext cx="1292455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wéihù</a:t>
            </a:r>
          </a:p>
        </p:txBody>
      </p:sp>
      <p:sp>
        <p:nvSpPr>
          <p:cNvPr id="277" name="Shape 277"/>
          <p:cNvSpPr/>
          <p:nvPr/>
        </p:nvSpPr>
        <p:spPr>
          <a:xfrm>
            <a:off x="4639323" y="2247900"/>
            <a:ext cx="7353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我国的航天技术已经达到了世界先进水平。</a:t>
            </a:r>
          </a:p>
        </p:txBody>
      </p:sp>
      <p:sp>
        <p:nvSpPr>
          <p:cNvPr id="278" name="Shape 278"/>
          <p:cNvSpPr/>
          <p:nvPr/>
        </p:nvSpPr>
        <p:spPr>
          <a:xfrm>
            <a:off x="4639323" y="3259533"/>
            <a:ext cx="5448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我们学校的体育器材特别齐全。</a:t>
            </a:r>
          </a:p>
        </p:txBody>
      </p:sp>
      <p:sp>
        <p:nvSpPr>
          <p:cNvPr id="279" name="Shape 279"/>
          <p:cNvSpPr/>
          <p:nvPr/>
        </p:nvSpPr>
        <p:spPr>
          <a:xfrm>
            <a:off x="4639323" y="4271167"/>
            <a:ext cx="6210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很明显，这些破坏都是人为造成的。</a:t>
            </a:r>
          </a:p>
        </p:txBody>
      </p:sp>
      <p:sp>
        <p:nvSpPr>
          <p:cNvPr id="280" name="Shape 280"/>
          <p:cNvSpPr/>
          <p:nvPr/>
        </p:nvSpPr>
        <p:spPr>
          <a:xfrm>
            <a:off x="4639323" y="5270100"/>
            <a:ext cx="4686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我们的事业前景极为广阔。</a:t>
            </a:r>
          </a:p>
        </p:txBody>
      </p:sp>
      <p:sp>
        <p:nvSpPr>
          <p:cNvPr id="281" name="Shape 281"/>
          <p:cNvSpPr/>
          <p:nvPr/>
        </p:nvSpPr>
        <p:spPr>
          <a:xfrm>
            <a:off x="4639323" y="6268525"/>
            <a:ext cx="5448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该药品已经进入临床实验阶段。</a:t>
            </a:r>
          </a:p>
        </p:txBody>
      </p:sp>
      <p:sp>
        <p:nvSpPr>
          <p:cNvPr id="282" name="Shape 282"/>
          <p:cNvSpPr/>
          <p:nvPr/>
        </p:nvSpPr>
        <p:spPr>
          <a:xfrm>
            <a:off x="4639323" y="7285274"/>
            <a:ext cx="6591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要学会以法律的手段维护自己的权益。</a:t>
            </a:r>
          </a:p>
        </p:txBody>
      </p:sp>
      <p:sp>
        <p:nvSpPr>
          <p:cNvPr id="283" name="Shape 283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词汇</a:t>
            </a:r>
          </a:p>
        </p:txBody>
      </p:sp>
      <p:grpSp>
        <p:nvGrpSpPr>
          <p:cNvPr id="286" name="Group 286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284" name="Shape 284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285" name="Shape 285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287" name="Shape 287"/>
          <p:cNvSpPr/>
          <p:nvPr/>
        </p:nvSpPr>
        <p:spPr>
          <a:xfrm>
            <a:off x="313676" y="8228800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生理</a:t>
            </a:r>
          </a:p>
        </p:txBody>
      </p:sp>
      <p:sp>
        <p:nvSpPr>
          <p:cNvPr id="288" name="Shape 288"/>
          <p:cNvSpPr/>
          <p:nvPr/>
        </p:nvSpPr>
        <p:spPr>
          <a:xfrm>
            <a:off x="2050619" y="8236596"/>
            <a:ext cx="1532637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shēnglǐ</a:t>
            </a:r>
          </a:p>
        </p:txBody>
      </p:sp>
      <p:sp>
        <p:nvSpPr>
          <p:cNvPr id="289" name="Shape 289"/>
          <p:cNvSpPr/>
          <p:nvPr/>
        </p:nvSpPr>
        <p:spPr>
          <a:xfrm>
            <a:off x="4639323" y="8271507"/>
            <a:ext cx="6972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现在的手机可以收集使用者的生理数据。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499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499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499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499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499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499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499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499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499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499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499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499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499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499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animBg="1" advAuto="0"/>
      <p:bldP spid="265" grpId="1" animBg="1" advAuto="0"/>
      <p:bldP spid="266" grpId="0" animBg="1" advAuto="0"/>
      <p:bldP spid="266" grpId="1" animBg="1" advAuto="0"/>
      <p:bldP spid="267" grpId="0" animBg="1" advAuto="0"/>
      <p:bldP spid="267" grpId="1" animBg="1" advAuto="0"/>
      <p:bldP spid="268" grpId="0" animBg="1" advAuto="0"/>
      <p:bldP spid="268" grpId="1" animBg="1" advAuto="0"/>
      <p:bldP spid="269" grpId="0" animBg="1" advAuto="0"/>
      <p:bldP spid="269" grpId="1" animBg="1" advAuto="0"/>
      <p:bldP spid="270" grpId="0" animBg="1" advAuto="0"/>
      <p:bldP spid="270" grpId="1" animBg="1" advAuto="0"/>
      <p:bldP spid="271" grpId="0" animBg="1" advAuto="0"/>
      <p:bldP spid="271" grpId="1" animBg="1" advAuto="0"/>
      <p:bldP spid="272" grpId="0" animBg="1" advAuto="0"/>
      <p:bldP spid="272" grpId="1" animBg="1" advAuto="0"/>
      <p:bldP spid="273" grpId="0" animBg="1" advAuto="0"/>
      <p:bldP spid="273" grpId="1" animBg="1" advAuto="0"/>
      <p:bldP spid="274" grpId="0" animBg="1" advAuto="0"/>
      <p:bldP spid="274" grpId="1" animBg="1" advAuto="0"/>
      <p:bldP spid="275" grpId="0" animBg="1" advAuto="0"/>
      <p:bldP spid="275" grpId="1" animBg="1" advAuto="0"/>
      <p:bldP spid="276" grpId="0" animBg="1" advAuto="0"/>
      <p:bldP spid="276" grpId="1" animBg="1" advAuto="0"/>
      <p:bldP spid="277" grpId="0" animBg="1" advAuto="0"/>
      <p:bldP spid="278" grpId="0" animBg="1" advAuto="0"/>
      <p:bldP spid="279" grpId="0" animBg="1" advAuto="0"/>
      <p:bldP spid="280" grpId="0" animBg="1" advAuto="0"/>
      <p:bldP spid="281" grpId="0" animBg="1" advAuto="0"/>
      <p:bldP spid="282" grpId="0" animBg="1" advAuto="0"/>
      <p:bldP spid="287" grpId="0" animBg="1" advAuto="0"/>
      <p:bldP spid="287" grpId="1" animBg="1" advAuto="0"/>
      <p:bldP spid="288" grpId="0" animBg="1" advAuto="0"/>
      <p:bldP spid="288" grpId="1" animBg="1" advAuto="0"/>
      <p:bldP spid="289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练习</a:t>
            </a:r>
          </a:p>
        </p:txBody>
      </p:sp>
      <p:grpSp>
        <p:nvGrpSpPr>
          <p:cNvPr id="294" name="Group 294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292" name="Shape 292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293" name="Shape 293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295" name="Shape 295"/>
          <p:cNvSpPr/>
          <p:nvPr/>
        </p:nvSpPr>
        <p:spPr>
          <a:xfrm>
            <a:off x="8151" y="1771141"/>
            <a:ext cx="12988498" cy="7650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用所给词语或结构改写句子</a:t>
            </a:r>
          </a:p>
        </p:txBody>
      </p:sp>
      <p:sp>
        <p:nvSpPr>
          <p:cNvPr id="296" name="Shape 296"/>
          <p:cNvSpPr/>
          <p:nvPr/>
        </p:nvSpPr>
        <p:spPr>
          <a:xfrm>
            <a:off x="1180041" y="3412405"/>
            <a:ext cx="8622412" cy="105791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1. 近期，我国政府将派代表团出访欧洲。（派遣）</a:t>
            </a:r>
          </a:p>
          <a:p>
            <a:pPr algn="l">
              <a:lnSpc>
                <a:spcPct val="150000"/>
              </a:lnSpc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      </a:t>
            </a:r>
            <a:r>
              <a:rPr u="sng"/>
              <a:t>                                                               </a:t>
            </a:r>
            <a:r>
              <a:t>。</a:t>
            </a:r>
          </a:p>
        </p:txBody>
      </p:sp>
      <p:sp>
        <p:nvSpPr>
          <p:cNvPr id="297" name="Shape 297"/>
          <p:cNvSpPr/>
          <p:nvPr/>
        </p:nvSpPr>
        <p:spPr>
          <a:xfrm>
            <a:off x="1180041" y="4821978"/>
            <a:ext cx="7860412" cy="105791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2. 几项支出合起来一共是三千万元。（共计）</a:t>
            </a:r>
          </a:p>
          <a:p>
            <a:pPr algn="l">
              <a:lnSpc>
                <a:spcPct val="150000"/>
              </a:lnSpc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      </a:t>
            </a:r>
            <a:r>
              <a:rPr u="sng"/>
              <a:t>                                                       </a:t>
            </a:r>
            <a:r>
              <a:t>。</a:t>
            </a:r>
          </a:p>
        </p:txBody>
      </p:sp>
      <p:sp>
        <p:nvSpPr>
          <p:cNvPr id="298" name="Shape 298"/>
          <p:cNvSpPr/>
          <p:nvPr/>
        </p:nvSpPr>
        <p:spPr>
          <a:xfrm>
            <a:off x="1180041" y="6231550"/>
            <a:ext cx="10908412" cy="105791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3. 在我们这家跨国公司里，大家一致认为他非常敬业。（公认）</a:t>
            </a:r>
          </a:p>
          <a:p>
            <a:pPr algn="l">
              <a:lnSpc>
                <a:spcPct val="150000"/>
              </a:lnSpc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      </a:t>
            </a:r>
            <a:r>
              <a:rPr u="sng"/>
              <a:t>                                                                                       </a:t>
            </a:r>
            <a:r>
              <a:t>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 advAuto="0"/>
      <p:bldP spid="296" grpId="0" animBg="1" advAuto="0"/>
      <p:bldP spid="297" grpId="0" animBg="1" advAuto="0"/>
      <p:bldP spid="298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练习</a:t>
            </a:r>
          </a:p>
        </p:txBody>
      </p:sp>
      <p:grpSp>
        <p:nvGrpSpPr>
          <p:cNvPr id="303" name="Group 303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301" name="Shape 301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302" name="Shape 302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304" name="Shape 304"/>
          <p:cNvSpPr/>
          <p:nvPr/>
        </p:nvSpPr>
        <p:spPr>
          <a:xfrm>
            <a:off x="8151" y="1771141"/>
            <a:ext cx="12988498" cy="7650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用所给词语或结构改写句子</a:t>
            </a:r>
          </a:p>
        </p:txBody>
      </p:sp>
      <p:sp>
        <p:nvSpPr>
          <p:cNvPr id="305" name="Shape 305"/>
          <p:cNvSpPr/>
          <p:nvPr/>
        </p:nvSpPr>
        <p:spPr>
          <a:xfrm>
            <a:off x="456141" y="3412405"/>
            <a:ext cx="10146412" cy="105791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4. 以前我和他在一个单位共事，后来他跳槽走了。（先前）</a:t>
            </a:r>
          </a:p>
          <a:p>
            <a:pPr algn="l">
              <a:lnSpc>
                <a:spcPct val="150000"/>
              </a:lnSpc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     </a:t>
            </a:r>
            <a:r>
              <a:rPr u="sng"/>
              <a:t>                                                                                </a:t>
            </a:r>
            <a:r>
              <a:t>。</a:t>
            </a:r>
          </a:p>
        </p:txBody>
      </p:sp>
      <p:sp>
        <p:nvSpPr>
          <p:cNvPr id="306" name="Shape 306"/>
          <p:cNvSpPr/>
          <p:nvPr/>
        </p:nvSpPr>
        <p:spPr>
          <a:xfrm>
            <a:off x="456141" y="4821978"/>
            <a:ext cx="10908412" cy="105791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5. 他为学校做出的贡献不用说，大家心里都清楚。（不言而喻）</a:t>
            </a:r>
          </a:p>
          <a:p>
            <a:pPr algn="l">
              <a:lnSpc>
                <a:spcPct val="150000"/>
              </a:lnSpc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     </a:t>
            </a:r>
            <a:r>
              <a:rPr u="sng"/>
              <a:t>                                                                                </a:t>
            </a:r>
            <a:r>
              <a:t>。</a:t>
            </a:r>
          </a:p>
        </p:txBody>
      </p:sp>
      <p:sp>
        <p:nvSpPr>
          <p:cNvPr id="307" name="Shape 307"/>
          <p:cNvSpPr/>
          <p:nvPr/>
        </p:nvSpPr>
        <p:spPr>
          <a:xfrm>
            <a:off x="456141" y="6231550"/>
            <a:ext cx="9384412" cy="105791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6. 成年以后要独立生活，不能再依靠父母了。（依赖）</a:t>
            </a:r>
          </a:p>
          <a:p>
            <a:pPr algn="l">
              <a:lnSpc>
                <a:spcPct val="150000"/>
              </a:lnSpc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     </a:t>
            </a:r>
            <a:r>
              <a:rPr u="sng"/>
              <a:t>                                                                        </a:t>
            </a:r>
            <a:r>
              <a:t>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 animBg="1" advAuto="0"/>
      <p:bldP spid="305" grpId="0" animBg="1" advAuto="0"/>
      <p:bldP spid="306" grpId="0" animBg="1" advAuto="0"/>
      <p:bldP spid="307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作业</a:t>
            </a:r>
          </a:p>
        </p:txBody>
      </p:sp>
      <p:grpSp>
        <p:nvGrpSpPr>
          <p:cNvPr id="312" name="Group 312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310" name="Shape 310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311" name="Shape 311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313" name="Shape 313"/>
          <p:cNvSpPr/>
          <p:nvPr/>
        </p:nvSpPr>
        <p:spPr>
          <a:xfrm>
            <a:off x="8151" y="1771141"/>
            <a:ext cx="12988498" cy="7650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模仿例子，写出更多的词语</a:t>
            </a:r>
          </a:p>
        </p:txBody>
      </p:sp>
      <p:sp>
        <p:nvSpPr>
          <p:cNvPr id="314" name="Shape 314"/>
          <p:cNvSpPr/>
          <p:nvPr/>
        </p:nvSpPr>
        <p:spPr>
          <a:xfrm>
            <a:off x="1016609" y="2986956"/>
            <a:ext cx="6210301" cy="48641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例：血</a:t>
            </a:r>
            <a:r>
              <a:rPr u="sng"/>
              <a:t>压</a:t>
            </a:r>
            <a:r>
              <a:t>：</a:t>
            </a:r>
            <a:r>
              <a:rPr u="sng"/>
              <a:t>气压    电压    高压    低压</a:t>
            </a:r>
            <a:endParaRPr u="sng"/>
          </a:p>
        </p:txBody>
      </p:sp>
      <p:sp>
        <p:nvSpPr>
          <p:cNvPr id="315" name="Shape 315"/>
          <p:cNvSpPr/>
          <p:nvPr/>
        </p:nvSpPr>
        <p:spPr>
          <a:xfrm>
            <a:off x="1763496" y="4015655"/>
            <a:ext cx="1257301" cy="48641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卓</a:t>
            </a:r>
            <a:r>
              <a:rPr u="sng"/>
              <a:t>越</a:t>
            </a:r>
            <a:r>
              <a:t>：</a:t>
            </a:r>
          </a:p>
        </p:txBody>
      </p:sp>
      <p:sp>
        <p:nvSpPr>
          <p:cNvPr id="316" name="Shape 316"/>
          <p:cNvSpPr/>
          <p:nvPr/>
        </p:nvSpPr>
        <p:spPr>
          <a:xfrm>
            <a:off x="2893813" y="4425865"/>
            <a:ext cx="4269418" cy="1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17" name="Shape 317"/>
          <p:cNvSpPr/>
          <p:nvPr/>
        </p:nvSpPr>
        <p:spPr>
          <a:xfrm>
            <a:off x="1763496" y="5051048"/>
            <a:ext cx="1257301" cy="48641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rPr u="sng"/>
              <a:t>消</a:t>
            </a:r>
            <a:r>
              <a:t>灭：</a:t>
            </a:r>
          </a:p>
        </p:txBody>
      </p:sp>
      <p:sp>
        <p:nvSpPr>
          <p:cNvPr id="318" name="Shape 318"/>
          <p:cNvSpPr/>
          <p:nvPr/>
        </p:nvSpPr>
        <p:spPr>
          <a:xfrm>
            <a:off x="2893813" y="5461258"/>
            <a:ext cx="4269418" cy="1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19" name="Shape 319"/>
          <p:cNvSpPr/>
          <p:nvPr/>
        </p:nvSpPr>
        <p:spPr>
          <a:xfrm>
            <a:off x="1763496" y="6086440"/>
            <a:ext cx="1257301" cy="48641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前</a:t>
            </a:r>
            <a:r>
              <a:rPr u="sng"/>
              <a:t>景</a:t>
            </a:r>
            <a:r>
              <a:t>：</a:t>
            </a:r>
          </a:p>
        </p:txBody>
      </p:sp>
      <p:sp>
        <p:nvSpPr>
          <p:cNvPr id="320" name="Shape 320"/>
          <p:cNvSpPr/>
          <p:nvPr/>
        </p:nvSpPr>
        <p:spPr>
          <a:xfrm>
            <a:off x="2893813" y="6496649"/>
            <a:ext cx="4269418" cy="1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21" name="Shape 321"/>
          <p:cNvSpPr/>
          <p:nvPr/>
        </p:nvSpPr>
        <p:spPr>
          <a:xfrm>
            <a:off x="1763496" y="7121832"/>
            <a:ext cx="1257301" cy="48641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维</a:t>
            </a:r>
            <a:r>
              <a:rPr u="sng"/>
              <a:t>护</a:t>
            </a:r>
            <a:r>
              <a:t>：</a:t>
            </a:r>
          </a:p>
        </p:txBody>
      </p:sp>
      <p:sp>
        <p:nvSpPr>
          <p:cNvPr id="322" name="Shape 322"/>
          <p:cNvSpPr/>
          <p:nvPr/>
        </p:nvSpPr>
        <p:spPr>
          <a:xfrm>
            <a:off x="2893813" y="7532041"/>
            <a:ext cx="4269418" cy="1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99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99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499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99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 animBg="1" advAuto="0"/>
      <p:bldP spid="314" grpId="0" animBg="1" advAuto="0"/>
      <p:bldP spid="315" grpId="0" animBg="1" advAuto="0"/>
      <p:bldP spid="316" grpId="0" animBg="1" advAuto="0"/>
      <p:bldP spid="317" grpId="0" animBg="1" advAuto="0"/>
      <p:bldP spid="318" grpId="0" animBg="1" advAuto="0"/>
      <p:bldP spid="319" grpId="0" animBg="1" advAuto="0"/>
      <p:bldP spid="320" grpId="0" animBg="1" advAuto="0"/>
      <p:bldP spid="321" grpId="0" animBg="1" advAuto="0"/>
      <p:bldP spid="322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ctrTitle"/>
          </p:nvPr>
        </p:nvSpPr>
        <p:spPr>
          <a:xfrm>
            <a:off x="1270000" y="836385"/>
            <a:ext cx="10464800" cy="3302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7600">
                <a:solidFill>
                  <a:srgbClr val="212122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HSK 六级 下 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ubTitle" sz="quarter" idx="1"/>
          </p:nvPr>
        </p:nvSpPr>
        <p:spPr>
          <a:xfrm>
            <a:off x="1270000" y="6106885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2122"/>
                </a:solidFill>
              </a:defRPr>
            </a:lvl1pPr>
          </a:lstStyle>
          <a:p>
            <a:r>
              <a:t>Lesson 23 The big data era -3</a:t>
            </a:r>
          </a:p>
        </p:txBody>
      </p:sp>
      <p:sp>
        <p:nvSpPr>
          <p:cNvPr id="131" name="Shape 131"/>
          <p:cNvSpPr/>
          <p:nvPr/>
        </p:nvSpPr>
        <p:spPr>
          <a:xfrm>
            <a:off x="0" y="4957859"/>
            <a:ext cx="13004800" cy="13365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defTabSz="1300480">
              <a:defRPr sz="6800">
                <a:solidFill>
                  <a:srgbClr val="21212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第二十三课 大数据时代－3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热身</a:t>
            </a:r>
          </a:p>
        </p:txBody>
      </p:sp>
      <p:grpSp>
        <p:nvGrpSpPr>
          <p:cNvPr id="136" name="Group 136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134" name="Shape 134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35" name="Shape 135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137" name="Shape 137"/>
          <p:cNvSpPr/>
          <p:nvPr/>
        </p:nvSpPr>
        <p:spPr>
          <a:xfrm>
            <a:off x="8151" y="1843107"/>
            <a:ext cx="12988498" cy="7650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defTabSz="1300480">
              <a:def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r>
              <a:t>你觉得，我们利用大数据可以做哪些事情？</a:t>
            </a:r>
          </a:p>
        </p:txBody>
      </p:sp>
      <p:pic>
        <p:nvPicPr>
          <p:cNvPr id="138" name="warm up 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80438" y="2896394"/>
            <a:ext cx="9243924" cy="551923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1170926" y="3494683"/>
            <a:ext cx="5715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攒</a:t>
            </a:r>
          </a:p>
        </p:txBody>
      </p:sp>
      <p:sp>
        <p:nvSpPr>
          <p:cNvPr id="141" name="Shape 141"/>
          <p:cNvSpPr/>
          <p:nvPr/>
        </p:nvSpPr>
        <p:spPr>
          <a:xfrm>
            <a:off x="1170926" y="5700116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展望</a:t>
            </a:r>
          </a:p>
        </p:txBody>
      </p:sp>
      <p:sp>
        <p:nvSpPr>
          <p:cNvPr id="142" name="Shape 142"/>
          <p:cNvSpPr/>
          <p:nvPr/>
        </p:nvSpPr>
        <p:spPr>
          <a:xfrm>
            <a:off x="2920569" y="3520083"/>
            <a:ext cx="812496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zǎn</a:t>
            </a:r>
          </a:p>
        </p:txBody>
      </p:sp>
      <p:sp>
        <p:nvSpPr>
          <p:cNvPr id="143" name="Shape 143"/>
          <p:cNvSpPr/>
          <p:nvPr/>
        </p:nvSpPr>
        <p:spPr>
          <a:xfrm>
            <a:off x="2920569" y="5725516"/>
            <a:ext cx="2197101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zhǎnwàng</a:t>
            </a:r>
          </a:p>
        </p:txBody>
      </p:sp>
      <p:sp>
        <p:nvSpPr>
          <p:cNvPr id="144" name="Shape 144"/>
          <p:cNvSpPr/>
          <p:nvPr/>
        </p:nvSpPr>
        <p:spPr>
          <a:xfrm>
            <a:off x="5242573" y="3532783"/>
            <a:ext cx="5829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为了这次旅行，他攒了一年的钱。</a:t>
            </a:r>
          </a:p>
        </p:txBody>
      </p:sp>
      <p:sp>
        <p:nvSpPr>
          <p:cNvPr id="145" name="Shape 145"/>
          <p:cNvSpPr/>
          <p:nvPr/>
        </p:nvSpPr>
        <p:spPr>
          <a:xfrm>
            <a:off x="5242573" y="5738216"/>
            <a:ext cx="6591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回顾过去，展望未来，我们充满信心。</a:t>
            </a:r>
          </a:p>
        </p:txBody>
      </p:sp>
      <p:sp>
        <p:nvSpPr>
          <p:cNvPr id="146" name="Shape 146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词汇</a:t>
            </a:r>
          </a:p>
        </p:txBody>
      </p:sp>
      <p:grpSp>
        <p:nvGrpSpPr>
          <p:cNvPr id="149" name="Group 149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147" name="Shape 147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48" name="Shape 148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150" name="Shape 150"/>
          <p:cNvSpPr/>
          <p:nvPr/>
        </p:nvSpPr>
        <p:spPr>
          <a:xfrm>
            <a:off x="1170926" y="4591050"/>
            <a:ext cx="1028701" cy="558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可行</a:t>
            </a:r>
          </a:p>
        </p:txBody>
      </p:sp>
      <p:sp>
        <p:nvSpPr>
          <p:cNvPr id="151" name="Shape 151"/>
          <p:cNvSpPr/>
          <p:nvPr/>
        </p:nvSpPr>
        <p:spPr>
          <a:xfrm>
            <a:off x="2920569" y="4616450"/>
            <a:ext cx="1393242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kěxíng</a:t>
            </a:r>
          </a:p>
        </p:txBody>
      </p:sp>
      <p:sp>
        <p:nvSpPr>
          <p:cNvPr id="152" name="Shape 152"/>
          <p:cNvSpPr/>
          <p:nvPr/>
        </p:nvSpPr>
        <p:spPr>
          <a:xfrm>
            <a:off x="5242573" y="4629150"/>
            <a:ext cx="6210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请你们拿出一套切实可行的办法来。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499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499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499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499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499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499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 advAuto="0"/>
      <p:bldP spid="140" grpId="1" animBg="1" advAuto="0"/>
      <p:bldP spid="141" grpId="0" animBg="1" advAuto="0"/>
      <p:bldP spid="141" grpId="1" animBg="1" advAuto="0"/>
      <p:bldP spid="142" grpId="0" animBg="1" advAuto="0"/>
      <p:bldP spid="142" grpId="1" animBg="1" advAuto="0"/>
      <p:bldP spid="143" grpId="0" animBg="1" advAuto="0"/>
      <p:bldP spid="143" grpId="1" animBg="1" advAuto="0"/>
      <p:bldP spid="144" grpId="0" animBg="1" advAuto="0"/>
      <p:bldP spid="145" grpId="0" animBg="1" advAuto="0"/>
      <p:bldP spid="150" grpId="0" animBg="1" advAuto="0"/>
      <p:bldP spid="150" grpId="1" animBg="1" advAuto="0"/>
      <p:bldP spid="151" grpId="0" animBg="1" advAuto="0"/>
      <p:bldP spid="151" grpId="1" animBg="1" advAuto="0"/>
      <p:bldP spid="152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课文</a:t>
            </a:r>
          </a:p>
        </p:txBody>
      </p:sp>
      <p:grpSp>
        <p:nvGrpSpPr>
          <p:cNvPr id="157" name="Group 157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155" name="Shape 155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158" name="Shape 158"/>
          <p:cNvSpPr/>
          <p:nvPr/>
        </p:nvSpPr>
        <p:spPr>
          <a:xfrm>
            <a:off x="8151" y="1771141"/>
            <a:ext cx="12988498" cy="7650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听课文，回答下列问题</a:t>
            </a:r>
          </a:p>
        </p:txBody>
      </p:sp>
      <p:sp>
        <p:nvSpPr>
          <p:cNvPr id="159" name="Shape 159"/>
          <p:cNvSpPr/>
          <p:nvPr/>
        </p:nvSpPr>
        <p:spPr>
          <a:xfrm>
            <a:off x="1095819" y="3771899"/>
            <a:ext cx="6622162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1. 请复述课文中给出的大数据的例子。</a:t>
            </a:r>
          </a:p>
        </p:txBody>
      </p:sp>
      <p:sp>
        <p:nvSpPr>
          <p:cNvPr id="160" name="Shape 160"/>
          <p:cNvSpPr/>
          <p:nvPr/>
        </p:nvSpPr>
        <p:spPr>
          <a:xfrm>
            <a:off x="1095819" y="5105399"/>
            <a:ext cx="7003162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2. 疾病的发生是偶然的吗？有哪些原因？</a:t>
            </a:r>
          </a:p>
        </p:txBody>
      </p:sp>
      <p:sp>
        <p:nvSpPr>
          <p:cNvPr id="161" name="Shape 161"/>
          <p:cNvSpPr/>
          <p:nvPr/>
        </p:nvSpPr>
        <p:spPr>
          <a:xfrm>
            <a:off x="1095819" y="6438899"/>
            <a:ext cx="7384162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3. 在未来医疗模式中，大数据有什么作用？</a:t>
            </a:r>
          </a:p>
        </p:txBody>
      </p:sp>
      <p:pic>
        <p:nvPicPr>
          <p:cNvPr id="162" name="23-1.mp3"/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9664104" y="7421760"/>
            <a:ext cx="571501" cy="57150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63340400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26" fill="hold" display="0">
                  <p:stCondLst>
                    <p:cond delay="indefinite"/>
                  </p:stCondLst>
                </p:cTn>
                <p:tgtEl>
                  <p:spTgt spid="162"/>
                </p:tgtEl>
              </p:cMediaNode>
            </p:video>
          </p:childTnLst>
        </p:cTn>
      </p:par>
    </p:tnLst>
    <p:bldLst>
      <p:bldP spid="158" grpId="0" animBg="1" advAuto="0"/>
      <p:bldP spid="159" grpId="0" animBg="1" advAuto="0"/>
      <p:bldP spid="160" grpId="0" animBg="1" advAuto="0"/>
      <p:bldP spid="161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课文</a:t>
            </a:r>
          </a:p>
        </p:txBody>
      </p:sp>
      <p:grpSp>
        <p:nvGrpSpPr>
          <p:cNvPr id="167" name="Group 167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165" name="Shape 165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66" name="Shape 166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168" name="Shape 168"/>
          <p:cNvSpPr/>
          <p:nvPr/>
        </p:nvSpPr>
        <p:spPr>
          <a:xfrm>
            <a:off x="8151" y="1898141"/>
            <a:ext cx="12988498" cy="7650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阅读课文</a:t>
            </a:r>
          </a:p>
        </p:txBody>
      </p:sp>
      <p:sp>
        <p:nvSpPr>
          <p:cNvPr id="169" name="Shape 169"/>
          <p:cNvSpPr/>
          <p:nvPr/>
        </p:nvSpPr>
        <p:spPr>
          <a:xfrm>
            <a:off x="762005" y="3206750"/>
            <a:ext cx="11480790" cy="33401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50000"/>
              </a:lnSpc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        什么是大数据？枯燥的名词解释会让“科盲”们更加摸不着头脑，有学者以通俗的例子这样告诉我们，“每个人乘飞机时，都是自己选择航线，这是人的智慧，当人们的选择结果反映到具体的航程中来，就会有大量的数据被记录下来。我们根据这些原始的、堆积如山的记录梳理出的航程设计方案，将是最卓越的。这就是大数据的方法。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 fill="hold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indefinite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 advAuto="0"/>
      <p:bldP spid="169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课文</a:t>
            </a:r>
          </a:p>
        </p:txBody>
      </p:sp>
      <p:grpSp>
        <p:nvGrpSpPr>
          <p:cNvPr id="174" name="Group 174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172" name="Shape 172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73" name="Shape 173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175" name="Shape 175"/>
          <p:cNvSpPr/>
          <p:nvPr/>
        </p:nvSpPr>
        <p:spPr>
          <a:xfrm>
            <a:off x="762005" y="3361266"/>
            <a:ext cx="11480790" cy="39116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50000"/>
              </a:lnSpc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        大数据有什么用？举例来说，百度在2014年世界杯期间准确预测德国夺冠，就是大数据的功劳。百度的做法是：派遣数据专家全面搜索5年来全世界987支球队3.7万场比赛的数据，并与彩票中心等占有大量数据的相关机构建立战略合作伙伴关系，将各类数据融入预测模型中。这一海量数据库共计涉及19972名球员和1.2亿条相关数据。之后，百度对2006年和2010年世界杯的淘汰赛进行了结果验证，准确率接近75%，这一结果令大数据研究者万分振奋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 fill="hold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indefinite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 advAuto="0"/>
      <p:bldP spid="175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789516" y="2048933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通俗</a:t>
            </a:r>
          </a:p>
        </p:txBody>
      </p:sp>
      <p:sp>
        <p:nvSpPr>
          <p:cNvPr id="141" name="Shape 141"/>
          <p:cNvSpPr/>
          <p:nvPr/>
        </p:nvSpPr>
        <p:spPr>
          <a:xfrm>
            <a:off x="789516" y="4140066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卓越</a:t>
            </a:r>
          </a:p>
        </p:txBody>
      </p:sp>
      <p:sp>
        <p:nvSpPr>
          <p:cNvPr id="142" name="Shape 142"/>
          <p:cNvSpPr/>
          <p:nvPr/>
        </p:nvSpPr>
        <p:spPr>
          <a:xfrm>
            <a:off x="789516" y="5202499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预测</a:t>
            </a:r>
          </a:p>
        </p:txBody>
      </p:sp>
      <p:sp>
        <p:nvSpPr>
          <p:cNvPr id="143" name="Shape 143"/>
          <p:cNvSpPr/>
          <p:nvPr/>
        </p:nvSpPr>
        <p:spPr>
          <a:xfrm>
            <a:off x="789516" y="6264933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万分</a:t>
            </a:r>
          </a:p>
        </p:txBody>
      </p:sp>
      <p:sp>
        <p:nvSpPr>
          <p:cNvPr id="144" name="Shape 144"/>
          <p:cNvSpPr/>
          <p:nvPr/>
        </p:nvSpPr>
        <p:spPr>
          <a:xfrm>
            <a:off x="789516" y="7335631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振奋</a:t>
            </a:r>
          </a:p>
        </p:txBody>
      </p:sp>
      <p:sp>
        <p:nvSpPr>
          <p:cNvPr id="145" name="Shape 145"/>
          <p:cNvSpPr/>
          <p:nvPr/>
        </p:nvSpPr>
        <p:spPr>
          <a:xfrm>
            <a:off x="2386759" y="2074333"/>
            <a:ext cx="1444448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tōngsú</a:t>
            </a:r>
          </a:p>
        </p:txBody>
      </p:sp>
      <p:sp>
        <p:nvSpPr>
          <p:cNvPr id="146" name="Shape 146"/>
          <p:cNvSpPr/>
          <p:nvPr/>
        </p:nvSpPr>
        <p:spPr>
          <a:xfrm>
            <a:off x="2386759" y="4165466"/>
            <a:ext cx="1777290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zhuōyuè</a:t>
            </a:r>
          </a:p>
        </p:txBody>
      </p:sp>
      <p:sp>
        <p:nvSpPr>
          <p:cNvPr id="147" name="Shape 147"/>
          <p:cNvSpPr/>
          <p:nvPr/>
        </p:nvSpPr>
        <p:spPr>
          <a:xfrm>
            <a:off x="2386759" y="5219098"/>
            <a:ext cx="1106323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yùcè</a:t>
            </a:r>
          </a:p>
        </p:txBody>
      </p:sp>
      <p:sp>
        <p:nvSpPr>
          <p:cNvPr id="148" name="Shape 148"/>
          <p:cNvSpPr/>
          <p:nvPr/>
        </p:nvSpPr>
        <p:spPr>
          <a:xfrm>
            <a:off x="2386759" y="6290333"/>
            <a:ext cx="1617168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wànfēn</a:t>
            </a:r>
          </a:p>
        </p:txBody>
      </p:sp>
      <p:sp>
        <p:nvSpPr>
          <p:cNvPr id="149" name="Shape 149"/>
          <p:cNvSpPr/>
          <p:nvPr/>
        </p:nvSpPr>
        <p:spPr>
          <a:xfrm>
            <a:off x="2386759" y="7343427"/>
            <a:ext cx="1686663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zhènfèn</a:t>
            </a:r>
          </a:p>
        </p:txBody>
      </p:sp>
      <p:sp>
        <p:nvSpPr>
          <p:cNvPr id="150" name="Shape 150"/>
          <p:cNvSpPr/>
          <p:nvPr/>
        </p:nvSpPr>
        <p:spPr>
          <a:xfrm>
            <a:off x="5115162" y="2087033"/>
            <a:ext cx="7353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这本书用通俗的语言讲了一些浅显的道理。</a:t>
            </a:r>
          </a:p>
        </p:txBody>
      </p:sp>
      <p:sp>
        <p:nvSpPr>
          <p:cNvPr id="151" name="Shape 151"/>
          <p:cNvSpPr/>
          <p:nvPr/>
        </p:nvSpPr>
        <p:spPr>
          <a:xfrm>
            <a:off x="5115162" y="4178166"/>
            <a:ext cx="5829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他在这一领域取得了卓越的成就。</a:t>
            </a:r>
          </a:p>
        </p:txBody>
      </p:sp>
      <p:sp>
        <p:nvSpPr>
          <p:cNvPr id="152" name="Shape 152"/>
          <p:cNvSpPr/>
          <p:nvPr/>
        </p:nvSpPr>
        <p:spPr>
          <a:xfrm>
            <a:off x="5115162" y="5240599"/>
            <a:ext cx="6591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人类预测天气变化的能力越来越强了。</a:t>
            </a:r>
          </a:p>
        </p:txBody>
      </p:sp>
      <p:sp>
        <p:nvSpPr>
          <p:cNvPr id="153" name="Shape 153"/>
          <p:cNvSpPr/>
          <p:nvPr/>
        </p:nvSpPr>
        <p:spPr>
          <a:xfrm>
            <a:off x="5115162" y="6302526"/>
            <a:ext cx="4686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他为失去母亲而痛苦万分。</a:t>
            </a:r>
          </a:p>
        </p:txBody>
      </p:sp>
      <p:sp>
        <p:nvSpPr>
          <p:cNvPr id="154" name="Shape 154"/>
          <p:cNvSpPr/>
          <p:nvPr/>
        </p:nvSpPr>
        <p:spPr>
          <a:xfrm>
            <a:off x="5115162" y="7378338"/>
            <a:ext cx="6591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这个振奋人心的喜讯很快传遍了全国。</a:t>
            </a:r>
          </a:p>
        </p:txBody>
      </p:sp>
      <p:sp>
        <p:nvSpPr>
          <p:cNvPr id="155" name="Shape 155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词汇</a:t>
            </a:r>
          </a:p>
        </p:txBody>
      </p:sp>
      <p:grpSp>
        <p:nvGrpSpPr>
          <p:cNvPr id="158" name="Group 158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156" name="Shape 156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57" name="Shape 157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159" name="Shape 159"/>
          <p:cNvSpPr/>
          <p:nvPr/>
        </p:nvSpPr>
        <p:spPr>
          <a:xfrm>
            <a:off x="789516" y="3069099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堆积</a:t>
            </a:r>
          </a:p>
        </p:txBody>
      </p:sp>
      <p:sp>
        <p:nvSpPr>
          <p:cNvPr id="160" name="Shape 160"/>
          <p:cNvSpPr/>
          <p:nvPr/>
        </p:nvSpPr>
        <p:spPr>
          <a:xfrm>
            <a:off x="2386759" y="3094499"/>
            <a:ext cx="1014883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duījī</a:t>
            </a:r>
          </a:p>
        </p:txBody>
      </p:sp>
      <p:sp>
        <p:nvSpPr>
          <p:cNvPr id="161" name="Shape 161"/>
          <p:cNvSpPr/>
          <p:nvPr/>
        </p:nvSpPr>
        <p:spPr>
          <a:xfrm>
            <a:off x="5115162" y="3107199"/>
            <a:ext cx="3924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这里的货物堆积如山。</a:t>
            </a:r>
          </a:p>
        </p:txBody>
      </p:sp>
      <p:sp>
        <p:nvSpPr>
          <p:cNvPr id="162" name="Shape 162"/>
          <p:cNvSpPr/>
          <p:nvPr/>
        </p:nvSpPr>
        <p:spPr>
          <a:xfrm>
            <a:off x="789516" y="8356066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公认</a:t>
            </a:r>
          </a:p>
        </p:txBody>
      </p:sp>
      <p:sp>
        <p:nvSpPr>
          <p:cNvPr id="163" name="Shape 163"/>
          <p:cNvSpPr/>
          <p:nvPr/>
        </p:nvSpPr>
        <p:spPr>
          <a:xfrm>
            <a:off x="2386759" y="8381466"/>
            <a:ext cx="1809802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gōngrèn</a:t>
            </a:r>
          </a:p>
        </p:txBody>
      </p:sp>
      <p:sp>
        <p:nvSpPr>
          <p:cNvPr id="164" name="Shape 164"/>
          <p:cNvSpPr/>
          <p:nvPr/>
        </p:nvSpPr>
        <p:spPr>
          <a:xfrm>
            <a:off x="5115162" y="8394166"/>
            <a:ext cx="3924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他是公认的大学问家。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499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499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grpId="2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499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499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grpId="2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499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5" presetClass="emph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499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grpId="2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499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mph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499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grpId="3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499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5" presetClass="emph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499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3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499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5" presetClass="emph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499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grpId="3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499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5" presetClass="emph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499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animBg="1" advAuto="0"/>
      <p:bldP spid="140" grpId="22" animBg="1" advAuto="0"/>
      <p:bldP spid="141" grpId="7" animBg="1" advAuto="0"/>
      <p:bldP spid="141" grpId="26" animBg="1" advAuto="0"/>
      <p:bldP spid="142" grpId="10" animBg="1" advAuto="0"/>
      <p:bldP spid="142" grpId="28" animBg="1" advAuto="0"/>
      <p:bldP spid="143" grpId="13" animBg="1" advAuto="0"/>
      <p:bldP spid="143" grpId="30" animBg="1" advAuto="0"/>
      <p:bldP spid="144" grpId="16" animBg="1" advAuto="0"/>
      <p:bldP spid="144" grpId="32" animBg="1" advAuto="0"/>
      <p:bldP spid="145" grpId="2" animBg="1" advAuto="0"/>
      <p:bldP spid="145" grpId="23" animBg="1" advAuto="0"/>
      <p:bldP spid="146" grpId="8" animBg="1" advAuto="0"/>
      <p:bldP spid="146" grpId="27" animBg="1" advAuto="0"/>
      <p:bldP spid="147" grpId="11" animBg="1" advAuto="0"/>
      <p:bldP spid="147" grpId="29" animBg="1" advAuto="0"/>
      <p:bldP spid="148" grpId="14" animBg="1" advAuto="0"/>
      <p:bldP spid="148" grpId="31" animBg="1" advAuto="0"/>
      <p:bldP spid="149" grpId="17" animBg="1" advAuto="0"/>
      <p:bldP spid="149" grpId="33" animBg="1" advAuto="0"/>
      <p:bldP spid="150" grpId="3" animBg="1" advAuto="0"/>
      <p:bldP spid="151" grpId="9" animBg="1" advAuto="0"/>
      <p:bldP spid="152" grpId="12" animBg="1" advAuto="0"/>
      <p:bldP spid="153" grpId="15" animBg="1" advAuto="0"/>
      <p:bldP spid="154" grpId="18" animBg="1" advAuto="0"/>
      <p:bldP spid="159" grpId="4" animBg="1" advAuto="0"/>
      <p:bldP spid="159" grpId="24" animBg="1" advAuto="0"/>
      <p:bldP spid="160" grpId="5" animBg="1" advAuto="0"/>
      <p:bldP spid="160" grpId="25" animBg="1" advAuto="0"/>
      <p:bldP spid="161" grpId="6" animBg="1" advAuto="0"/>
      <p:bldP spid="162" grpId="19" animBg="1" advAuto="0"/>
      <p:bldP spid="162" grpId="34" animBg="1" advAuto="0"/>
      <p:bldP spid="163" grpId="20" animBg="1" advAuto="0"/>
      <p:bldP spid="163" grpId="35" animBg="1" advAuto="0"/>
      <p:bldP spid="164" grpId="21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课文</a:t>
            </a:r>
          </a:p>
        </p:txBody>
      </p:sp>
      <p:grpSp>
        <p:nvGrpSpPr>
          <p:cNvPr id="180" name="Group 180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178" name="Shape 178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79" name="Shape 179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181" name="Shape 181"/>
          <p:cNvSpPr/>
          <p:nvPr/>
        </p:nvSpPr>
        <p:spPr>
          <a:xfrm>
            <a:off x="762005" y="3492499"/>
            <a:ext cx="11480790" cy="27686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50000"/>
              </a:lnSpc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        那么，大数据如何连接未来？我们不妨以大数据与健康为例加以说明。人们公认“医疗”和“健康”分属两个完全不同的领域，有了大数据，它们不仅相通相融，还有可能彻底扭转先前陈旧而被动的有病治病方式，改为积极防治，甚至把疾病消灭在萌芽状态中的想法也不显得荒谬了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 fill="hold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indefinite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1" grpId="1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课文</a:t>
            </a:r>
          </a:p>
        </p:txBody>
      </p:sp>
      <p:grpSp>
        <p:nvGrpSpPr>
          <p:cNvPr id="186" name="Group 186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184" name="Shape 184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85" name="Shape 185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187" name="Shape 187"/>
          <p:cNvSpPr/>
          <p:nvPr/>
        </p:nvSpPr>
        <p:spPr>
          <a:xfrm>
            <a:off x="762005" y="2635249"/>
            <a:ext cx="11480790" cy="44831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50000"/>
              </a:lnSpc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       做进一步讨论之前，有一个前提必须交代清楚：每一次疾病的发生都不是偶然的，追究原因，无非是基因、遗传、环境、生活习惯等。虽非偶然，却无法预料，因此，传统医疗只能帮你治病。如果能找出病因呢？消除隐患就成为了可能，“健康大数据”就是要做这件事。比如心脏病，病人发病常常是有预兆的，如果对患者的心跳数据有足够长时间的持续积累，就可能预测病人发病的时机；对于心脏病突发致死的案例，如果能提前24小时监测到零星先兆，甚至可以挽救患者的生命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 fill="hold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indefinite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 advAuto="0"/>
      <p:bldP spid="187" grpId="1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课文</a:t>
            </a:r>
          </a:p>
        </p:txBody>
      </p:sp>
      <p:grpSp>
        <p:nvGrpSpPr>
          <p:cNvPr id="192" name="Group 192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190" name="Shape 190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91" name="Shape 191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193" name="Shape 193"/>
          <p:cNvSpPr/>
          <p:nvPr/>
        </p:nvSpPr>
        <p:spPr>
          <a:xfrm>
            <a:off x="677570" y="3778249"/>
            <a:ext cx="11649660" cy="21971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50000"/>
              </a:lnSpc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       利用大数据对一个病种进行细致的监测，意义是不言而喻的。中国血压有问题的人不在少数，其中高血压患者有1亿人，潜在患者还有1亿人，如果这2亿人都能通过“高血压手表”或者什么先进器材进行监测，对他们的健康进行人为管理，将会是非常有前景的尝试。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 fill="hold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indefinite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 advAuto="0"/>
      <p:bldP spid="193" grpId="1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课文</a:t>
            </a:r>
          </a:p>
        </p:txBody>
      </p:sp>
      <p:grpSp>
        <p:nvGrpSpPr>
          <p:cNvPr id="198" name="Group 198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196" name="Shape 196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97" name="Shape 197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199" name="Shape 199"/>
          <p:cNvSpPr/>
          <p:nvPr/>
        </p:nvSpPr>
        <p:spPr>
          <a:xfrm>
            <a:off x="762005" y="2222499"/>
            <a:ext cx="11480790" cy="58166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        在未来医疗模式中，临床会尽量减少对人的依赖，因为医生是切切实实的稀缺资源，大数据的优越之处就在于，能够大大提高医生的工作效率，将医生的能量发挥到最大。因为大数据的健康维护不是得了病之后再采集数据，而是平时就在一些特殊设备的协调下，把人所有的生理数据攒起来，对其进行分析处理后，发给医生，远程医疗服务将会变得可行而且优质。实事求是地讲，即便仅仅做到这一点，大数据为人类做出的贡献也远远超出了我们的期盼。</a:t>
            </a:r>
          </a:p>
          <a:p>
            <a:pPr algn="l">
              <a:lnSpc>
                <a:spcPct val="150000"/>
              </a:lnSpc>
              <a:defRPr sz="1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</a:p>
          <a:p>
            <a:pPr algn="l">
              <a:lnSpc>
                <a:spcPct val="150000"/>
              </a:lnSpc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        展望未来，大数据将会走进我们生活的各个领域，有人这样定位大数据时代的意义：“拥有知识曾意味着掌握过去，现在它更意味着预测未来。”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 fill="hold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indefinite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 advAuto="0"/>
      <p:bldP spid="199" grpId="1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课文</a:t>
            </a:r>
          </a:p>
        </p:txBody>
      </p:sp>
      <p:grpSp>
        <p:nvGrpSpPr>
          <p:cNvPr id="204" name="Group 204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202" name="Shape 202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203" name="Shape 203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205" name="Shape 205"/>
          <p:cNvSpPr/>
          <p:nvPr/>
        </p:nvSpPr>
        <p:spPr>
          <a:xfrm>
            <a:off x="8151" y="1000674"/>
            <a:ext cx="12988498" cy="7650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根据提示，简述课文主要内容</a:t>
            </a:r>
          </a:p>
        </p:txBody>
      </p:sp>
      <p:graphicFrame>
        <p:nvGraphicFramePr>
          <p:cNvPr id="206" name="Table 206"/>
          <p:cNvGraphicFramePr/>
          <p:nvPr/>
        </p:nvGraphicFramePr>
        <p:xfrm>
          <a:off x="656015" y="3016955"/>
          <a:ext cx="11692768" cy="479956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377193"/>
                <a:gridCol w="7315575"/>
              </a:tblGrid>
              <a:tr h="907708">
                <a:tc>
                  <a:txBody>
                    <a:bodyPr/>
                    <a:lstStyle/>
                    <a:p>
                      <a:pPr algn="l" defTabSz="914400"/>
                      <a:r>
                        <a:rPr sz="2600"/>
                        <a:t>什么是大数据？</a:t>
                      </a:r>
                      <a:endParaRPr sz="26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CA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400"/>
                        <a:t>以通俗的例子......</a:t>
                      </a:r>
                      <a:endParaRPr sz="24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890113">
                <a:tc>
                  <a:txBody>
                    <a:bodyPr/>
                    <a:lstStyle/>
                    <a:p>
                      <a:pPr algn="l" defTabSz="914400"/>
                      <a:r>
                        <a:rPr sz="2400"/>
                        <a:t>大数据有什么用？</a:t>
                      </a:r>
                      <a:endParaRPr sz="24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CA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400"/>
                        <a:t>百度预测世界杯冠军的做法</a:t>
                      </a:r>
                      <a:endParaRPr sz="24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161833">
                <a:tc>
                  <a:txBody>
                    <a:bodyPr/>
                    <a:lstStyle/>
                    <a:p>
                      <a:pPr algn="l" defTabSz="914400"/>
                      <a:r>
                        <a:rPr sz="2400"/>
                        <a:t>大数据如何连接未来？</a:t>
                      </a:r>
                      <a:endParaRPr sz="24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CA2"/>
                    </a:solidFill>
                  </a:tcPr>
                </a:tc>
                <a:tc>
                  <a:txBody>
                    <a:bodyPr/>
                    <a:lstStyle/>
                    <a:p>
                      <a:pPr marL="423545" indent="-423545" algn="l" defTabSz="914400">
                        <a:buSzPct val="100000"/>
                        <a:buAutoNum type="arabicPeriod"/>
                        <a:defRPr sz="2400"/>
                      </a:pPr>
                      <a:r>
                        <a:t>让“医疗”和“健康”相通相融</a:t>
                      </a:r>
                    </a:p>
                    <a:p>
                      <a:pPr marL="423545" indent="-423545" algn="l" defTabSz="914400">
                        <a:buSzPct val="100000"/>
                        <a:buAutoNum type="arabicPeriod"/>
                        <a:defRPr sz="2400"/>
                      </a:pPr>
                      <a:r>
                        <a:t>消除疾病隐患</a:t>
                      </a:r>
                    </a:p>
                    <a:p>
                      <a:pPr marL="423545" indent="-423545" algn="l" defTabSz="914400">
                        <a:buSzPct val="100000"/>
                        <a:buAutoNum type="arabicPeriod"/>
                        <a:defRPr sz="2400"/>
                      </a:pPr>
                      <a:r>
                        <a:t>对病种进行细致的监测</a:t>
                      </a:r>
                    </a:p>
                    <a:p>
                      <a:pPr marL="423545" indent="-423545" algn="l" defTabSz="914400">
                        <a:buSzPct val="100000"/>
                        <a:buAutoNum type="arabicPeriod"/>
                        <a:defRPr sz="2400"/>
                      </a:pPr>
                      <a:r>
                        <a:t>临床减少对人的依赖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839908">
                <a:tc>
                  <a:txBody>
                    <a:bodyPr/>
                    <a:lstStyle/>
                    <a:p>
                      <a:pPr algn="l" defTabSz="914400"/>
                      <a:r>
                        <a:rPr sz="2400"/>
                        <a:t>大数据时代有何意义？</a:t>
                      </a:r>
                      <a:endParaRPr sz="24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CA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400"/>
                        <a:t>预测未来</a:t>
                      </a:r>
                      <a:endParaRPr sz="24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99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762005" y="4195728"/>
            <a:ext cx="10492402" cy="100076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34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1、枯燥的名词解释会让“科盲”们更加摸不着头脑。</a:t>
            </a:r>
          </a:p>
          <a:p>
            <a:pPr algn="l">
              <a:lnSpc>
                <a:spcPct val="120000"/>
              </a:lnSpc>
              <a:defRPr sz="3000">
                <a:solidFill>
                  <a:srgbClr val="53585F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（“科盲”即模仿“文盲”临时创造出来的词汇。）</a:t>
            </a:r>
          </a:p>
        </p:txBody>
      </p:sp>
      <p:sp>
        <p:nvSpPr>
          <p:cNvPr id="209" name="Shape 209"/>
          <p:cNvSpPr/>
          <p:nvPr/>
        </p:nvSpPr>
        <p:spPr>
          <a:xfrm>
            <a:off x="762005" y="5779233"/>
            <a:ext cx="11480790" cy="105156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4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2、十一月，广州还是秋高气爽，北国名城哈尔滨早已“草木皆冰”了。</a:t>
            </a:r>
          </a:p>
        </p:txBody>
      </p:sp>
      <p:sp>
        <p:nvSpPr>
          <p:cNvPr id="210" name="Shape 210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语言点</a:t>
            </a:r>
          </a:p>
        </p:txBody>
      </p:sp>
      <p:grpSp>
        <p:nvGrpSpPr>
          <p:cNvPr id="213" name="Group 213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211" name="Shape 211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212" name="Shape 212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214" name="Shape 214"/>
          <p:cNvSpPr/>
          <p:nvPr/>
        </p:nvSpPr>
        <p:spPr>
          <a:xfrm>
            <a:off x="762005" y="7413538"/>
            <a:ext cx="11480790" cy="105156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4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3、李安失业在家六年，天天扮演“家庭妇男”的角色，但他的心仍然属于导演，以至于后来拍出的电影个个惊人。</a:t>
            </a:r>
          </a:p>
        </p:txBody>
      </p:sp>
      <p:sp>
        <p:nvSpPr>
          <p:cNvPr id="215" name="Shape 215"/>
          <p:cNvSpPr/>
          <p:nvPr/>
        </p:nvSpPr>
        <p:spPr>
          <a:xfrm>
            <a:off x="889015" y="2030185"/>
            <a:ext cx="11226770" cy="150926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/>
          <a:p>
            <a:pPr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修辞（一）——仿词</a:t>
            </a:r>
          </a:p>
          <a:p>
            <a:pPr algn="l" defTabSz="1300480">
              <a:defRPr sz="1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</a:p>
          <a:p>
            <a:pPr algn="l" defTabSz="1300480">
              <a:lnSpc>
                <a:spcPct val="120000"/>
              </a:lnSpc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        </a:t>
            </a:r>
            <a:r>
              <a:rPr sz="2600"/>
              <a:t>仿词是一种修辞手法，即根据表达的需要，替换现成词语中的一部分，临时仿造出一个新词。例如：</a:t>
            </a:r>
            <a:endParaRPr sz="26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 advAuto="0"/>
      <p:bldP spid="209" grpId="0" animBg="1" advAuto="0"/>
      <p:bldP spid="214" grpId="0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1524010" y="695119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练习</a:t>
            </a:r>
          </a:p>
        </p:txBody>
      </p:sp>
      <p:grpSp>
        <p:nvGrpSpPr>
          <p:cNvPr id="220" name="Group 220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218" name="Shape 218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219" name="Shape 219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221" name="Shape 221"/>
          <p:cNvSpPr/>
          <p:nvPr/>
        </p:nvSpPr>
        <p:spPr>
          <a:xfrm>
            <a:off x="1482820" y="1971868"/>
            <a:ext cx="10211206" cy="485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lnSpc>
                <a:spcPct val="150000"/>
              </a:lnSpc>
              <a:defRPr sz="28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指出下列哪句没有使用仿词修辞手法</a:t>
            </a:r>
          </a:p>
        </p:txBody>
      </p:sp>
      <p:sp>
        <p:nvSpPr>
          <p:cNvPr id="222" name="Shape 222"/>
          <p:cNvSpPr/>
          <p:nvPr/>
        </p:nvSpPr>
        <p:spPr>
          <a:xfrm>
            <a:off x="762005" y="3277941"/>
            <a:ext cx="11480790" cy="533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4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1、如果你想过幸福的生活，就必须有安排好生活的智慧。</a:t>
            </a:r>
          </a:p>
        </p:txBody>
      </p:sp>
      <p:sp>
        <p:nvSpPr>
          <p:cNvPr id="223" name="Shape 223"/>
          <p:cNvSpPr/>
          <p:nvPr/>
        </p:nvSpPr>
        <p:spPr>
          <a:xfrm>
            <a:off x="762005" y="4368687"/>
            <a:ext cx="11480790" cy="156972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4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2、我不知道上了多少级台阶，一级又一级，是乐趣也是苦趣，好像我出生以来就在登山似的，一直走到筋疲力尽，才算走到了山顶。</a:t>
            </a:r>
          </a:p>
        </p:txBody>
      </p:sp>
      <p:sp>
        <p:nvSpPr>
          <p:cNvPr id="224" name="Shape 224"/>
          <p:cNvSpPr/>
          <p:nvPr/>
        </p:nvSpPr>
        <p:spPr>
          <a:xfrm>
            <a:off x="762005" y="6232668"/>
            <a:ext cx="11480790" cy="2614049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4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rPr dirty="0"/>
              <a:t>3、正如“水感”特好的人有可能成为世界级游泳运动员一样，让有“球感”的人去打球踢球，有“生意感”的人去担任厂长经理，有“新闻感”的人去当记者，“群众感”</a:t>
            </a:r>
            <a:r>
              <a:rPr dirty="0" smtClean="0"/>
              <a:t>特强的人当</a:t>
            </a:r>
            <a:r>
              <a:rPr lang="zh-CN" altLang="en-US" dirty="0" smtClean="0"/>
              <a:t>领导</a:t>
            </a:r>
            <a:r>
              <a:rPr dirty="0" smtClean="0"/>
              <a:t>，</a:t>
            </a:r>
            <a:r>
              <a:rPr dirty="0" err="1" smtClean="0"/>
              <a:t>这于本人于事业都</a:t>
            </a:r>
            <a:r>
              <a:rPr lang="zh-CN" altLang="en-US" dirty="0" smtClean="0"/>
              <a:t>有一定的</a:t>
            </a:r>
            <a:r>
              <a:rPr dirty="0" err="1" smtClean="0"/>
              <a:t>好处</a:t>
            </a:r>
            <a:r>
              <a:rPr dirty="0"/>
              <a:t>。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 advAuto="0"/>
      <p:bldP spid="223" grpId="0" animBg="1" advAuto="0"/>
      <p:bldP spid="224" grpId="0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1524010" y="695119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练习</a:t>
            </a:r>
          </a:p>
        </p:txBody>
      </p:sp>
      <p:grpSp>
        <p:nvGrpSpPr>
          <p:cNvPr id="229" name="Group 229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227" name="Shape 227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228" name="Shape 228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230" name="Shape 230"/>
          <p:cNvSpPr/>
          <p:nvPr/>
        </p:nvSpPr>
        <p:spPr>
          <a:xfrm>
            <a:off x="1482820" y="1971868"/>
            <a:ext cx="10211206" cy="485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lnSpc>
                <a:spcPct val="150000"/>
              </a:lnSpc>
              <a:defRPr sz="28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找出下列语段中的仿词</a:t>
            </a:r>
          </a:p>
        </p:txBody>
      </p:sp>
      <p:graphicFrame>
        <p:nvGraphicFramePr>
          <p:cNvPr id="231" name="Table 231"/>
          <p:cNvGraphicFramePr/>
          <p:nvPr/>
        </p:nvGraphicFramePr>
        <p:xfrm>
          <a:off x="656015" y="3016955"/>
          <a:ext cx="11692769" cy="5483576"/>
        </p:xfrm>
        <a:graphic>
          <a:graphicData uri="http://schemas.openxmlformats.org/drawingml/2006/table">
            <a:tbl>
              <a:tblPr bandRow="1"/>
              <a:tblGrid>
                <a:gridCol w="7038638"/>
                <a:gridCol w="4654131"/>
              </a:tblGrid>
              <a:tr h="907708"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语段</a:t>
                      </a:r>
                      <a:endParaRPr sz="24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仿词</a:t>
                      </a:r>
                      <a:endParaRPr sz="24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494223">
                <a:tc>
                  <a:txBody>
                    <a:bodyPr/>
                    <a:lstStyle/>
                    <a:p>
                      <a:pPr algn="l" defTabSz="914400"/>
                      <a:r>
                        <a:rPr sz="2400"/>
                        <a:t>1. 有些天天喊大众化的人，连三句老百姓的话都讲不来，可见他就没有下过决心跟老百姓学，其实他的意思仍是小众化。</a:t>
                      </a:r>
                      <a:endParaRPr sz="24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400"/>
                      </a:p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557723">
                <a:tc>
                  <a:txBody>
                    <a:bodyPr/>
                    <a:lstStyle/>
                    <a:p>
                      <a:pPr algn="l" defTabSz="914400"/>
                      <a:r>
                        <a:rPr sz="2400"/>
                        <a:t>2. 自从有了酒吧以后，各种“吧”都冒出来了，什么水吧、氧吧、网吧、陶吧等。</a:t>
                      </a:r>
                      <a:endParaRPr sz="24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400"/>
                      </a:p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523922">
                <a:tc>
                  <a:txBody>
                    <a:bodyPr/>
                    <a:lstStyle/>
                    <a:p>
                      <a:pPr algn="l" defTabSz="914400"/>
                      <a:r>
                        <a:rPr sz="2400"/>
                        <a:t>3. 这种产品一个月也没卖出去一件，别的产品都在热销，我看这是在冷销。</a:t>
                      </a:r>
                      <a:endParaRPr sz="24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400"/>
                      </a:p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99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扩展</a:t>
            </a:r>
          </a:p>
        </p:txBody>
      </p:sp>
      <p:grpSp>
        <p:nvGrpSpPr>
          <p:cNvPr id="236" name="Group 236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234" name="Shape 234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235" name="Shape 235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237" name="Shape 237"/>
          <p:cNvSpPr/>
          <p:nvPr/>
        </p:nvSpPr>
        <p:spPr>
          <a:xfrm>
            <a:off x="889015" y="1895049"/>
            <a:ext cx="11226770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1. 词汇：熟悉下列近义词</a:t>
            </a:r>
          </a:p>
        </p:txBody>
      </p:sp>
      <p:sp>
        <p:nvSpPr>
          <p:cNvPr id="238" name="Shape 238"/>
          <p:cNvSpPr/>
          <p:nvPr/>
        </p:nvSpPr>
        <p:spPr>
          <a:xfrm>
            <a:off x="2112082" y="3394006"/>
            <a:ext cx="1168833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lnSpc>
                <a:spcPct val="120000"/>
              </a:lnSpc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货币</a:t>
            </a:r>
          </a:p>
        </p:txBody>
      </p:sp>
      <p:sp>
        <p:nvSpPr>
          <p:cNvPr id="239" name="Shape 239"/>
          <p:cNvSpPr/>
          <p:nvPr/>
        </p:nvSpPr>
        <p:spPr>
          <a:xfrm>
            <a:off x="3693236" y="3394006"/>
            <a:ext cx="2144882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钱</a:t>
            </a:r>
          </a:p>
        </p:txBody>
      </p:sp>
      <p:sp>
        <p:nvSpPr>
          <p:cNvPr id="240" name="Shape 240"/>
          <p:cNvSpPr/>
          <p:nvPr/>
        </p:nvSpPr>
        <p:spPr>
          <a:xfrm>
            <a:off x="3144351" y="3683000"/>
            <a:ext cx="413054" cy="0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41" name="Shape 241"/>
          <p:cNvSpPr/>
          <p:nvPr/>
        </p:nvSpPr>
        <p:spPr>
          <a:xfrm>
            <a:off x="2112082" y="4636092"/>
            <a:ext cx="1168833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lnSpc>
                <a:spcPct val="120000"/>
              </a:lnSpc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注射</a:t>
            </a:r>
          </a:p>
        </p:txBody>
      </p:sp>
      <p:sp>
        <p:nvSpPr>
          <p:cNvPr id="242" name="Shape 242"/>
          <p:cNvSpPr/>
          <p:nvPr/>
        </p:nvSpPr>
        <p:spPr>
          <a:xfrm>
            <a:off x="3693236" y="4636092"/>
            <a:ext cx="2144882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打针</a:t>
            </a:r>
          </a:p>
        </p:txBody>
      </p:sp>
      <p:sp>
        <p:nvSpPr>
          <p:cNvPr id="243" name="Shape 243"/>
          <p:cNvSpPr/>
          <p:nvPr/>
        </p:nvSpPr>
        <p:spPr>
          <a:xfrm>
            <a:off x="3144351" y="4925085"/>
            <a:ext cx="413054" cy="1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44" name="Shape 244"/>
          <p:cNvSpPr/>
          <p:nvPr/>
        </p:nvSpPr>
        <p:spPr>
          <a:xfrm>
            <a:off x="2112082" y="5907016"/>
            <a:ext cx="1168833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lnSpc>
                <a:spcPct val="120000"/>
              </a:lnSpc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倔强</a:t>
            </a:r>
          </a:p>
        </p:txBody>
      </p:sp>
      <p:sp>
        <p:nvSpPr>
          <p:cNvPr id="245" name="Shape 245"/>
          <p:cNvSpPr/>
          <p:nvPr/>
        </p:nvSpPr>
        <p:spPr>
          <a:xfrm>
            <a:off x="3693236" y="5907016"/>
            <a:ext cx="2144882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顽固</a:t>
            </a:r>
          </a:p>
        </p:txBody>
      </p:sp>
      <p:sp>
        <p:nvSpPr>
          <p:cNvPr id="246" name="Shape 246"/>
          <p:cNvSpPr/>
          <p:nvPr/>
        </p:nvSpPr>
        <p:spPr>
          <a:xfrm>
            <a:off x="3144351" y="6196010"/>
            <a:ext cx="413054" cy="1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47" name="Shape 247"/>
          <p:cNvSpPr/>
          <p:nvPr/>
        </p:nvSpPr>
        <p:spPr>
          <a:xfrm>
            <a:off x="2112082" y="7149103"/>
            <a:ext cx="1168833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lnSpc>
                <a:spcPct val="120000"/>
              </a:lnSpc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仁慈</a:t>
            </a:r>
          </a:p>
        </p:txBody>
      </p:sp>
      <p:sp>
        <p:nvSpPr>
          <p:cNvPr id="248" name="Shape 248"/>
          <p:cNvSpPr/>
          <p:nvPr/>
        </p:nvSpPr>
        <p:spPr>
          <a:xfrm>
            <a:off x="3693236" y="7149103"/>
            <a:ext cx="2144882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善良</a:t>
            </a:r>
          </a:p>
        </p:txBody>
      </p:sp>
      <p:sp>
        <p:nvSpPr>
          <p:cNvPr id="249" name="Shape 249"/>
          <p:cNvSpPr/>
          <p:nvPr/>
        </p:nvSpPr>
        <p:spPr>
          <a:xfrm>
            <a:off x="3144351" y="7438096"/>
            <a:ext cx="413054" cy="1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50" name="Shape 250"/>
          <p:cNvSpPr/>
          <p:nvPr/>
        </p:nvSpPr>
        <p:spPr>
          <a:xfrm>
            <a:off x="7166682" y="3419406"/>
            <a:ext cx="1168833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lnSpc>
                <a:spcPct val="120000"/>
              </a:lnSpc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愚昧</a:t>
            </a:r>
          </a:p>
        </p:txBody>
      </p:sp>
      <p:sp>
        <p:nvSpPr>
          <p:cNvPr id="251" name="Shape 251"/>
          <p:cNvSpPr/>
          <p:nvPr/>
        </p:nvSpPr>
        <p:spPr>
          <a:xfrm>
            <a:off x="8747837" y="3419406"/>
            <a:ext cx="2144881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愚笨</a:t>
            </a:r>
          </a:p>
        </p:txBody>
      </p:sp>
      <p:sp>
        <p:nvSpPr>
          <p:cNvPr id="252" name="Shape 252"/>
          <p:cNvSpPr/>
          <p:nvPr/>
        </p:nvSpPr>
        <p:spPr>
          <a:xfrm>
            <a:off x="8198951" y="3708400"/>
            <a:ext cx="413054" cy="0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53" name="Shape 253"/>
          <p:cNvSpPr/>
          <p:nvPr/>
        </p:nvSpPr>
        <p:spPr>
          <a:xfrm>
            <a:off x="7166682" y="4661492"/>
            <a:ext cx="1168833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lnSpc>
                <a:spcPct val="120000"/>
              </a:lnSpc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补偿</a:t>
            </a:r>
          </a:p>
        </p:txBody>
      </p:sp>
      <p:sp>
        <p:nvSpPr>
          <p:cNvPr id="254" name="Shape 254"/>
          <p:cNvSpPr/>
          <p:nvPr/>
        </p:nvSpPr>
        <p:spPr>
          <a:xfrm>
            <a:off x="8747837" y="4661492"/>
            <a:ext cx="2144881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偿还</a:t>
            </a:r>
          </a:p>
        </p:txBody>
      </p:sp>
      <p:sp>
        <p:nvSpPr>
          <p:cNvPr id="255" name="Shape 255"/>
          <p:cNvSpPr/>
          <p:nvPr/>
        </p:nvSpPr>
        <p:spPr>
          <a:xfrm>
            <a:off x="8198951" y="4950485"/>
            <a:ext cx="413054" cy="1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56" name="Shape 256"/>
          <p:cNvSpPr/>
          <p:nvPr/>
        </p:nvSpPr>
        <p:spPr>
          <a:xfrm>
            <a:off x="7166682" y="5932416"/>
            <a:ext cx="1168833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lnSpc>
                <a:spcPct val="120000"/>
              </a:lnSpc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光荣</a:t>
            </a:r>
          </a:p>
        </p:txBody>
      </p:sp>
      <p:sp>
        <p:nvSpPr>
          <p:cNvPr id="257" name="Shape 257"/>
          <p:cNvSpPr/>
          <p:nvPr/>
        </p:nvSpPr>
        <p:spPr>
          <a:xfrm>
            <a:off x="8747837" y="5932416"/>
            <a:ext cx="2144881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骄傲</a:t>
            </a:r>
          </a:p>
        </p:txBody>
      </p:sp>
      <p:sp>
        <p:nvSpPr>
          <p:cNvPr id="258" name="Shape 258"/>
          <p:cNvSpPr/>
          <p:nvPr/>
        </p:nvSpPr>
        <p:spPr>
          <a:xfrm>
            <a:off x="8198951" y="6221410"/>
            <a:ext cx="413054" cy="1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59" name="Shape 259"/>
          <p:cNvSpPr/>
          <p:nvPr/>
        </p:nvSpPr>
        <p:spPr>
          <a:xfrm>
            <a:off x="7166682" y="7174503"/>
            <a:ext cx="1168833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lnSpc>
                <a:spcPct val="120000"/>
              </a:lnSpc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殴打</a:t>
            </a:r>
          </a:p>
        </p:txBody>
      </p:sp>
      <p:sp>
        <p:nvSpPr>
          <p:cNvPr id="260" name="Shape 260"/>
          <p:cNvSpPr/>
          <p:nvPr/>
        </p:nvSpPr>
        <p:spPr>
          <a:xfrm>
            <a:off x="8747837" y="7174503"/>
            <a:ext cx="2144881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揍</a:t>
            </a:r>
          </a:p>
        </p:txBody>
      </p:sp>
      <p:sp>
        <p:nvSpPr>
          <p:cNvPr id="261" name="Shape 261"/>
          <p:cNvSpPr/>
          <p:nvPr/>
        </p:nvSpPr>
        <p:spPr>
          <a:xfrm>
            <a:off x="8198951" y="7463496"/>
            <a:ext cx="413054" cy="1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99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99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499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99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99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499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499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499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499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499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499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499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499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499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499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499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499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499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499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499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499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499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499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2" dur="499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animBg="1" advAuto="0"/>
      <p:bldP spid="239" grpId="0" animBg="1" advAuto="0"/>
      <p:bldP spid="240" grpId="0" animBg="1" advAuto="0"/>
      <p:bldP spid="241" grpId="0" animBg="1" advAuto="0"/>
      <p:bldP spid="242" grpId="0" animBg="1" advAuto="0"/>
      <p:bldP spid="243" grpId="0" animBg="1" advAuto="0"/>
      <p:bldP spid="244" grpId="0" animBg="1" advAuto="0"/>
      <p:bldP spid="245" grpId="0" animBg="1" advAuto="0"/>
      <p:bldP spid="246" grpId="0" animBg="1" advAuto="0"/>
      <p:bldP spid="247" grpId="0" animBg="1" advAuto="0"/>
      <p:bldP spid="248" grpId="0" animBg="1" advAuto="0"/>
      <p:bldP spid="249" grpId="0" animBg="1" advAuto="0"/>
      <p:bldP spid="250" grpId="0" animBg="1" advAuto="0"/>
      <p:bldP spid="251" grpId="0" animBg="1" advAuto="0"/>
      <p:bldP spid="252" grpId="0" animBg="1" advAuto="0"/>
      <p:bldP spid="253" grpId="0" animBg="1" advAuto="0"/>
      <p:bldP spid="254" grpId="0" animBg="1" advAuto="0"/>
      <p:bldP spid="255" grpId="0" animBg="1" advAuto="0"/>
      <p:bldP spid="256" grpId="0" animBg="1" advAuto="0"/>
      <p:bldP spid="257" grpId="0" animBg="1" advAuto="0"/>
      <p:bldP spid="258" grpId="0" animBg="1" advAuto="0"/>
      <p:bldP spid="259" grpId="0" animBg="1" advAuto="0"/>
      <p:bldP spid="260" grpId="0" animBg="1" advAuto="0"/>
      <p:bldP spid="261" grpId="0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扩展</a:t>
            </a:r>
          </a:p>
        </p:txBody>
      </p:sp>
      <p:grpSp>
        <p:nvGrpSpPr>
          <p:cNvPr id="266" name="Group 266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264" name="Shape 264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265" name="Shape 265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267" name="Shape 267"/>
          <p:cNvSpPr/>
          <p:nvPr/>
        </p:nvSpPr>
        <p:spPr>
          <a:xfrm>
            <a:off x="2112082" y="3034173"/>
            <a:ext cx="1168833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lnSpc>
                <a:spcPct val="120000"/>
              </a:lnSpc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巴结</a:t>
            </a:r>
          </a:p>
        </p:txBody>
      </p:sp>
      <p:sp>
        <p:nvSpPr>
          <p:cNvPr id="268" name="Shape 268"/>
          <p:cNvSpPr/>
          <p:nvPr/>
        </p:nvSpPr>
        <p:spPr>
          <a:xfrm>
            <a:off x="3693236" y="3034173"/>
            <a:ext cx="2144882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讨好</a:t>
            </a:r>
          </a:p>
        </p:txBody>
      </p:sp>
      <p:sp>
        <p:nvSpPr>
          <p:cNvPr id="269" name="Shape 269"/>
          <p:cNvSpPr/>
          <p:nvPr/>
        </p:nvSpPr>
        <p:spPr>
          <a:xfrm>
            <a:off x="3144351" y="3323166"/>
            <a:ext cx="413054" cy="1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70" name="Shape 270"/>
          <p:cNvSpPr/>
          <p:nvPr/>
        </p:nvSpPr>
        <p:spPr>
          <a:xfrm>
            <a:off x="2112082" y="4276259"/>
            <a:ext cx="1168833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lnSpc>
                <a:spcPct val="120000"/>
              </a:lnSpc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复兴</a:t>
            </a:r>
          </a:p>
        </p:txBody>
      </p:sp>
      <p:sp>
        <p:nvSpPr>
          <p:cNvPr id="271" name="Shape 271"/>
          <p:cNvSpPr/>
          <p:nvPr/>
        </p:nvSpPr>
        <p:spPr>
          <a:xfrm>
            <a:off x="3693236" y="4276259"/>
            <a:ext cx="2144882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兴盛</a:t>
            </a:r>
          </a:p>
        </p:txBody>
      </p:sp>
      <p:sp>
        <p:nvSpPr>
          <p:cNvPr id="272" name="Shape 272"/>
          <p:cNvSpPr/>
          <p:nvPr/>
        </p:nvSpPr>
        <p:spPr>
          <a:xfrm>
            <a:off x="3144351" y="4565252"/>
            <a:ext cx="413054" cy="1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73" name="Shape 273"/>
          <p:cNvSpPr/>
          <p:nvPr/>
        </p:nvSpPr>
        <p:spPr>
          <a:xfrm>
            <a:off x="2112082" y="5547183"/>
            <a:ext cx="1168833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lnSpc>
                <a:spcPct val="120000"/>
              </a:lnSpc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机动</a:t>
            </a:r>
          </a:p>
        </p:txBody>
      </p:sp>
      <p:sp>
        <p:nvSpPr>
          <p:cNvPr id="274" name="Shape 274"/>
          <p:cNvSpPr/>
          <p:nvPr/>
        </p:nvSpPr>
        <p:spPr>
          <a:xfrm>
            <a:off x="3693236" y="5547183"/>
            <a:ext cx="2144882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灵活</a:t>
            </a:r>
          </a:p>
        </p:txBody>
      </p:sp>
      <p:sp>
        <p:nvSpPr>
          <p:cNvPr id="275" name="Shape 275"/>
          <p:cNvSpPr/>
          <p:nvPr/>
        </p:nvSpPr>
        <p:spPr>
          <a:xfrm>
            <a:off x="3144351" y="5836177"/>
            <a:ext cx="413054" cy="1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76" name="Shape 276"/>
          <p:cNvSpPr/>
          <p:nvPr/>
        </p:nvSpPr>
        <p:spPr>
          <a:xfrm>
            <a:off x="2112082" y="6789269"/>
            <a:ext cx="1168833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lnSpc>
                <a:spcPct val="120000"/>
              </a:lnSpc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检讨</a:t>
            </a:r>
          </a:p>
        </p:txBody>
      </p:sp>
      <p:sp>
        <p:nvSpPr>
          <p:cNvPr id="277" name="Shape 277"/>
          <p:cNvSpPr/>
          <p:nvPr/>
        </p:nvSpPr>
        <p:spPr>
          <a:xfrm>
            <a:off x="3693236" y="6789269"/>
            <a:ext cx="2144882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检查</a:t>
            </a:r>
          </a:p>
        </p:txBody>
      </p:sp>
      <p:sp>
        <p:nvSpPr>
          <p:cNvPr id="278" name="Shape 278"/>
          <p:cNvSpPr/>
          <p:nvPr/>
        </p:nvSpPr>
        <p:spPr>
          <a:xfrm>
            <a:off x="3144351" y="7078262"/>
            <a:ext cx="413054" cy="1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79" name="Shape 279"/>
          <p:cNvSpPr/>
          <p:nvPr/>
        </p:nvSpPr>
        <p:spPr>
          <a:xfrm>
            <a:off x="7166682" y="3059573"/>
            <a:ext cx="1168833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lnSpc>
                <a:spcPct val="120000"/>
              </a:lnSpc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间谍</a:t>
            </a:r>
          </a:p>
        </p:txBody>
      </p:sp>
      <p:sp>
        <p:nvSpPr>
          <p:cNvPr id="280" name="Shape 280"/>
          <p:cNvSpPr/>
          <p:nvPr/>
        </p:nvSpPr>
        <p:spPr>
          <a:xfrm>
            <a:off x="8747837" y="3059573"/>
            <a:ext cx="2144881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特工</a:t>
            </a:r>
          </a:p>
        </p:txBody>
      </p:sp>
      <p:sp>
        <p:nvSpPr>
          <p:cNvPr id="281" name="Shape 281"/>
          <p:cNvSpPr/>
          <p:nvPr/>
        </p:nvSpPr>
        <p:spPr>
          <a:xfrm>
            <a:off x="8198951" y="3348566"/>
            <a:ext cx="413054" cy="1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82" name="Shape 282"/>
          <p:cNvSpPr/>
          <p:nvPr/>
        </p:nvSpPr>
        <p:spPr>
          <a:xfrm>
            <a:off x="7166682" y="4301659"/>
            <a:ext cx="1168833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lnSpc>
                <a:spcPct val="120000"/>
              </a:lnSpc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本人</a:t>
            </a:r>
          </a:p>
        </p:txBody>
      </p:sp>
      <p:sp>
        <p:nvSpPr>
          <p:cNvPr id="283" name="Shape 283"/>
          <p:cNvSpPr/>
          <p:nvPr/>
        </p:nvSpPr>
        <p:spPr>
          <a:xfrm>
            <a:off x="8747837" y="4301659"/>
            <a:ext cx="2144881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自己</a:t>
            </a:r>
          </a:p>
        </p:txBody>
      </p:sp>
      <p:sp>
        <p:nvSpPr>
          <p:cNvPr id="284" name="Shape 284"/>
          <p:cNvSpPr/>
          <p:nvPr/>
        </p:nvSpPr>
        <p:spPr>
          <a:xfrm>
            <a:off x="8198951" y="4590652"/>
            <a:ext cx="413054" cy="1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85" name="Shape 285"/>
          <p:cNvSpPr/>
          <p:nvPr/>
        </p:nvSpPr>
        <p:spPr>
          <a:xfrm>
            <a:off x="7166682" y="5572583"/>
            <a:ext cx="1168833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lnSpc>
                <a:spcPct val="120000"/>
              </a:lnSpc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变质</a:t>
            </a:r>
          </a:p>
        </p:txBody>
      </p:sp>
      <p:sp>
        <p:nvSpPr>
          <p:cNvPr id="286" name="Shape 286"/>
          <p:cNvSpPr/>
          <p:nvPr/>
        </p:nvSpPr>
        <p:spPr>
          <a:xfrm>
            <a:off x="8747837" y="5572583"/>
            <a:ext cx="2144881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腐烂</a:t>
            </a:r>
          </a:p>
        </p:txBody>
      </p:sp>
      <p:sp>
        <p:nvSpPr>
          <p:cNvPr id="287" name="Shape 287"/>
          <p:cNvSpPr/>
          <p:nvPr/>
        </p:nvSpPr>
        <p:spPr>
          <a:xfrm>
            <a:off x="8198951" y="5861577"/>
            <a:ext cx="413054" cy="1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88" name="Shape 288"/>
          <p:cNvSpPr/>
          <p:nvPr/>
        </p:nvSpPr>
        <p:spPr>
          <a:xfrm>
            <a:off x="7166682" y="6814669"/>
            <a:ext cx="1168833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lnSpc>
                <a:spcPct val="120000"/>
              </a:lnSpc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哆嗦</a:t>
            </a:r>
          </a:p>
        </p:txBody>
      </p:sp>
      <p:sp>
        <p:nvSpPr>
          <p:cNvPr id="289" name="Shape 289"/>
          <p:cNvSpPr/>
          <p:nvPr/>
        </p:nvSpPr>
        <p:spPr>
          <a:xfrm>
            <a:off x="8747837" y="6814669"/>
            <a:ext cx="2144881" cy="5491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1300480">
              <a:defRPr sz="33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发抖</a:t>
            </a:r>
          </a:p>
        </p:txBody>
      </p:sp>
      <p:sp>
        <p:nvSpPr>
          <p:cNvPr id="290" name="Shape 290"/>
          <p:cNvSpPr/>
          <p:nvPr/>
        </p:nvSpPr>
        <p:spPr>
          <a:xfrm>
            <a:off x="8198951" y="7103662"/>
            <a:ext cx="413054" cy="1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99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99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499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99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99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499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499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499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499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499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499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499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499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499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499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499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499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499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499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499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499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499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499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2" dur="499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 advAuto="0"/>
      <p:bldP spid="268" grpId="0" animBg="1" advAuto="0"/>
      <p:bldP spid="269" grpId="0" animBg="1" advAuto="0"/>
      <p:bldP spid="270" grpId="0" animBg="1" advAuto="0"/>
      <p:bldP spid="271" grpId="0" animBg="1" advAuto="0"/>
      <p:bldP spid="272" grpId="0" animBg="1" advAuto="0"/>
      <p:bldP spid="273" grpId="0" animBg="1" advAuto="0"/>
      <p:bldP spid="274" grpId="0" animBg="1" advAuto="0"/>
      <p:bldP spid="275" grpId="0" animBg="1" advAuto="0"/>
      <p:bldP spid="276" grpId="0" animBg="1" advAuto="0"/>
      <p:bldP spid="277" grpId="0" animBg="1" advAuto="0"/>
      <p:bldP spid="278" grpId="0" animBg="1" advAuto="0"/>
      <p:bldP spid="279" grpId="0" animBg="1" advAuto="0"/>
      <p:bldP spid="280" grpId="0" animBg="1" advAuto="0"/>
      <p:bldP spid="281" grpId="0" animBg="1" advAuto="0"/>
      <p:bldP spid="282" grpId="0" animBg="1" advAuto="0"/>
      <p:bldP spid="283" grpId="0" animBg="1" advAuto="0"/>
      <p:bldP spid="284" grpId="0" animBg="1" advAuto="0"/>
      <p:bldP spid="285" grpId="0" animBg="1" advAuto="0"/>
      <p:bldP spid="286" grpId="0" animBg="1" advAuto="0"/>
      <p:bldP spid="287" grpId="0" animBg="1" advAuto="0"/>
      <p:bldP spid="288" grpId="0" animBg="1" advAuto="0"/>
      <p:bldP spid="289" grpId="0" animBg="1" advAuto="0"/>
      <p:bldP spid="290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-8996" y="1890183"/>
            <a:ext cx="13022792" cy="6731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chemeClr val="accent5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加以</a:t>
            </a:r>
          </a:p>
        </p:txBody>
      </p:sp>
      <p:sp>
        <p:nvSpPr>
          <p:cNvPr id="167" name="Shape 167"/>
          <p:cNvSpPr/>
          <p:nvPr/>
        </p:nvSpPr>
        <p:spPr>
          <a:xfrm>
            <a:off x="158750" y="2820476"/>
            <a:ext cx="12687301" cy="863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动词，表示对待或处理前面所提事物的态度和方法。“加以”后面必带双音节动词宾语，“加以”是个形式动词，真正表示动作的是后面的动词。</a:t>
            </a:r>
          </a:p>
        </p:txBody>
      </p:sp>
      <p:sp>
        <p:nvSpPr>
          <p:cNvPr id="168" name="Shape 168"/>
          <p:cNvSpPr/>
          <p:nvPr/>
        </p:nvSpPr>
        <p:spPr>
          <a:xfrm>
            <a:off x="1190612" y="4551047"/>
            <a:ext cx="9421318" cy="533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4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1、对于你的意见和建议，我们会认真</a:t>
            </a:r>
            <a:r>
              <a:rPr>
                <a:solidFill>
                  <a:schemeClr val="accent5"/>
                </a:solidFill>
              </a:rPr>
              <a:t>加以</a:t>
            </a:r>
            <a:r>
              <a:t>研究。</a:t>
            </a:r>
          </a:p>
        </p:txBody>
      </p:sp>
      <p:sp>
        <p:nvSpPr>
          <p:cNvPr id="169" name="Shape 169"/>
          <p:cNvSpPr/>
          <p:nvPr/>
        </p:nvSpPr>
        <p:spPr>
          <a:xfrm>
            <a:off x="1190612" y="5649862"/>
            <a:ext cx="9961068" cy="10515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34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2、大数据如何连接未来？我们不妨以大数据与健康</a:t>
            </a:r>
          </a:p>
          <a:p>
            <a:pPr algn="l">
              <a:lnSpc>
                <a:spcPct val="120000"/>
              </a:lnSpc>
              <a:defRPr sz="34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      为例</a:t>
            </a:r>
            <a:r>
              <a:rPr>
                <a:solidFill>
                  <a:schemeClr val="accent5"/>
                </a:solidFill>
              </a:rPr>
              <a:t>加以</a:t>
            </a:r>
            <a:r>
              <a:t>说明。</a:t>
            </a:r>
          </a:p>
        </p:txBody>
      </p:sp>
      <p:sp>
        <p:nvSpPr>
          <p:cNvPr id="170" name="Shape 170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语言点</a:t>
            </a:r>
          </a:p>
        </p:txBody>
      </p:sp>
      <p:grpSp>
        <p:nvGrpSpPr>
          <p:cNvPr id="173" name="Group 173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171" name="Shape 171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174" name="Shape 174"/>
          <p:cNvSpPr/>
          <p:nvPr/>
        </p:nvSpPr>
        <p:spPr>
          <a:xfrm>
            <a:off x="1190612" y="7266836"/>
            <a:ext cx="9529268" cy="10515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34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3、学校为我们提供了这么好的图书馆和自习室，</a:t>
            </a:r>
          </a:p>
          <a:p>
            <a:pPr algn="l">
              <a:lnSpc>
                <a:spcPct val="120000"/>
              </a:lnSpc>
              <a:defRPr sz="34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      我们应该好好</a:t>
            </a:r>
            <a:r>
              <a:rPr>
                <a:solidFill>
                  <a:schemeClr val="accent5"/>
                </a:solidFill>
              </a:rPr>
              <a:t>加以</a:t>
            </a:r>
            <a:r>
              <a:t>利用。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animBg="1" advAuto="0"/>
      <p:bldP spid="168" grpId="2" animBg="1" advAuto="0"/>
      <p:bldP spid="169" grpId="3" animBg="1" advAuto="0"/>
      <p:bldP spid="174" grpId="4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作业</a:t>
            </a:r>
          </a:p>
        </p:txBody>
      </p:sp>
      <p:grpSp>
        <p:nvGrpSpPr>
          <p:cNvPr id="295" name="Group 295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293" name="Shape 293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294" name="Shape 294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296" name="Shape 296"/>
          <p:cNvSpPr/>
          <p:nvPr/>
        </p:nvSpPr>
        <p:spPr>
          <a:xfrm>
            <a:off x="983253" y="3241868"/>
            <a:ext cx="11038294" cy="15524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lnSpc>
                <a:spcPct val="150000"/>
              </a:lnSpc>
              <a:defRPr sz="28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        这篇课文以具体的例子给我们介绍了大数据时代。什么是大数据？大数据有什么用？大数据如何连接未来？大数据时代有何意义？本文都给出了答案。请参考课本练习5，把课文缩写成350字左右的短文。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615617" y="3357010"/>
            <a:ext cx="12152170" cy="5633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marL="635000" indent="-635000" algn="l">
              <a:buSzPct val="100000"/>
              <a:buAutoNum type="arabicPeriod"/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下面这些句子都有问题，请</a:t>
            </a:r>
            <a:r>
              <a:rPr u="sng"/>
              <a:t>                                               </a:t>
            </a:r>
            <a:r>
              <a:t>。</a:t>
            </a:r>
          </a:p>
        </p:txBody>
      </p:sp>
      <p:sp>
        <p:nvSpPr>
          <p:cNvPr id="177" name="Shape 177"/>
          <p:cNvSpPr/>
          <p:nvPr/>
        </p:nvSpPr>
        <p:spPr>
          <a:xfrm>
            <a:off x="615617" y="6654351"/>
            <a:ext cx="12230101" cy="16615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3. 现在人们的读书生活更加多元化，</a:t>
            </a:r>
          </a:p>
          <a:p>
            <a:pPr algn="l">
              <a:lnSpc>
                <a:spcPct val="120000"/>
              </a:lnSpc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    大家都根据自身不同的需求</a:t>
            </a:r>
            <a:r>
              <a:rPr u="sng"/>
              <a:t>                                                 </a:t>
            </a:r>
            <a:r>
              <a:t>，</a:t>
            </a:r>
          </a:p>
          <a:p>
            <a:pPr algn="l">
              <a:lnSpc>
                <a:spcPct val="120000"/>
              </a:lnSpc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    使读书进入真正的理性时代。</a:t>
            </a:r>
          </a:p>
        </p:txBody>
      </p:sp>
      <p:sp>
        <p:nvSpPr>
          <p:cNvPr id="178" name="Shape 178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练习</a:t>
            </a:r>
          </a:p>
        </p:txBody>
      </p:sp>
      <p:grpSp>
        <p:nvGrpSpPr>
          <p:cNvPr id="181" name="Group 181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179" name="Shape 179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80" name="Shape 180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182" name="Shape 182"/>
          <p:cNvSpPr/>
          <p:nvPr/>
        </p:nvSpPr>
        <p:spPr>
          <a:xfrm>
            <a:off x="615617" y="4731360"/>
            <a:ext cx="12152170" cy="111201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2. 为什么男生没有学习健美操的兴趣？</a:t>
            </a:r>
          </a:p>
          <a:p>
            <a:pPr algn="l">
              <a:lnSpc>
                <a:spcPct val="120000"/>
              </a:lnSpc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    应采取什么措施</a:t>
            </a:r>
            <a:r>
              <a:rPr u="sng"/>
              <a:t>                                                                     </a:t>
            </a:r>
            <a:r>
              <a:t>。</a:t>
            </a:r>
          </a:p>
        </p:txBody>
      </p:sp>
      <p:sp>
        <p:nvSpPr>
          <p:cNvPr id="183" name="Shape 183"/>
          <p:cNvSpPr/>
          <p:nvPr/>
        </p:nvSpPr>
        <p:spPr>
          <a:xfrm>
            <a:off x="1498289" y="1931944"/>
            <a:ext cx="3343149" cy="485649"/>
          </a:xfrm>
          <a:prstGeom prst="rect">
            <a:avLst/>
          </a:prstGeom>
          <a:ln w="12700">
            <a:miter lim="400000"/>
          </a:ln>
        </p:spPr>
        <p:txBody>
          <a:bodyPr wrap="none" lIns="65023" tIns="65023" rIns="65023" bIns="65023">
            <a:spAutoFit/>
          </a:bodyPr>
          <a:lstStyle>
            <a:lvl1pPr algn="l" defTabSz="1300480">
              <a:defRPr sz="28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用“加以”完成句子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186676" y="2247900"/>
            <a:ext cx="1028701" cy="558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功劳</a:t>
            </a:r>
          </a:p>
        </p:txBody>
      </p:sp>
      <p:sp>
        <p:nvSpPr>
          <p:cNvPr id="186" name="Shape 186"/>
          <p:cNvSpPr/>
          <p:nvPr/>
        </p:nvSpPr>
        <p:spPr>
          <a:xfrm>
            <a:off x="186676" y="5198267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模型</a:t>
            </a:r>
          </a:p>
        </p:txBody>
      </p:sp>
      <p:sp>
        <p:nvSpPr>
          <p:cNvPr id="187" name="Shape 187"/>
          <p:cNvSpPr/>
          <p:nvPr/>
        </p:nvSpPr>
        <p:spPr>
          <a:xfrm>
            <a:off x="186676" y="6197200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共计</a:t>
            </a:r>
          </a:p>
        </p:txBody>
      </p:sp>
      <p:sp>
        <p:nvSpPr>
          <p:cNvPr id="188" name="Shape 188"/>
          <p:cNvSpPr/>
          <p:nvPr/>
        </p:nvSpPr>
        <p:spPr>
          <a:xfrm>
            <a:off x="186676" y="7196133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优越</a:t>
            </a:r>
          </a:p>
        </p:txBody>
      </p:sp>
      <p:sp>
        <p:nvSpPr>
          <p:cNvPr id="189" name="Shape 189"/>
          <p:cNvSpPr/>
          <p:nvPr/>
        </p:nvSpPr>
        <p:spPr>
          <a:xfrm>
            <a:off x="186676" y="8207767"/>
            <a:ext cx="19431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实事求是</a:t>
            </a:r>
          </a:p>
        </p:txBody>
      </p:sp>
      <p:sp>
        <p:nvSpPr>
          <p:cNvPr id="190" name="Shape 190"/>
          <p:cNvSpPr/>
          <p:nvPr/>
        </p:nvSpPr>
        <p:spPr>
          <a:xfrm>
            <a:off x="186676" y="4186633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战略</a:t>
            </a:r>
          </a:p>
        </p:txBody>
      </p:sp>
      <p:sp>
        <p:nvSpPr>
          <p:cNvPr id="191" name="Shape 191"/>
          <p:cNvSpPr/>
          <p:nvPr/>
        </p:nvSpPr>
        <p:spPr>
          <a:xfrm>
            <a:off x="2114119" y="2273300"/>
            <a:ext cx="1800455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gōngláo</a:t>
            </a:r>
          </a:p>
        </p:txBody>
      </p:sp>
      <p:sp>
        <p:nvSpPr>
          <p:cNvPr id="192" name="Shape 192"/>
          <p:cNvSpPr/>
          <p:nvPr/>
        </p:nvSpPr>
        <p:spPr>
          <a:xfrm>
            <a:off x="2114119" y="4212033"/>
            <a:ext cx="1652931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zhànlüè</a:t>
            </a:r>
          </a:p>
        </p:txBody>
      </p:sp>
      <p:sp>
        <p:nvSpPr>
          <p:cNvPr id="193" name="Shape 193"/>
          <p:cNvSpPr/>
          <p:nvPr/>
        </p:nvSpPr>
        <p:spPr>
          <a:xfrm>
            <a:off x="2114119" y="5223667"/>
            <a:ext cx="1572464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móxíng</a:t>
            </a:r>
          </a:p>
        </p:txBody>
      </p:sp>
      <p:sp>
        <p:nvSpPr>
          <p:cNvPr id="194" name="Shape 194"/>
          <p:cNvSpPr/>
          <p:nvPr/>
        </p:nvSpPr>
        <p:spPr>
          <a:xfrm>
            <a:off x="2114119" y="6213798"/>
            <a:ext cx="1352195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gòngjì</a:t>
            </a:r>
          </a:p>
        </p:txBody>
      </p:sp>
      <p:sp>
        <p:nvSpPr>
          <p:cNvPr id="195" name="Shape 195"/>
          <p:cNvSpPr/>
          <p:nvPr/>
        </p:nvSpPr>
        <p:spPr>
          <a:xfrm>
            <a:off x="2114119" y="7221533"/>
            <a:ext cx="1574496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yōuyuè</a:t>
            </a:r>
          </a:p>
        </p:txBody>
      </p:sp>
      <p:sp>
        <p:nvSpPr>
          <p:cNvPr id="196" name="Shape 196"/>
          <p:cNvSpPr/>
          <p:nvPr/>
        </p:nvSpPr>
        <p:spPr>
          <a:xfrm>
            <a:off x="2114119" y="8215563"/>
            <a:ext cx="2354378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shíshì-qiúshì</a:t>
            </a:r>
          </a:p>
        </p:txBody>
      </p:sp>
      <p:sp>
        <p:nvSpPr>
          <p:cNvPr id="197" name="Shape 197"/>
          <p:cNvSpPr/>
          <p:nvPr/>
        </p:nvSpPr>
        <p:spPr>
          <a:xfrm>
            <a:off x="5337823" y="2298699"/>
            <a:ext cx="7226301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28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公司能有如此好的效益，全是职工们的功劳。</a:t>
            </a:r>
          </a:p>
        </p:txBody>
      </p:sp>
      <p:sp>
        <p:nvSpPr>
          <p:cNvPr id="198" name="Shape 198"/>
          <p:cNvSpPr/>
          <p:nvPr/>
        </p:nvSpPr>
        <p:spPr>
          <a:xfrm>
            <a:off x="5337823" y="4237433"/>
            <a:ext cx="5092701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28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那里地势险要，是块战略要地。</a:t>
            </a:r>
          </a:p>
        </p:txBody>
      </p:sp>
      <p:sp>
        <p:nvSpPr>
          <p:cNvPr id="199" name="Shape 199"/>
          <p:cNvSpPr/>
          <p:nvPr/>
        </p:nvSpPr>
        <p:spPr>
          <a:xfrm>
            <a:off x="5337823" y="5249067"/>
            <a:ext cx="6159501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28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他仿造这种样式制作了一架飞机模型。</a:t>
            </a:r>
          </a:p>
        </p:txBody>
      </p:sp>
      <p:sp>
        <p:nvSpPr>
          <p:cNvPr id="200" name="Shape 200"/>
          <p:cNvSpPr/>
          <p:nvPr/>
        </p:nvSpPr>
        <p:spPr>
          <a:xfrm>
            <a:off x="5337823" y="6248000"/>
            <a:ext cx="7106108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28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我和朋友去外地度假往返的车票共计500元。</a:t>
            </a:r>
          </a:p>
        </p:txBody>
      </p:sp>
      <p:sp>
        <p:nvSpPr>
          <p:cNvPr id="201" name="Shape 201"/>
          <p:cNvSpPr/>
          <p:nvPr/>
        </p:nvSpPr>
        <p:spPr>
          <a:xfrm>
            <a:off x="5337823" y="7246425"/>
            <a:ext cx="4737101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28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小刚家的生活条件非常优越。</a:t>
            </a:r>
          </a:p>
        </p:txBody>
      </p:sp>
      <p:sp>
        <p:nvSpPr>
          <p:cNvPr id="202" name="Shape 202"/>
          <p:cNvSpPr/>
          <p:nvPr/>
        </p:nvSpPr>
        <p:spPr>
          <a:xfrm>
            <a:off x="5337823" y="8263174"/>
            <a:ext cx="6870701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28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我们做任何事情都要本着实事求是的原则。</a:t>
            </a:r>
          </a:p>
        </p:txBody>
      </p:sp>
      <p:sp>
        <p:nvSpPr>
          <p:cNvPr id="203" name="Shape 203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词汇</a:t>
            </a:r>
          </a:p>
        </p:txBody>
      </p:sp>
      <p:grpSp>
        <p:nvGrpSpPr>
          <p:cNvPr id="206" name="Group 206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204" name="Shape 204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205" name="Shape 205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207" name="Shape 207"/>
          <p:cNvSpPr/>
          <p:nvPr/>
        </p:nvSpPr>
        <p:spPr>
          <a:xfrm>
            <a:off x="186676" y="3217266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派遣</a:t>
            </a:r>
          </a:p>
        </p:txBody>
      </p:sp>
      <p:sp>
        <p:nvSpPr>
          <p:cNvPr id="208" name="Shape 208"/>
          <p:cNvSpPr/>
          <p:nvPr/>
        </p:nvSpPr>
        <p:spPr>
          <a:xfrm>
            <a:off x="2114119" y="3242666"/>
            <a:ext cx="1634237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pàiqiǎn</a:t>
            </a:r>
          </a:p>
        </p:txBody>
      </p:sp>
      <p:sp>
        <p:nvSpPr>
          <p:cNvPr id="209" name="Shape 209"/>
          <p:cNvSpPr/>
          <p:nvPr/>
        </p:nvSpPr>
        <p:spPr>
          <a:xfrm>
            <a:off x="5337823" y="3268066"/>
            <a:ext cx="6870701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28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中国政府派遣代表团参加了这次国际会议。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499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499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grpId="2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499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499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grpId="2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499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5" presetClass="emph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499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grpId="2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499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mph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499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grpId="3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499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5" presetClass="emph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499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3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499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5" presetClass="emph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499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grpId="3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499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5" presetClass="emph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499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1" animBg="1" advAuto="0"/>
      <p:bldP spid="185" grpId="22" animBg="1" advAuto="0"/>
      <p:bldP spid="186" grpId="10" animBg="1" advAuto="0"/>
      <p:bldP spid="186" grpId="28" animBg="1" advAuto="0"/>
      <p:bldP spid="187" grpId="13" animBg="1" advAuto="0"/>
      <p:bldP spid="187" grpId="30" animBg="1" advAuto="0"/>
      <p:bldP spid="188" grpId="16" animBg="1" advAuto="0"/>
      <p:bldP spid="188" grpId="32" animBg="1" advAuto="0"/>
      <p:bldP spid="189" grpId="19" animBg="1" advAuto="0"/>
      <p:bldP spid="189" grpId="34" animBg="1" advAuto="0"/>
      <p:bldP spid="190" grpId="7" animBg="1" advAuto="0"/>
      <p:bldP spid="190" grpId="26" animBg="1" advAuto="0"/>
      <p:bldP spid="191" grpId="2" animBg="1" advAuto="0"/>
      <p:bldP spid="191" grpId="23" animBg="1" advAuto="0"/>
      <p:bldP spid="192" grpId="8" animBg="1" advAuto="0"/>
      <p:bldP spid="192" grpId="27" animBg="1" advAuto="0"/>
      <p:bldP spid="193" grpId="11" animBg="1" advAuto="0"/>
      <p:bldP spid="193" grpId="29" animBg="1" advAuto="0"/>
      <p:bldP spid="194" grpId="14" animBg="1" advAuto="0"/>
      <p:bldP spid="194" grpId="31" animBg="1" advAuto="0"/>
      <p:bldP spid="195" grpId="17" animBg="1" advAuto="0"/>
      <p:bldP spid="195" grpId="33" animBg="1" advAuto="0"/>
      <p:bldP spid="196" grpId="20" animBg="1" advAuto="0"/>
      <p:bldP spid="196" grpId="35" animBg="1" advAuto="0"/>
      <p:bldP spid="197" grpId="3" animBg="1" advAuto="0"/>
      <p:bldP spid="198" grpId="9" animBg="1" advAuto="0"/>
      <p:bldP spid="199" grpId="12" animBg="1" advAuto="0"/>
      <p:bldP spid="200" grpId="15" animBg="1" advAuto="0"/>
      <p:bldP spid="201" grpId="18" animBg="1" advAuto="0"/>
      <p:bldP spid="202" grpId="21" animBg="1" advAuto="0"/>
      <p:bldP spid="207" grpId="4" animBg="1" advAuto="0"/>
      <p:bldP spid="207" grpId="24" animBg="1" advAuto="0"/>
      <p:bldP spid="208" grpId="5" animBg="1" advAuto="0"/>
      <p:bldP spid="208" grpId="25" animBg="1" advAuto="0"/>
      <p:bldP spid="209" grpId="6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-8996" y="1890183"/>
            <a:ext cx="13022792" cy="6731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chemeClr val="accent5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大大、远远</a:t>
            </a:r>
          </a:p>
        </p:txBody>
      </p:sp>
      <p:sp>
        <p:nvSpPr>
          <p:cNvPr id="212" name="Shape 212"/>
          <p:cNvSpPr/>
          <p:nvPr/>
        </p:nvSpPr>
        <p:spPr>
          <a:xfrm>
            <a:off x="604109" y="2697268"/>
            <a:ext cx="11688269" cy="122428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26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“大大”和“远远”都是副词，它们是单音节形容词“大”和“远”的重叠形式。“大大”表示程度很深或数量很大，多修饰双音节动词、动词短语，多用于书面语。“远远”重叠后基本意思不变。“大大、远远”后都可以加“地”。例如：</a:t>
            </a:r>
          </a:p>
        </p:txBody>
      </p:sp>
      <p:sp>
        <p:nvSpPr>
          <p:cNvPr id="213" name="Shape 213"/>
          <p:cNvSpPr/>
          <p:nvPr/>
        </p:nvSpPr>
        <p:spPr>
          <a:xfrm>
            <a:off x="708008" y="4458242"/>
            <a:ext cx="12503185" cy="105156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34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1、大数据的优越之处就在于，能够</a:t>
            </a:r>
            <a:r>
              <a:rPr>
                <a:solidFill>
                  <a:schemeClr val="accent5"/>
                </a:solidFill>
              </a:rPr>
              <a:t>大大</a:t>
            </a:r>
            <a:r>
              <a:t>（地）提高医生的</a:t>
            </a:r>
          </a:p>
          <a:p>
            <a:pPr algn="l">
              <a:lnSpc>
                <a:spcPct val="120000"/>
              </a:lnSpc>
              <a:defRPr sz="34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      工作效率，将医生的能量发挥到最大。</a:t>
            </a:r>
          </a:p>
        </p:txBody>
      </p:sp>
      <p:sp>
        <p:nvSpPr>
          <p:cNvPr id="214" name="Shape 214"/>
          <p:cNvSpPr/>
          <p:nvPr/>
        </p:nvSpPr>
        <p:spPr>
          <a:xfrm>
            <a:off x="708008" y="6093830"/>
            <a:ext cx="12503184" cy="105156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34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2、实事求是地讲，即使仅仅做到这一点，大数据为人类做出</a:t>
            </a:r>
          </a:p>
          <a:p>
            <a:pPr algn="l">
              <a:lnSpc>
                <a:spcPct val="120000"/>
              </a:lnSpc>
              <a:defRPr sz="34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      的贡献也</a:t>
            </a:r>
            <a:r>
              <a:rPr>
                <a:solidFill>
                  <a:schemeClr val="accent5"/>
                </a:solidFill>
              </a:rPr>
              <a:t>远远</a:t>
            </a:r>
            <a:r>
              <a:t>（地）超出了我们的期盼。</a:t>
            </a:r>
          </a:p>
        </p:txBody>
      </p:sp>
      <p:sp>
        <p:nvSpPr>
          <p:cNvPr id="215" name="Shape 215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语言点</a:t>
            </a:r>
          </a:p>
        </p:txBody>
      </p:sp>
      <p:grpSp>
        <p:nvGrpSpPr>
          <p:cNvPr id="218" name="Group 218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216" name="Shape 216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217" name="Shape 217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219" name="Shape 219"/>
          <p:cNvSpPr/>
          <p:nvPr/>
        </p:nvSpPr>
        <p:spPr>
          <a:xfrm>
            <a:off x="708008" y="7729419"/>
            <a:ext cx="11688268" cy="10515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34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3、你现在的任务就是认真读书，因为你现在的知识、能力都</a:t>
            </a:r>
          </a:p>
          <a:p>
            <a:pPr algn="l">
              <a:lnSpc>
                <a:spcPct val="120000"/>
              </a:lnSpc>
              <a:defRPr sz="3400">
                <a:solidFill>
                  <a:srgbClr val="282828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      </a:t>
            </a:r>
            <a:r>
              <a:rPr>
                <a:solidFill>
                  <a:schemeClr val="accent5"/>
                </a:solidFill>
              </a:rPr>
              <a:t>远远</a:t>
            </a:r>
            <a:r>
              <a:t>不能胜任你理想中的工作。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1" animBg="1" advAuto="0"/>
      <p:bldP spid="213" grpId="2" animBg="1" advAuto="0"/>
      <p:bldP spid="214" grpId="3" animBg="1" advAuto="0"/>
      <p:bldP spid="219" grpId="4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637649" y="3331610"/>
            <a:ext cx="11729501" cy="10205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marL="635000" indent="-635000" algn="l">
              <a:buSzPct val="100000"/>
              <a:buAutoNum type="arabicPeriod"/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散步时，身体挺直，胳膊自由摆动，能使肺的换气量</a:t>
            </a:r>
            <a:r>
              <a:rPr u="sng"/>
              <a:t>                                            </a:t>
            </a:r>
            <a:r>
              <a:t>。</a:t>
            </a:r>
          </a:p>
        </p:txBody>
      </p:sp>
      <p:sp>
        <p:nvSpPr>
          <p:cNvPr id="222" name="Shape 222"/>
          <p:cNvSpPr/>
          <p:nvPr/>
        </p:nvSpPr>
        <p:spPr>
          <a:xfrm>
            <a:off x="637649" y="6618198"/>
            <a:ext cx="12152835" cy="1117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3. 随着经济的发展，来往物资的运输量</a:t>
            </a:r>
            <a:r>
              <a:rPr u="sng"/>
              <a:t>                                </a:t>
            </a:r>
            <a:r>
              <a:t>，</a:t>
            </a:r>
          </a:p>
          <a:p>
            <a:pPr algn="l">
              <a:lnSpc>
                <a:spcPct val="120000"/>
              </a:lnSpc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    这条道路原有的运输能力已</a:t>
            </a:r>
            <a:r>
              <a:rPr u="sng"/>
              <a:t>                                </a:t>
            </a:r>
            <a:r>
              <a:t>满足需求。</a:t>
            </a:r>
          </a:p>
        </p:txBody>
      </p:sp>
      <p:sp>
        <p:nvSpPr>
          <p:cNvPr id="223" name="Shape 223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练习</a:t>
            </a:r>
          </a:p>
        </p:txBody>
      </p:sp>
      <p:grpSp>
        <p:nvGrpSpPr>
          <p:cNvPr id="226" name="Group 226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224" name="Shape 224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225" name="Shape 225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227" name="Shape 227"/>
          <p:cNvSpPr/>
          <p:nvPr/>
        </p:nvSpPr>
        <p:spPr>
          <a:xfrm>
            <a:off x="637649" y="4815570"/>
            <a:ext cx="9752535" cy="111292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2. 我们之间的共同点</a:t>
            </a:r>
            <a:r>
              <a:rPr u="sng"/>
              <a:t>                                   </a:t>
            </a:r>
            <a:r>
              <a:t>分歧，</a:t>
            </a:r>
          </a:p>
          <a:p>
            <a:pPr algn="l">
              <a:lnSpc>
                <a:spcPct val="120000"/>
              </a:lnSpc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r>
              <a:t>    我相信我们这次合作一定能够成功。</a:t>
            </a:r>
          </a:p>
        </p:txBody>
      </p:sp>
      <p:sp>
        <p:nvSpPr>
          <p:cNvPr id="228" name="Shape 228"/>
          <p:cNvSpPr/>
          <p:nvPr/>
        </p:nvSpPr>
        <p:spPr>
          <a:xfrm>
            <a:off x="1498289" y="1931944"/>
            <a:ext cx="5476749" cy="485649"/>
          </a:xfrm>
          <a:prstGeom prst="rect">
            <a:avLst/>
          </a:prstGeom>
          <a:ln w="12700">
            <a:miter lim="400000"/>
          </a:ln>
        </p:spPr>
        <p:txBody>
          <a:bodyPr wrap="none" lIns="65023" tIns="65023" rIns="65023" bIns="65023">
            <a:spAutoFit/>
          </a:bodyPr>
          <a:lstStyle>
            <a:lvl1pPr algn="l" defTabSz="1300480">
              <a:defRPr sz="28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用“大大”或者“远远”完成句子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313676" y="2247900"/>
            <a:ext cx="1028701" cy="558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验证</a:t>
            </a:r>
          </a:p>
        </p:txBody>
      </p:sp>
      <p:sp>
        <p:nvSpPr>
          <p:cNvPr id="231" name="Shape 231"/>
          <p:cNvSpPr/>
          <p:nvPr/>
        </p:nvSpPr>
        <p:spPr>
          <a:xfrm>
            <a:off x="313676" y="5198267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防治</a:t>
            </a:r>
          </a:p>
        </p:txBody>
      </p:sp>
      <p:sp>
        <p:nvSpPr>
          <p:cNvPr id="232" name="Shape 232"/>
          <p:cNvSpPr/>
          <p:nvPr/>
        </p:nvSpPr>
        <p:spPr>
          <a:xfrm>
            <a:off x="313676" y="6197200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消灭</a:t>
            </a:r>
          </a:p>
        </p:txBody>
      </p:sp>
      <p:sp>
        <p:nvSpPr>
          <p:cNvPr id="233" name="Shape 233"/>
          <p:cNvSpPr/>
          <p:nvPr/>
        </p:nvSpPr>
        <p:spPr>
          <a:xfrm>
            <a:off x="313676" y="7196133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萌芽</a:t>
            </a:r>
          </a:p>
        </p:txBody>
      </p:sp>
      <p:sp>
        <p:nvSpPr>
          <p:cNvPr id="234" name="Shape 234"/>
          <p:cNvSpPr/>
          <p:nvPr/>
        </p:nvSpPr>
        <p:spPr>
          <a:xfrm>
            <a:off x="313676" y="8207767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荒谬</a:t>
            </a:r>
          </a:p>
        </p:txBody>
      </p:sp>
      <p:sp>
        <p:nvSpPr>
          <p:cNvPr id="235" name="Shape 235"/>
          <p:cNvSpPr/>
          <p:nvPr/>
        </p:nvSpPr>
        <p:spPr>
          <a:xfrm>
            <a:off x="313676" y="4186633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被动</a:t>
            </a:r>
          </a:p>
        </p:txBody>
      </p:sp>
      <p:sp>
        <p:nvSpPr>
          <p:cNvPr id="236" name="Shape 236"/>
          <p:cNvSpPr/>
          <p:nvPr/>
        </p:nvSpPr>
        <p:spPr>
          <a:xfrm>
            <a:off x="1885519" y="2273300"/>
            <a:ext cx="2063802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yànzhèng</a:t>
            </a:r>
          </a:p>
        </p:txBody>
      </p:sp>
      <p:sp>
        <p:nvSpPr>
          <p:cNvPr id="237" name="Shape 237"/>
          <p:cNvSpPr/>
          <p:nvPr/>
        </p:nvSpPr>
        <p:spPr>
          <a:xfrm>
            <a:off x="1885519" y="4212033"/>
            <a:ext cx="1802893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bèidòng</a:t>
            </a:r>
          </a:p>
        </p:txBody>
      </p:sp>
      <p:sp>
        <p:nvSpPr>
          <p:cNvPr id="238" name="Shape 238"/>
          <p:cNvSpPr/>
          <p:nvPr/>
        </p:nvSpPr>
        <p:spPr>
          <a:xfrm>
            <a:off x="1885519" y="5223667"/>
            <a:ext cx="1555802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fángzhì</a:t>
            </a:r>
          </a:p>
        </p:txBody>
      </p:sp>
      <p:sp>
        <p:nvSpPr>
          <p:cNvPr id="239" name="Shape 239"/>
          <p:cNvSpPr/>
          <p:nvPr/>
        </p:nvSpPr>
        <p:spPr>
          <a:xfrm>
            <a:off x="1885519" y="6213798"/>
            <a:ext cx="1661059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xiāomiè</a:t>
            </a:r>
          </a:p>
        </p:txBody>
      </p:sp>
      <p:sp>
        <p:nvSpPr>
          <p:cNvPr id="240" name="Shape 240"/>
          <p:cNvSpPr/>
          <p:nvPr/>
        </p:nvSpPr>
        <p:spPr>
          <a:xfrm>
            <a:off x="1885519" y="7221533"/>
            <a:ext cx="1776477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méngyá</a:t>
            </a:r>
          </a:p>
        </p:txBody>
      </p:sp>
      <p:sp>
        <p:nvSpPr>
          <p:cNvPr id="241" name="Shape 241"/>
          <p:cNvSpPr/>
          <p:nvPr/>
        </p:nvSpPr>
        <p:spPr>
          <a:xfrm>
            <a:off x="1885519" y="8215563"/>
            <a:ext cx="2117853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huāngmiù</a:t>
            </a:r>
          </a:p>
        </p:txBody>
      </p:sp>
      <p:sp>
        <p:nvSpPr>
          <p:cNvPr id="242" name="Shape 242"/>
          <p:cNvSpPr/>
          <p:nvPr/>
        </p:nvSpPr>
        <p:spPr>
          <a:xfrm>
            <a:off x="4309123" y="2286000"/>
            <a:ext cx="6591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后来的事实验证了他的推断是正确的。</a:t>
            </a:r>
          </a:p>
        </p:txBody>
      </p:sp>
      <p:sp>
        <p:nvSpPr>
          <p:cNvPr id="243" name="Shape 243"/>
          <p:cNvSpPr/>
          <p:nvPr/>
        </p:nvSpPr>
        <p:spPr>
          <a:xfrm>
            <a:off x="4309123" y="4224733"/>
            <a:ext cx="7353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如果我能早点下决定，就不会如此被动了。</a:t>
            </a:r>
          </a:p>
        </p:txBody>
      </p:sp>
      <p:sp>
        <p:nvSpPr>
          <p:cNvPr id="244" name="Shape 244"/>
          <p:cNvSpPr/>
          <p:nvPr/>
        </p:nvSpPr>
        <p:spPr>
          <a:xfrm>
            <a:off x="4309123" y="5236367"/>
            <a:ext cx="6972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珍惜水资源，保护水环境，防治水污染。</a:t>
            </a:r>
          </a:p>
        </p:txBody>
      </p:sp>
      <p:sp>
        <p:nvSpPr>
          <p:cNvPr id="245" name="Shape 245"/>
          <p:cNvSpPr/>
          <p:nvPr/>
        </p:nvSpPr>
        <p:spPr>
          <a:xfrm>
            <a:off x="4309123" y="6273400"/>
            <a:ext cx="7734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我们的目标是彻底消灭贫穷，过上富裕生活。</a:t>
            </a:r>
          </a:p>
        </p:txBody>
      </p:sp>
      <p:sp>
        <p:nvSpPr>
          <p:cNvPr id="246" name="Shape 246"/>
          <p:cNvSpPr/>
          <p:nvPr/>
        </p:nvSpPr>
        <p:spPr>
          <a:xfrm>
            <a:off x="4309123" y="7234233"/>
            <a:ext cx="8877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温暖的春风吹拂着大地，农民播下的种子正在萌芽。</a:t>
            </a:r>
          </a:p>
        </p:txBody>
      </p:sp>
      <p:sp>
        <p:nvSpPr>
          <p:cNvPr id="247" name="Shape 247"/>
          <p:cNvSpPr/>
          <p:nvPr/>
        </p:nvSpPr>
        <p:spPr>
          <a:xfrm>
            <a:off x="4309123" y="8245867"/>
            <a:ext cx="6591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不以事实为依据的推测往往是荒谬的。</a:t>
            </a:r>
          </a:p>
        </p:txBody>
      </p:sp>
      <p:sp>
        <p:nvSpPr>
          <p:cNvPr id="248" name="Shape 248"/>
          <p:cNvSpPr/>
          <p:nvPr/>
        </p:nvSpPr>
        <p:spPr>
          <a:xfrm>
            <a:off x="1524010" y="693121"/>
            <a:ext cx="11480789" cy="11206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1300480">
              <a:defRPr sz="5600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词汇</a:t>
            </a:r>
          </a:p>
        </p:txBody>
      </p:sp>
      <p:grpSp>
        <p:nvGrpSpPr>
          <p:cNvPr id="251" name="Group 251"/>
          <p:cNvGrpSpPr/>
          <p:nvPr/>
        </p:nvGrpSpPr>
        <p:grpSpPr>
          <a:xfrm>
            <a:off x="409447" y="324794"/>
            <a:ext cx="863887" cy="1308197"/>
            <a:chOff x="0" y="0"/>
            <a:chExt cx="863886" cy="1308195"/>
          </a:xfrm>
        </p:grpSpPr>
        <p:sp>
          <p:nvSpPr>
            <p:cNvPr id="249" name="Shape 249"/>
            <p:cNvSpPr/>
            <p:nvPr/>
          </p:nvSpPr>
          <p:spPr>
            <a:xfrm>
              <a:off x="0" y="0"/>
              <a:ext cx="863887" cy="13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250" name="Shape 250"/>
            <p:cNvSpPr/>
            <p:nvPr/>
          </p:nvSpPr>
          <p:spPr>
            <a:xfrm>
              <a:off x="274061" y="574362"/>
              <a:ext cx="318895" cy="5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252" name="Shape 252"/>
          <p:cNvSpPr/>
          <p:nvPr/>
        </p:nvSpPr>
        <p:spPr>
          <a:xfrm>
            <a:off x="313676" y="3217266"/>
            <a:ext cx="1028701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扭转</a:t>
            </a:r>
          </a:p>
        </p:txBody>
      </p:sp>
      <p:sp>
        <p:nvSpPr>
          <p:cNvPr id="253" name="Shape 253"/>
          <p:cNvSpPr/>
          <p:nvPr/>
        </p:nvSpPr>
        <p:spPr>
          <a:xfrm>
            <a:off x="1885519" y="3242666"/>
            <a:ext cx="1883767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niǔzhuǎn</a:t>
            </a:r>
          </a:p>
        </p:txBody>
      </p:sp>
      <p:sp>
        <p:nvSpPr>
          <p:cNvPr id="254" name="Shape 254"/>
          <p:cNvSpPr/>
          <p:nvPr/>
        </p:nvSpPr>
        <p:spPr>
          <a:xfrm>
            <a:off x="4309123" y="3255366"/>
            <a:ext cx="6972301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2A2A2B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lvl1pPr>
          </a:lstStyle>
          <a:p>
            <a:r>
              <a:t>任何人都扭转不了历史车轮的前进方向。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49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49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grpId="2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499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499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grpId="2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499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5" presetClass="emph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499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grpId="2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499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mph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499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grpId="3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499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5" presetClass="emph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499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3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499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5" presetClass="emph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499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grpId="3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499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5" presetClass="emph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499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1" animBg="1" advAuto="0"/>
      <p:bldP spid="230" grpId="22" animBg="1" advAuto="0"/>
      <p:bldP spid="231" grpId="10" animBg="1" advAuto="0"/>
      <p:bldP spid="231" grpId="28" animBg="1" advAuto="0"/>
      <p:bldP spid="232" grpId="13" animBg="1" advAuto="0"/>
      <p:bldP spid="232" grpId="30" animBg="1" advAuto="0"/>
      <p:bldP spid="233" grpId="16" animBg="1" advAuto="0"/>
      <p:bldP spid="233" grpId="32" animBg="1" advAuto="0"/>
      <p:bldP spid="234" grpId="19" animBg="1" advAuto="0"/>
      <p:bldP spid="234" grpId="34" animBg="1" advAuto="0"/>
      <p:bldP spid="235" grpId="7" animBg="1" advAuto="0"/>
      <p:bldP spid="235" grpId="26" animBg="1" advAuto="0"/>
      <p:bldP spid="236" grpId="2" animBg="1" advAuto="0"/>
      <p:bldP spid="236" grpId="23" animBg="1" advAuto="0"/>
      <p:bldP spid="237" grpId="8" animBg="1" advAuto="0"/>
      <p:bldP spid="237" grpId="27" animBg="1" advAuto="0"/>
      <p:bldP spid="238" grpId="11" animBg="1" advAuto="0"/>
      <p:bldP spid="238" grpId="29" animBg="1" advAuto="0"/>
      <p:bldP spid="239" grpId="14" animBg="1" advAuto="0"/>
      <p:bldP spid="239" grpId="31" animBg="1" advAuto="0"/>
      <p:bldP spid="240" grpId="17" animBg="1" advAuto="0"/>
      <p:bldP spid="240" grpId="33" animBg="1" advAuto="0"/>
      <p:bldP spid="241" grpId="20" animBg="1" advAuto="0"/>
      <p:bldP spid="241" grpId="35" animBg="1" advAuto="0"/>
      <p:bldP spid="242" grpId="3" animBg="1" advAuto="0"/>
      <p:bldP spid="243" grpId="9" animBg="1" advAuto="0"/>
      <p:bldP spid="244" grpId="12" animBg="1" advAuto="0"/>
      <p:bldP spid="245" grpId="15" animBg="1" advAuto="0"/>
      <p:bldP spid="246" grpId="18" animBg="1" advAuto="0"/>
      <p:bldP spid="247" grpId="21" animBg="1" advAuto="0"/>
      <p:bldP spid="252" grpId="4" animBg="1" advAuto="0"/>
      <p:bldP spid="252" grpId="24" animBg="1" advAuto="0"/>
      <p:bldP spid="253" grpId="5" animBg="1" advAuto="0"/>
      <p:bldP spid="253" grpId="25" animBg="1" advAuto="0"/>
      <p:bldP spid="254" grpId="6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6189</Words>
  <Application>WPS 演示</Application>
  <PresentationFormat>自定义</PresentationFormat>
  <Paragraphs>736</Paragraphs>
  <Slides>40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64" baseType="lpstr">
      <vt:lpstr>Arial</vt:lpstr>
      <vt:lpstr>宋体</vt:lpstr>
      <vt:lpstr>Wingdings</vt:lpstr>
      <vt:lpstr>Helvetica Light</vt:lpstr>
      <vt:lpstr>Helvetica</vt:lpstr>
      <vt:lpstr>Calibri</vt:lpstr>
      <vt:lpstr>Arial</vt:lpstr>
      <vt:lpstr>Lucida Grande</vt:lpstr>
      <vt:lpstr>华文细黑</vt:lpstr>
      <vt:lpstr>微软雅黑</vt:lpstr>
      <vt:lpstr>Arial Unicode MS</vt:lpstr>
      <vt:lpstr>Times New Roman</vt:lpstr>
      <vt:lpstr>Stymie Std Light Italic</vt:lpstr>
      <vt:lpstr>Miss Sweetie</vt:lpstr>
      <vt:lpstr>Lucida Casual Regular</vt:lpstr>
      <vt:lpstr>Wingdings</vt:lpstr>
      <vt:lpstr>Helvetica</vt:lpstr>
      <vt:lpstr>Helvetica Light</vt:lpstr>
      <vt:lpstr>Arimo</vt:lpstr>
      <vt:lpstr>Segoe Print</vt:lpstr>
      <vt:lpstr>黑体</vt:lpstr>
      <vt:lpstr>汉仪润圆-65简</vt:lpstr>
      <vt:lpstr>汉仪书宋二简</vt:lpstr>
      <vt:lpstr>White</vt:lpstr>
      <vt:lpstr>HSK 六级 下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HSK 六级 下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HSK 六级 下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HSK 六级 下 </dc:title>
  <dc:creator>Fengi</dc:creator>
  <cp:lastModifiedBy>赵毅飞</cp:lastModifiedBy>
  <cp:revision>4</cp:revision>
  <dcterms:created xsi:type="dcterms:W3CDTF">2025-11-13T01:01:08Z</dcterms:created>
  <dcterms:modified xsi:type="dcterms:W3CDTF">2025-11-13T01:14:44Z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204DB181EF08481694188D7DB81AB95C_12</vt:lpwstr>
  </property>
  <property fmtid="{D5CDD505-2E9C-101B-9397-08002B2CF9AE}" pid="3" name="KSOProductBuildVer">
    <vt:lpwstr>2052-12.1.0.23542</vt:lpwstr>
  </property>
</Properties>
</file>