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61"/>
  </p:handoutMasterIdLst>
  <p:sldIdLst>
    <p:sldId id="410" r:id="rId3"/>
    <p:sldId id="421" r:id="rId5"/>
    <p:sldId id="938" r:id="rId6"/>
    <p:sldId id="443" r:id="rId7"/>
    <p:sldId id="749" r:id="rId8"/>
    <p:sldId id="869" r:id="rId9"/>
    <p:sldId id="939" r:id="rId10"/>
    <p:sldId id="823" r:id="rId11"/>
    <p:sldId id="868" r:id="rId12"/>
    <p:sldId id="821" r:id="rId13"/>
    <p:sldId id="947" r:id="rId14"/>
    <p:sldId id="940" r:id="rId15"/>
    <p:sldId id="943" r:id="rId16"/>
    <p:sldId id="765" r:id="rId17"/>
    <p:sldId id="917" r:id="rId18"/>
    <p:sldId id="767" r:id="rId19"/>
    <p:sldId id="941" r:id="rId20"/>
    <p:sldId id="946" r:id="rId21"/>
    <p:sldId id="942" r:id="rId22"/>
    <p:sldId id="783" r:id="rId23"/>
    <p:sldId id="750" r:id="rId24"/>
    <p:sldId id="867" r:id="rId25"/>
    <p:sldId id="873" r:id="rId26"/>
    <p:sldId id="944" r:id="rId27"/>
    <p:sldId id="945" r:id="rId28"/>
    <p:sldId id="948" r:id="rId29"/>
    <p:sldId id="740" r:id="rId30"/>
    <p:sldId id="871" r:id="rId31"/>
    <p:sldId id="872" r:id="rId32"/>
    <p:sldId id="870" r:id="rId33"/>
    <p:sldId id="755" r:id="rId34"/>
    <p:sldId id="758" r:id="rId35"/>
    <p:sldId id="640" r:id="rId36"/>
    <p:sldId id="641" r:id="rId37"/>
    <p:sldId id="642" r:id="rId38"/>
    <p:sldId id="768" r:id="rId39"/>
    <p:sldId id="854" r:id="rId40"/>
    <p:sldId id="773" r:id="rId41"/>
    <p:sldId id="774" r:id="rId42"/>
    <p:sldId id="776" r:id="rId43"/>
    <p:sldId id="932" r:id="rId44"/>
    <p:sldId id="934" r:id="rId45"/>
    <p:sldId id="935" r:id="rId46"/>
    <p:sldId id="936" r:id="rId47"/>
    <p:sldId id="778" r:id="rId48"/>
    <p:sldId id="937" r:id="rId49"/>
    <p:sldId id="953" r:id="rId50"/>
    <p:sldId id="952" r:id="rId51"/>
    <p:sldId id="949" r:id="rId52"/>
    <p:sldId id="951" r:id="rId53"/>
    <p:sldId id="950" r:id="rId54"/>
    <p:sldId id="957" r:id="rId55"/>
    <p:sldId id="958" r:id="rId56"/>
    <p:sldId id="954" r:id="rId57"/>
    <p:sldId id="955" r:id="rId58"/>
    <p:sldId id="956" r:id="rId59"/>
    <p:sldId id="959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870E"/>
    <a:srgbClr val="C00000"/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0" autoAdjust="0"/>
    <p:restoredTop sz="82596" autoAdjust="0"/>
  </p:normalViewPr>
  <p:slideViewPr>
    <p:cSldViewPr snapToGrid="0">
      <p:cViewPr varScale="1">
        <p:scale>
          <a:sx n="77" d="100"/>
          <a:sy n="77" d="100"/>
        </p:scale>
        <p:origin x="558" y="27"/>
      </p:cViewPr>
      <p:guideLst>
        <p:guide orient="horz" pos="2308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4" Type="http://schemas.openxmlformats.org/officeDocument/2006/relationships/tableStyles" Target="tableStyles.xml"/><Relationship Id="rId63" Type="http://schemas.openxmlformats.org/officeDocument/2006/relationships/viewProps" Target="viewProps.xml"/><Relationship Id="rId62" Type="http://schemas.openxmlformats.org/officeDocument/2006/relationships/presProps" Target="presProps.xml"/><Relationship Id="rId61" Type="http://schemas.openxmlformats.org/officeDocument/2006/relationships/handoutMaster" Target="handoutMasters/handoutMaster1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你想告诉朋友你没有时间和他去玩儿，用“连</a:t>
            </a:r>
            <a:r>
              <a:rPr lang="en-US" altLang="zh-CN" dirty="0"/>
              <a:t>…</a:t>
            </a:r>
            <a:r>
              <a:rPr lang="zh-CN" altLang="en-US" dirty="0"/>
              <a:t>也</a:t>
            </a:r>
            <a:r>
              <a:rPr lang="en-US" altLang="zh-CN" dirty="0"/>
              <a:t>/</a:t>
            </a:r>
            <a:r>
              <a:rPr lang="zh-CN" altLang="en-US" dirty="0"/>
              <a:t>都</a:t>
            </a:r>
            <a:r>
              <a:rPr lang="en-US" altLang="zh-CN" dirty="0"/>
              <a:t>…</a:t>
            </a:r>
            <a:r>
              <a:rPr lang="zh-CN" altLang="en-US" dirty="0"/>
              <a:t>怎么”说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4.xml"/><Relationship Id="rId2" Type="http://schemas.openxmlformats.org/officeDocument/2006/relationships/image" Target="file:///C:\Users\DELL\AppData\Local\Temp\wps\INetCache\9cd207885958199c928bf3d5629ea24c" TargetMode="Externa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2519783" y="3428852"/>
            <a:ext cx="67183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第十课 </a:t>
            </a:r>
            <a:r>
              <a:rPr lang="zh-CN" altLang="en-US"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住宿舍还是租房子？</a:t>
            </a:r>
            <a:endParaRPr lang="zh-CN" altLang="en-US" sz="40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30714"/>
            <a:ext cx="1886840" cy="463308"/>
            <a:chOff x="5152580" y="4830714"/>
            <a:chExt cx="1886840" cy="463308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58833" y="4830714"/>
              <a:ext cx="121348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1239520" y="113146"/>
            <a:ext cx="971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800" b="1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规定</a:t>
            </a:r>
            <a:r>
              <a:rPr 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V/N</a:t>
            </a:r>
            <a:r>
              <a:rPr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VS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规则 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N/Adj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1307850" y="3958497"/>
            <a:ext cx="2480782" cy="21242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3880884" y="4697460"/>
            <a:ext cx="8016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这些图案的形状都是不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规则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(adj)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61944" y="1601847"/>
            <a:ext cx="18085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规定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(N)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规则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(N)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66582" y="1355626"/>
            <a:ext cx="15744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公司的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r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学校的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r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交通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algn="r"/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游戏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1239520" y="113146"/>
            <a:ext cx="971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800" b="1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规定</a:t>
            </a:r>
            <a:r>
              <a:rPr 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V/N</a:t>
            </a:r>
            <a:r>
              <a:rPr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VS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规则 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N/Adj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27" y="1051527"/>
            <a:ext cx="9230832" cy="52248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4229"/>
            <a:ext cx="2967427" cy="18564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1739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4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熄灯</a:t>
            </a:r>
            <a:r>
              <a:rPr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r>
              <a:rPr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</a:t>
            </a:r>
            <a:endParaRPr 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02A7302F467E[1]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2403" y="2903486"/>
            <a:ext cx="4754858" cy="3209833"/>
          </a:xfrm>
          <a:prstGeom prst="bevel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7171" name="文本框 3"/>
          <p:cNvSpPr txBox="1"/>
          <p:nvPr/>
        </p:nvSpPr>
        <p:spPr>
          <a:xfrm>
            <a:off x="754914" y="1101093"/>
            <a:ext cx="88398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尽管已经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熄灯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了，他们还在努力地学习。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754914" y="1984638"/>
            <a:ext cx="9822180" cy="8274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zh-CN" altLang="en-US" sz="3200" b="1" dirty="0">
                <a:solidFill>
                  <a:schemeClr val="tx2"/>
                </a:solidFill>
                <a:latin typeface="楷体" panose="02010609060101010101" charset="-122"/>
                <a:ea typeface="楷体" panose="02010609060101010101" charset="-122"/>
              </a:rPr>
              <a:t>电影院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熄灯</a:t>
            </a:r>
            <a:r>
              <a:rPr lang="zh-CN" altLang="en-US" sz="3200" b="1" dirty="0">
                <a:solidFill>
                  <a:schemeClr val="tx2"/>
                </a:solidFill>
                <a:latin typeface="楷体" panose="02010609060101010101" charset="-122"/>
                <a:ea typeface="楷体" panose="02010609060101010101" charset="-122"/>
              </a:rPr>
              <a:t>后你再进去的话会影响他人观影。</a:t>
            </a:r>
            <a:endParaRPr lang="zh-CN" altLang="en-US" sz="3200" b="1" dirty="0">
              <a:solidFill>
                <a:schemeClr val="tx2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1739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Mangal" panose="02040503050203030202" charset="0"/>
              </a:rPr>
              <a:t>空间 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Mangal" panose="02040503050203030202" charset="0"/>
              </a:rPr>
              <a:t>n.</a:t>
            </a:r>
            <a:endParaRPr 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754914" y="1021434"/>
            <a:ext cx="10824845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你买的这套房子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空间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真小。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754914" y="1859748"/>
            <a:ext cx="11195050" cy="104076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这本小说没有结局，给读者留下了许多想象的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空间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8319" y="2827533"/>
            <a:ext cx="4968240" cy="330884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57918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sz="44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连…也/都…</a:t>
            </a:r>
            <a:endParaRPr sz="4400" b="1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663575" y="1757680"/>
            <a:ext cx="10303510" cy="82296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这道物理题很难，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物理老师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不会做。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663575" y="2904490"/>
            <a:ext cx="10763885" cy="102425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我现在真的没有钱，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面包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买不起。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663575" y="4252595"/>
            <a:ext cx="11061065" cy="18002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一加一等于几，这么简单的问题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,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三岁的孩子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知道。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57918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sz="4400" b="1" dirty="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连…也/都…</a:t>
            </a:r>
            <a:endParaRPr sz="4400" b="1" dirty="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Rectangle 3"/>
          <p:cNvSpPr txBox="1">
            <a:spLocks noRot="1"/>
          </p:cNvSpPr>
          <p:nvPr/>
        </p:nvSpPr>
        <p:spPr>
          <a:xfrm>
            <a:off x="458470" y="1221105"/>
            <a:ext cx="11577955" cy="16275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我今早起来晚了，着急得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书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没带就跑来教室了。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8130" name="Rectangle 3"/>
          <p:cNvSpPr txBox="1">
            <a:spLocks noRot="1"/>
          </p:cNvSpPr>
          <p:nvPr/>
        </p:nvSpPr>
        <p:spPr>
          <a:xfrm>
            <a:off x="735965" y="3151505"/>
            <a:ext cx="2302510" cy="44831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说一说：</a:t>
            </a:r>
            <a:endParaRPr lang="zh-CN" altLang="en-US" sz="36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707390" y="4100830"/>
            <a:ext cx="9852660" cy="44831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你如何告诉别人最近忙得一点时间也没有？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8132" name="Rectangle 3"/>
          <p:cNvSpPr txBox="1">
            <a:spLocks noRot="1"/>
          </p:cNvSpPr>
          <p:nvPr/>
        </p:nvSpPr>
        <p:spPr>
          <a:xfrm>
            <a:off x="707390" y="4781550"/>
            <a:ext cx="9852660" cy="44831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你怎么介绍一个人工作非常认真？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8133" name="Rectangle 3"/>
          <p:cNvSpPr txBox="1">
            <a:spLocks noRot="1"/>
          </p:cNvSpPr>
          <p:nvPr/>
        </p:nvSpPr>
        <p:spPr>
          <a:xfrm>
            <a:off x="707390" y="5462270"/>
            <a:ext cx="9852660" cy="44831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你会怎么向别人说明你的汉语水平呢？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8130" grpId="0"/>
      <p:bldP spid="6" grpId="0"/>
      <p:bldP spid="6" grpId="1"/>
      <p:bldP spid="48132" grpId="0"/>
      <p:bldP spid="48132" grpId="1"/>
      <p:bldP spid="48133" grpId="0"/>
      <p:bldP spid="481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215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39863"/>
            <a:ext cx="12280900" cy="5213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55" y="0"/>
            <a:ext cx="8908420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1564" y="1151449"/>
            <a:ext cx="2646621" cy="19849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803" y="1210093"/>
            <a:ext cx="2863812" cy="18020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869" y="4014526"/>
            <a:ext cx="2722302" cy="16333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451" y="3869787"/>
            <a:ext cx="2975124" cy="19849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74" y="1085850"/>
            <a:ext cx="2722302" cy="205056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9401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自由 n./adj.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267" name="文本框 3"/>
          <p:cNvSpPr txBox="1"/>
          <p:nvPr/>
        </p:nvSpPr>
        <p:spPr>
          <a:xfrm>
            <a:off x="862965" y="1219835"/>
            <a:ext cx="94208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现在的孩子都想要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自由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，不想被家长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管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68" name="文本框 3"/>
          <p:cNvSpPr txBox="1"/>
          <p:nvPr/>
        </p:nvSpPr>
        <p:spPr>
          <a:xfrm>
            <a:off x="862965" y="2322195"/>
            <a:ext cx="106406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多数年轻人选择自驾游，是因为既省钱又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自由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862965" y="3424555"/>
            <a:ext cx="106406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很多人说结婚以后就是去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自由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了，你同意吗？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ldLvl="0"/>
      <p:bldP spid="11268" grpId="0" bldLvl="0"/>
      <p:bldP spid="11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9401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齐全 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adj.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269" name="文本框 3"/>
          <p:cNvSpPr txBox="1"/>
          <p:nvPr/>
        </p:nvSpPr>
        <p:spPr>
          <a:xfrm>
            <a:off x="913664" y="1796979"/>
            <a:ext cx="6533705" cy="126188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孩子要吃西红柿炒鸡蛋，妈妈已经把需要的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食材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准备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齐全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913664" y="3113473"/>
            <a:ext cx="6464593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这个小区的基础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设施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很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齐全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，超市、健身房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什么都有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2912" y="1344097"/>
            <a:ext cx="4026195" cy="47992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bldLvl="0"/>
      <p:bldP spid="2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86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房东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N.   </a:t>
            </a:r>
            <a:r>
              <a:rPr 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房租</a:t>
            </a:r>
            <a:r>
              <a:rPr lang="zh-CN" alt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Mangal" panose="02040503050203030202" charset="0"/>
              </a:rPr>
              <a:t> </a:t>
            </a:r>
            <a:r>
              <a:rPr 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N</a:t>
            </a:r>
            <a:r>
              <a:rPr 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Mangal" panose="02040503050203030202" charset="0"/>
              </a:rPr>
              <a:t>.</a:t>
            </a:r>
            <a:endParaRPr lang="zh-CN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Mangal" panose="02040503050203030202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862648" y="2246313"/>
            <a:ext cx="9010015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交了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房租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之后，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房东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才把房门钥匙给了他。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6" name="图片 5" descr="学在中国·基础教程2 VCG411574832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0280" y="81280"/>
            <a:ext cx="3531870" cy="234632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8" name="文本框 3"/>
          <p:cNvSpPr txBox="1"/>
          <p:nvPr/>
        </p:nvSpPr>
        <p:spPr>
          <a:xfrm>
            <a:off x="948373" y="3315018"/>
            <a:ext cx="5090160" cy="681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pPr indent="0" algn="l">
              <a:lnSpc>
                <a:spcPct val="120000"/>
              </a:lnSpc>
              <a:buFont typeface="Arial" panose="020B0604020202090204" pitchFamily="34" charset="0"/>
              <a:buNone/>
            </a:pPr>
            <a:r>
              <a:rPr lang="zh-CN" altLang="en-US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租</a:t>
            </a:r>
            <a:r>
              <a:rPr lang="en-US" altLang="zh-CN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V.  </a:t>
            </a:r>
            <a:r>
              <a:rPr lang="zh-CN" altLang="en-US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租</a:t>
            </a:r>
            <a:r>
              <a:rPr lang="en-US" altLang="zh-CN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+</a:t>
            </a:r>
            <a:r>
              <a:rPr lang="zh-CN" altLang="en-US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房</a:t>
            </a:r>
            <a:r>
              <a:rPr lang="en-US" altLang="zh-CN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车</a:t>
            </a:r>
            <a:r>
              <a:rPr lang="en-US" altLang="zh-CN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西装</a:t>
            </a:r>
            <a:r>
              <a:rPr lang="en-US" altLang="zh-CN" sz="32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……</a:t>
            </a:r>
            <a:endParaRPr lang="en-US" altLang="zh-CN" sz="32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0" name="Rectangle 3"/>
          <p:cNvSpPr txBox="1">
            <a:spLocks noRot="1"/>
          </p:cNvSpPr>
          <p:nvPr/>
        </p:nvSpPr>
        <p:spPr>
          <a:xfrm>
            <a:off x="862965" y="4107180"/>
            <a:ext cx="8290560" cy="800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他在公司附近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租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了个两室一厅的房子。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Rectangle 3"/>
          <p:cNvSpPr txBox="1">
            <a:spLocks noRot="1"/>
          </p:cNvSpPr>
          <p:nvPr/>
        </p:nvSpPr>
        <p:spPr>
          <a:xfrm>
            <a:off x="862965" y="4982845"/>
            <a:ext cx="9226550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房东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告诉我第一次交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房租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时，得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押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一付三。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8" grpId="0" bldLvl="0" animBg="1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280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大型 adj.</a:t>
            </a:r>
            <a:r>
              <a:rPr lang="en-US"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中型</a:t>
            </a:r>
            <a:r>
              <a:rPr lang="en-US" altLang="zh-CN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小型</a:t>
            </a:r>
            <a:endParaRPr lang="zh-CN" altLang="en-US" sz="4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267" name="文本框 3"/>
          <p:cNvSpPr txBox="1"/>
          <p:nvPr/>
        </p:nvSpPr>
        <p:spPr>
          <a:xfrm>
            <a:off x="862965" y="1640840"/>
            <a:ext cx="102876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这场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大型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晚会邀请了很多著名的电影演员。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68" name="文本框 3"/>
          <p:cNvSpPr txBox="1"/>
          <p:nvPr/>
        </p:nvSpPr>
        <p:spPr>
          <a:xfrm>
            <a:off x="862965" y="2742565"/>
            <a:ext cx="100869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这场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大型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文化活动吸引了全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球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各地的游客。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862965" y="3844290"/>
            <a:ext cx="1008697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最近你的城市可以举办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大型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的活动吗？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ldLvl="0"/>
      <p:bldP spid="11268" grpId="0" bldLvl="0"/>
      <p:bldP spid="11" grpId="0" bldLvl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280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傻</a:t>
            </a:r>
            <a:r>
              <a:rPr 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眼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V.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Rectangle 3"/>
          <p:cNvSpPr txBox="1">
            <a:spLocks noRot="1"/>
          </p:cNvSpPr>
          <p:nvPr/>
        </p:nvSpPr>
        <p:spPr>
          <a:xfrm>
            <a:off x="862965" y="957580"/>
            <a:ext cx="10423495" cy="131953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他以为自己能通过考试，结果一看到成绩就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傻眼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了，才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45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descr="20160929010224285[1]"/>
          <p:cNvPicPr>
            <a:picLocks noChangeAspect="1"/>
          </p:cNvPicPr>
          <p:nvPr/>
        </p:nvPicPr>
        <p:blipFill>
          <a:blip r:embed="rId1"/>
          <a:srcRect l="-1914" t="16661" r="1914" b="-16661"/>
          <a:stretch>
            <a:fillRect/>
          </a:stretch>
        </p:blipFill>
        <p:spPr>
          <a:xfrm>
            <a:off x="7784908" y="3298144"/>
            <a:ext cx="3938270" cy="3193415"/>
          </a:xfrm>
          <a:prstGeom prst="cloudCallou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7171" name="文本框 3"/>
          <p:cNvSpPr txBox="1"/>
          <p:nvPr/>
        </p:nvSpPr>
        <p:spPr>
          <a:xfrm>
            <a:off x="862964" y="3044825"/>
            <a:ext cx="79457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理发师给她剪的新发型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让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她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看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傻眼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862964" y="2248627"/>
            <a:ext cx="10258691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比赛对手跑一百米才需要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8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秒，这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让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他一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听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就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傻眼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171" grpId="0" bldLvl="0"/>
      <p:bldP spid="6" grpId="0" bldLvl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4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Mangal" panose="02040503050203030202" charset="0"/>
              </a:rPr>
              <a:t>傻</a:t>
            </a:r>
            <a:r>
              <a:rPr lang="en-US" altLang="zh-CN" sz="48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Mangal" panose="02040503050203030202" charset="0"/>
              </a:rPr>
              <a:t> adj.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Mangal" panose="02040503050203030202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862965" y="3254266"/>
            <a:ext cx="8690610" cy="82740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这个小孩儿看起来有点儿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傻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3"/>
          <p:cNvSpPr txBox="1">
            <a:spLocks noRot="1"/>
          </p:cNvSpPr>
          <p:nvPr/>
        </p:nvSpPr>
        <p:spPr>
          <a:xfrm>
            <a:off x="862965" y="4276288"/>
            <a:ext cx="7058025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每个人在小时候都做过一些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傻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事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862965" y="5310505"/>
            <a:ext cx="8690610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路边突然跑出来的狗把爷爷给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吓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傻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1069" y="1326596"/>
            <a:ext cx="3885916" cy="243258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280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8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傻+V</a:t>
            </a:r>
            <a:endParaRPr sz="48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754914" y="3123859"/>
            <a:ext cx="10469245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他在给女朋友发消息，一直在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傻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笑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3"/>
          <p:cNvSpPr txBox="1">
            <a:spLocks noRot="1"/>
          </p:cNvSpPr>
          <p:nvPr/>
        </p:nvSpPr>
        <p:spPr>
          <a:xfrm>
            <a:off x="809982" y="5365647"/>
            <a:ext cx="10469880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做任何事情都要有方法，不能自己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傻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干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3"/>
          <p:cNvSpPr txBox="1">
            <a:spLocks noRot="1"/>
          </p:cNvSpPr>
          <p:nvPr/>
        </p:nvSpPr>
        <p:spPr>
          <a:xfrm>
            <a:off x="754914" y="4244753"/>
            <a:ext cx="10469880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父母该让孩子多学知识，而不是只知道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傻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玩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6326" y="284345"/>
            <a:ext cx="4678324" cy="264098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567" y="0"/>
            <a:ext cx="9061728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43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000" b="1" dirty="0" err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实惠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Adj.</a:t>
            </a:r>
            <a:endParaRPr lang="en-US" altLang="zh-CN" sz="40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Mangal" panose="02040503050203030202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862965" y="1238220"/>
            <a:ext cx="10915650" cy="16732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这家饭店的</a:t>
            </a:r>
            <a:r>
              <a:rPr lang="zh-CN" altLang="en-US" sz="4000" b="1" dirty="0">
                <a:solidFill>
                  <a:srgbClr val="009644"/>
                </a:solidFill>
                <a:latin typeface="楷体" panose="02010609060101010101" charset="-122"/>
                <a:ea typeface="楷体" panose="02010609060101010101" charset="-122"/>
              </a:rPr>
              <a:t>饭菜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价格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很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实惠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，味道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又不错，非常受当地人的欢迎。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9540" y="2631166"/>
            <a:ext cx="4762500" cy="35718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86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开销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N.   </a:t>
            </a:r>
            <a:endParaRPr lang="zh-CN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Mangal" panose="02040503050203030202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Rectangle 3"/>
          <p:cNvSpPr txBox="1">
            <a:spLocks noRot="1"/>
          </p:cNvSpPr>
          <p:nvPr/>
        </p:nvSpPr>
        <p:spPr>
          <a:xfrm>
            <a:off x="862965" y="1171575"/>
            <a:ext cx="10601960" cy="133413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姐姐除了交房租外，还要吃饭、买衣服、看电影、逛街等等，每个月的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开销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特别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755015" y="2453640"/>
            <a:ext cx="10883900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对中国人来说，每个月的房租就是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一笔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不小的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开销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862965" y="3520440"/>
            <a:ext cx="6673215" cy="782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</a:pP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内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外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直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畅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热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促</a:t>
            </a:r>
            <a:r>
              <a:rPr lang="en-US" altLang="zh-CN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自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销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3"/>
          <p:cNvSpPr txBox="1">
            <a:spLocks noRot="1"/>
          </p:cNvSpPr>
          <p:nvPr/>
        </p:nvSpPr>
        <p:spPr>
          <a:xfrm>
            <a:off x="862965" y="4303395"/>
            <a:ext cx="9982835" cy="101536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《哈利波特》这本书在中国特别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畅销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3"/>
          <p:cNvSpPr txBox="1">
            <a:spLocks noRot="1"/>
          </p:cNvSpPr>
          <p:nvPr/>
        </p:nvSpPr>
        <p:spPr>
          <a:xfrm>
            <a:off x="862965" y="5139690"/>
            <a:ext cx="8488045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超市的酸奶快过期了，正搞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促销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活动呢。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 bldLvl="0" animBg="1"/>
      <p:bldP spid="9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940435" y="1595120"/>
            <a:ext cx="9784080" cy="782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一笔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收入</a:t>
            </a:r>
            <a:r>
              <a:rPr lang="en-US" altLang="zh-CN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支出</a:t>
            </a:r>
            <a:r>
              <a:rPr lang="en-US" altLang="zh-CN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工资</a:t>
            </a:r>
            <a:r>
              <a:rPr lang="en-US" altLang="zh-CN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奖金</a:t>
            </a:r>
            <a:r>
              <a:rPr lang="en-US" altLang="zh-CN" sz="40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3"/>
          <p:cNvSpPr txBox="1">
            <a:spLocks noRot="1"/>
          </p:cNvSpPr>
          <p:nvPr/>
        </p:nvSpPr>
        <p:spPr>
          <a:xfrm>
            <a:off x="935636" y="3310890"/>
            <a:ext cx="8488045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今年我得到了一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笔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不小的奖金。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965" y="127635"/>
            <a:ext cx="5686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笔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量词</a:t>
            </a:r>
            <a:endParaRPr lang="zh-CN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Mangal" panose="02040503050203030202" charset="0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935636" y="4224972"/>
            <a:ext cx="95599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我以为租房子很便宜，结果还是花了我一大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笔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钱。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/>
      <p:bldP spid="6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0" name="Rectangle 3"/>
          <p:cNvSpPr>
            <a:spLocks noGrp="1"/>
          </p:cNvSpPr>
          <p:nvPr>
            <p:ph idx="4294967295"/>
          </p:nvPr>
        </p:nvSpPr>
        <p:spPr>
          <a:xfrm>
            <a:off x="906145" y="972185"/>
            <a:ext cx="10578465" cy="53295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anchor="t">
            <a:noAutofit/>
          </a:bodyPr>
          <a:lstStyle/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产生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套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厨房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公共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规定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熄灯  电器              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无法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空间  自由  中介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步行  设施  齐全          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大型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市场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房租  房东  傻眼 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家具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单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单人床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笔  开销  要么 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合租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厅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两口儿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推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然而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实惠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   </a:t>
            </a:r>
            <a:r>
              <a:rPr lang="zh-CN" altLang="en-US" sz="24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kumimoji="1" altLang="en-US" sz="4000" b="1" spc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charset="-122"/>
                <a:sym typeface="+mn-ea"/>
              </a:rPr>
              <a:t>  </a:t>
            </a:r>
            <a:endParaRPr sz="4000" b="1" i="0" baseline="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089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然而</a:t>
            </a:r>
            <a:r>
              <a:rPr 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≈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但是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可是</a:t>
            </a:r>
            <a:endParaRPr lang="zh-CN" altLang="en-US" sz="4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862965" y="1475740"/>
            <a:ext cx="10155555" cy="1066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他学习十分努力，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然而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取得的成绩不那么好。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862965" y="2757170"/>
            <a:ext cx="10155555" cy="132207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他们经常因为不同的观点吵架，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然而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这完全不影响他们之间的友情。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862965" y="4476115"/>
            <a:ext cx="10154920" cy="134112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他一直在别人面前说你的坏话，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然而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你没有因此生气，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反而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帮助他工作。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24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推 </a:t>
            </a:r>
            <a:r>
              <a:rPr lang="en-US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endParaRPr lang="zh-CN" alt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 descr="学在中国·基础教程2 VCG411849465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1965" y="950595"/>
            <a:ext cx="4331970" cy="295783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885" y="965670"/>
            <a:ext cx="4273063" cy="28886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171" name="文本框 3"/>
          <p:cNvSpPr txBox="1"/>
          <p:nvPr/>
        </p:nvSpPr>
        <p:spPr>
          <a:xfrm>
            <a:off x="1059180" y="4272280"/>
            <a:ext cx="8253095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这个沙发太重了，两个人都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推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不动。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59180" y="5302568"/>
            <a:ext cx="8599805" cy="82994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推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开门才发现，房间里一个人都没有。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  <p:bldP spid="7" grpId="0" bldLvl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9941" name="文本框 2"/>
          <p:cNvSpPr txBox="1"/>
          <p:nvPr/>
        </p:nvSpPr>
        <p:spPr>
          <a:xfrm>
            <a:off x="862965" y="1115060"/>
            <a:ext cx="1105471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我来介绍一下马克的宿舍，马克的宿舍是双人间，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不太大，里边有两张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，还有一些简单的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，比如书桌、衣柜什么的。每层有一间大的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卫生间。宿舍里还有空调、电视等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，但是学校规定每天晚上十二点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，所以我经常只在白天使用。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62965" y="127635"/>
            <a:ext cx="109410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电器  熄灯  空间  单人床  公共  家具   </a:t>
            </a:r>
            <a:endParaRPr lang="en-US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888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416994" y="260817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72066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跟……过不去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70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3010" name="Rectangle 3"/>
          <p:cNvSpPr txBox="1">
            <a:spLocks noRot="1"/>
          </p:cNvSpPr>
          <p:nvPr/>
        </p:nvSpPr>
        <p:spPr>
          <a:xfrm>
            <a:off x="322580" y="1227138"/>
            <a:ext cx="11290300" cy="16875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lnSpc>
                <a:spcPct val="110000"/>
              </a:lnSpc>
              <a:buFont typeface="Arial" panose="020B0604020202090204" pitchFamily="34" charset="0"/>
              <a:buChar char="•"/>
            </a:pP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别人做错事都不会被批评，为什么只批评我，老板就是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跟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zh-CN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过不去</a:t>
            </a:r>
            <a:r>
              <a:rPr lang="zh-CN" altLang="zh-CN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1" name="Rectangle 3"/>
          <p:cNvSpPr txBox="1">
            <a:spLocks noRot="1"/>
          </p:cNvSpPr>
          <p:nvPr/>
        </p:nvSpPr>
        <p:spPr>
          <a:xfrm>
            <a:off x="322580" y="2958148"/>
            <a:ext cx="11290300" cy="16875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lnSpc>
                <a:spcPct val="110000"/>
              </a:lnSpc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累了就放松一下，别给自己那么多压力，为什么总是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自己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过不去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09" name="Rectangle 3"/>
          <p:cNvSpPr txBox="1">
            <a:spLocks noRot="1"/>
          </p:cNvSpPr>
          <p:nvPr/>
        </p:nvSpPr>
        <p:spPr>
          <a:xfrm>
            <a:off x="322580" y="4689475"/>
            <a:ext cx="11290300" cy="16875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lnSpc>
                <a:spcPct val="110000"/>
              </a:lnSpc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花了双倍的价钱买这本书，还不是因为着急用，否则谁会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钱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过不去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呢！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0" grpId="1"/>
      <p:bldP spid="43011" grpId="0"/>
      <p:bldP spid="43011" grpId="1"/>
      <p:bldP spid="43009" grpId="0"/>
      <p:bldP spid="4300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P194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4036" name="图片 2"/>
          <p:cNvPicPr>
            <a:picLocks noChangeAspect="1"/>
          </p:cNvPicPr>
          <p:nvPr/>
        </p:nvPicPr>
        <p:blipFill>
          <a:blip r:embed="rId1"/>
          <a:srcRect t="41747" b="39413"/>
          <a:stretch>
            <a:fillRect/>
          </a:stretch>
        </p:blipFill>
        <p:spPr>
          <a:xfrm>
            <a:off x="212725" y="2273300"/>
            <a:ext cx="10511790" cy="145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" y="3797935"/>
            <a:ext cx="10579100" cy="2844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575" y="-635"/>
            <a:ext cx="8607425" cy="22066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9475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表示强调的“是”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2225" name="Rectangle 3"/>
          <p:cNvSpPr txBox="1">
            <a:spLocks noRot="1"/>
          </p:cNvSpPr>
          <p:nvPr/>
        </p:nvSpPr>
        <p:spPr>
          <a:xfrm>
            <a:off x="450850" y="1249045"/>
            <a:ext cx="9248775" cy="57404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：你女朋友这么漂亮，怎么突然分手了呢？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2226" name="Rectangle 3"/>
          <p:cNvSpPr txBox="1">
            <a:spLocks noRot="1"/>
          </p:cNvSpPr>
          <p:nvPr/>
        </p:nvSpPr>
        <p:spPr>
          <a:xfrm>
            <a:off x="458470" y="2061210"/>
            <a:ext cx="10887710" cy="6318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：她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很漂亮，可是我们爱好不同，性格也不合适。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b="6503"/>
          <a:stretch>
            <a:fillRect/>
          </a:stretch>
        </p:blipFill>
        <p:spPr>
          <a:xfrm>
            <a:off x="6599555" y="3302635"/>
            <a:ext cx="5523228" cy="34417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69475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表示强调的“是”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3249" name="Rectangle 3"/>
          <p:cNvSpPr txBox="1">
            <a:spLocks noRot="1"/>
          </p:cNvSpPr>
          <p:nvPr/>
        </p:nvSpPr>
        <p:spPr>
          <a:xfrm>
            <a:off x="649605" y="4330700"/>
            <a:ext cx="7341870" cy="67881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：这套题太难了，咱们换一套吧。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3250" name="Rectangle 3"/>
          <p:cNvSpPr txBox="1">
            <a:spLocks noRot="1"/>
          </p:cNvSpPr>
          <p:nvPr/>
        </p:nvSpPr>
        <p:spPr>
          <a:xfrm>
            <a:off x="649605" y="5200015"/>
            <a:ext cx="10753090" cy="102425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：题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难，但这也正好可以检查出学生的学习难点。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3251" name="Rectangle 3"/>
          <p:cNvSpPr txBox="1">
            <a:spLocks noRot="1"/>
          </p:cNvSpPr>
          <p:nvPr/>
        </p:nvSpPr>
        <p:spPr>
          <a:xfrm>
            <a:off x="649605" y="1282700"/>
            <a:ext cx="8597900" cy="62103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：你身体不是挺好的吗？怎么还感冒了？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3252" name="Rectangle 3"/>
          <p:cNvSpPr txBox="1">
            <a:spLocks noRot="1"/>
          </p:cNvSpPr>
          <p:nvPr/>
        </p:nvSpPr>
        <p:spPr>
          <a:xfrm>
            <a:off x="649605" y="1903413"/>
            <a:ext cx="11290300" cy="15890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/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：我身体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很好，可在室外站六个多小时，还是在冬天，也很难不感冒吧。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" grpId="0"/>
      <p:bldP spid="53249" grpId="1"/>
      <p:bldP spid="53250" grpId="0"/>
      <p:bldP spid="53250" grpId="1"/>
      <p:bldP spid="53252" grpId="0"/>
      <p:bldP spid="53252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217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3"/>
          <p:cNvPicPr>
            <a:picLocks noChangeAspect="1"/>
          </p:cNvPicPr>
          <p:nvPr/>
        </p:nvPicPr>
        <p:blipFill>
          <a:blip r:embed="rId1"/>
          <a:srcRect t="34628"/>
          <a:stretch>
            <a:fillRect/>
          </a:stretch>
        </p:blipFill>
        <p:spPr>
          <a:xfrm>
            <a:off x="451485" y="1004570"/>
            <a:ext cx="11289665" cy="3113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4" name="图片 4"/>
          <p:cNvPicPr>
            <a:picLocks noChangeAspect="1"/>
          </p:cNvPicPr>
          <p:nvPr/>
        </p:nvPicPr>
        <p:blipFill>
          <a:blip r:embed="rId2"/>
          <a:srcRect t="6300"/>
          <a:stretch>
            <a:fillRect/>
          </a:stretch>
        </p:blipFill>
        <p:spPr>
          <a:xfrm>
            <a:off x="384175" y="4193540"/>
            <a:ext cx="11252835" cy="2251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72936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…，</a:t>
            </a:r>
            <a:r>
              <a:rPr sz="4400" b="1" dirty="0" err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也就是说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，…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6321" name="Rectangle 3"/>
          <p:cNvSpPr txBox="1">
            <a:spLocks noRot="1"/>
          </p:cNvSpPr>
          <p:nvPr/>
        </p:nvSpPr>
        <p:spPr>
          <a:xfrm>
            <a:off x="631825" y="1197610"/>
            <a:ext cx="7587142" cy="16541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谢谢你的欣赏，不过你不是我的菜，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也就是说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6322" name="Rectangle 3"/>
          <p:cNvSpPr txBox="1">
            <a:spLocks noRot="1"/>
          </p:cNvSpPr>
          <p:nvPr/>
        </p:nvSpPr>
        <p:spPr>
          <a:xfrm>
            <a:off x="631825" y="3724275"/>
            <a:ext cx="5981626" cy="2324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342900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人们常说条条道路通罗马，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也就是说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1" grpId="0"/>
      <p:bldP spid="56321" grpId="1"/>
      <p:bldP spid="56322" grpId="0"/>
      <p:bldP spid="563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65" y="907716"/>
            <a:ext cx="7487334" cy="54446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8370" name="图片 3"/>
          <p:cNvPicPr>
            <a:picLocks noChangeAspect="1"/>
          </p:cNvPicPr>
          <p:nvPr/>
        </p:nvPicPr>
        <p:blipFill>
          <a:blip r:embed="rId1"/>
          <a:srcRect b="44662"/>
          <a:stretch>
            <a:fillRect/>
          </a:stretch>
        </p:blipFill>
        <p:spPr>
          <a:xfrm>
            <a:off x="1335088" y="0"/>
            <a:ext cx="10517187" cy="3808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69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3" y="3886200"/>
            <a:ext cx="11869737" cy="2849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939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750" y="1004888"/>
            <a:ext cx="12033250" cy="240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4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3500"/>
            <a:ext cx="11977688" cy="22971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66040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lang="en-US" altLang="en-US" sz="4400" b="1" dirty="0" err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要么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要么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2205" y="328930"/>
            <a:ext cx="4199890" cy="26777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1442" name="Rectangle 3"/>
          <p:cNvSpPr txBox="1">
            <a:spLocks noRot="1"/>
          </p:cNvSpPr>
          <p:nvPr/>
        </p:nvSpPr>
        <p:spPr>
          <a:xfrm>
            <a:off x="650240" y="3161030"/>
            <a:ext cx="10562590" cy="237426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要么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就站那儿不动，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要么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安静地坐下来，别在我面前走来走去。    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  <p:bldP spid="61442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66040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lang="en-US" altLang="en-US" sz="4400" b="1" dirty="0" err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要么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要么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2466" name="Rectangle 3"/>
          <p:cNvSpPr txBox="1">
            <a:spLocks noRot="1"/>
          </p:cNvSpPr>
          <p:nvPr/>
        </p:nvSpPr>
        <p:spPr>
          <a:xfrm>
            <a:off x="703580" y="1332865"/>
            <a:ext cx="10784840" cy="172656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面对男友的坏习惯，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要么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你选择接受，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要么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就和他分手，想要改变他，实在太难了。    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703580" y="3472815"/>
            <a:ext cx="10784840" cy="272288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indent="0">
              <a:lnSpc>
                <a:spcPct val="150000"/>
              </a:lnSpc>
              <a:buFont typeface="Arial" panose="020B0604020202090204" pitchFamily="34" charset="0"/>
              <a:buNone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想一想：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如果你的朋友今天不舒服，你会怎么建议他？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如果明天开始放一个星期的假，你打算干什么？ 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6" grpId="1"/>
      <p:bldP spid="5" grpId="0"/>
      <p:bldP spid="5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214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348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812" y="1106488"/>
            <a:ext cx="12215812" cy="5535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选择关系复句的常用关联词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8609" name="Rectangle 3"/>
          <p:cNvSpPr txBox="1">
            <a:spLocks noRot="1"/>
          </p:cNvSpPr>
          <p:nvPr/>
        </p:nvSpPr>
        <p:spPr>
          <a:xfrm>
            <a:off x="1219835" y="1790700"/>
            <a:ext cx="7612380" cy="6794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要么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，要么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endParaRPr lang="zh-CN" altLang="en-US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8610" name="Rectangle 3"/>
          <p:cNvSpPr txBox="1">
            <a:spLocks noRot="1"/>
          </p:cNvSpPr>
          <p:nvPr/>
        </p:nvSpPr>
        <p:spPr>
          <a:xfrm>
            <a:off x="1219835" y="2684780"/>
            <a:ext cx="7612380" cy="6794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或者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，或者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endParaRPr lang="zh-CN" altLang="en-US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8611" name="Rectangle 3"/>
          <p:cNvSpPr txBox="1">
            <a:spLocks noRot="1"/>
          </p:cNvSpPr>
          <p:nvPr/>
        </p:nvSpPr>
        <p:spPr>
          <a:xfrm>
            <a:off x="1219835" y="3578860"/>
            <a:ext cx="7612380" cy="6794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，还是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endParaRPr lang="zh-CN" altLang="en-US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8612" name="Rectangle 3"/>
          <p:cNvSpPr txBox="1">
            <a:spLocks noRot="1"/>
          </p:cNvSpPr>
          <p:nvPr/>
        </p:nvSpPr>
        <p:spPr>
          <a:xfrm>
            <a:off x="1219835" y="4472940"/>
            <a:ext cx="7612380" cy="6794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/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不是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，就是</a:t>
            </a:r>
            <a:r>
              <a:rPr lang="en-US" altLang="zh-CN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endParaRPr lang="zh-CN" altLang="en-US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0" grpId="1"/>
      <p:bldP spid="68611" grpId="0"/>
      <p:bldP spid="68611" grpId="1"/>
      <p:bldP spid="68612" grpId="0"/>
      <p:bldP spid="6861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:</a:t>
            </a:r>
            <a:r>
              <a:rPr lang="zh-CN" altLang="en-US" sz="4400" b="1" dirty="0">
                <a:solidFill>
                  <a:schemeClr val="bg2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选择关系复句的常用关联词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9633" name="Rectangle 3"/>
          <p:cNvSpPr txBox="1">
            <a:spLocks noRot="1"/>
          </p:cNvSpPr>
          <p:nvPr/>
        </p:nvSpPr>
        <p:spPr>
          <a:xfrm>
            <a:off x="636905" y="1382395"/>
            <a:ext cx="10735945" cy="160782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你每天在家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吃饭，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就是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睡觉，能不能出去找个工作做做。 </a:t>
            </a:r>
            <a:r>
              <a:rPr lang="zh-CN" altLang="en-US" sz="6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endParaRPr lang="zh-CN" altLang="en-US" sz="6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9634" name="Rectangle 3"/>
          <p:cNvSpPr txBox="1">
            <a:spLocks noRot="1"/>
          </p:cNvSpPr>
          <p:nvPr/>
        </p:nvSpPr>
        <p:spPr>
          <a:xfrm>
            <a:off x="636905" y="3625850"/>
            <a:ext cx="10888345" cy="18383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9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老板还没决定这次去上海出差，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让你去，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还是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让张明去。 </a:t>
            </a:r>
            <a:r>
              <a:rPr lang="zh-CN" altLang="en-US" sz="6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endParaRPr lang="zh-CN" altLang="en-US" sz="6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3" grpId="0"/>
      <p:bldP spid="69633" grpId="1"/>
      <p:bldP spid="69634" grpId="0"/>
      <p:bldP spid="69634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练习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54" y="-66572"/>
            <a:ext cx="12263108" cy="692457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听力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36" y="0"/>
            <a:ext cx="9404504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听力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883"/>
            <a:ext cx="12192000" cy="510141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V.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932498" y="1025208"/>
            <a:ext cx="5129930" cy="178664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0" algn="l">
              <a:lnSpc>
                <a:spcPct val="120000"/>
              </a:lnSpc>
              <a:buFont typeface="Arial" panose="020B0604020202090204" pitchFamily="34" charset="0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产生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误会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矛盾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冲突</a:t>
            </a:r>
            <a:endParaRPr lang="zh-CN" altLang="en-US" sz="32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algn="l">
              <a:lnSpc>
                <a:spcPct val="120000"/>
              </a:lnSpc>
              <a:buFont typeface="Arial" panose="020B0604020202090204" pitchFamily="34" charset="0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对</a:t>
            </a:r>
            <a:r>
              <a:rPr lang="en-US" altLang="zh-CN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产生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兴趣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好感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感情</a:t>
            </a:r>
            <a:endParaRPr lang="zh-CN" altLang="en-US" sz="32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algn="l">
              <a:lnSpc>
                <a:spcPct val="120000"/>
              </a:lnSpc>
              <a:buFont typeface="Arial" panose="020B0604020202090204" pitchFamily="34" charset="0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产生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的想法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endParaRPr lang="en-US" altLang="zh-CN" sz="32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932815" y="3270250"/>
            <a:ext cx="8582025" cy="71501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朋友之间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误会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要及时解决。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932815" y="4098290"/>
            <a:ext cx="9097645" cy="69723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男士的幽默、谦虚让女孩对他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好感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3"/>
          <p:cNvSpPr txBox="1">
            <a:spLocks noRot="1"/>
          </p:cNvSpPr>
          <p:nvPr/>
        </p:nvSpPr>
        <p:spPr>
          <a:xfrm>
            <a:off x="932815" y="4908550"/>
            <a:ext cx="10781665" cy="132524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经过长时间的了解后，他对这个国家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了很深的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感情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  <p:bldP spid="4" grpId="0"/>
      <p:bldP spid="6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听力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33" y="0"/>
            <a:ext cx="9701772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听力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91" y="0"/>
            <a:ext cx="8163617" cy="6858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复习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3433" y="2074109"/>
            <a:ext cx="9814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连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   </a:t>
            </a:r>
            <a:r>
              <a:rPr lang="zh-CN" altLang="en-US" sz="2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宿舍里连卫生间也是公共的。</a:t>
            </a:r>
            <a:endParaRPr lang="en-US" altLang="zh-CN" sz="28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3434" y="2710602"/>
            <a:ext cx="9522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跟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过不去  </a:t>
            </a:r>
            <a:r>
              <a:rPr lang="zh-CN" altLang="en-US" sz="2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为什么要跟钱过不去呢？</a:t>
            </a:r>
            <a:endParaRPr lang="en-US" altLang="zh-CN" sz="28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3434" y="3347095"/>
            <a:ext cx="10680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表示强调的“是”  </a:t>
            </a:r>
            <a:r>
              <a:rPr lang="zh-CN" altLang="en-US" sz="2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这套房子是便宜，可是里面什么家具也没有。</a:t>
            </a:r>
            <a:endParaRPr lang="zh-CN" altLang="en-US" sz="28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3433" y="3983588"/>
            <a:ext cx="11068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，也就是说，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   </a:t>
            </a:r>
            <a:r>
              <a:rPr lang="zh-CN" altLang="en-US" sz="2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这里什么也没有，也就是说，什么都要自己买。</a:t>
            </a:r>
            <a:endParaRPr lang="zh-CN" altLang="en-US" sz="28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3434" y="4620081"/>
            <a:ext cx="11141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要么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</a:t>
            </a:r>
            <a:r>
              <a:rPr lang="zh-CN" altLang="en-US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要么</a:t>
            </a:r>
            <a:r>
              <a:rPr lang="en-US" altLang="zh-CN" sz="28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  </a:t>
            </a:r>
            <a:r>
              <a:rPr lang="zh-CN" altLang="en-US" sz="2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要么住宿舍，要么租房子，也没有其他的选择了。</a:t>
            </a:r>
            <a:endParaRPr lang="zh-CN" altLang="en-US" sz="28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复习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Rectangle 3"/>
          <p:cNvSpPr txBox="1"/>
          <p:nvPr/>
        </p:nvSpPr>
        <p:spPr>
          <a:xfrm>
            <a:off x="771207" y="1627505"/>
            <a:ext cx="10962323" cy="41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90000" tIns="46800" rIns="90000" bIns="46800" rtlCol="0" anchor="t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9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9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9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9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产生    套    厨房   公共   规定  熄灯  电器              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>
              <a:buFont typeface="Arial" panose="020B060402020209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无法    空间  自由   中介   步行  设施  齐全          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>
              <a:buFont typeface="Arial" panose="020B060402020209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大型    市场  房租   房东   傻眼  家具  单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>
              <a:buFont typeface="Arial" panose="020B060402020209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单人床  笔    开销   要么   合租  厅    </a:t>
            </a:r>
            <a:endParaRPr lang="en-US" altLang="zh-CN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>
              <a:buFont typeface="Arial" panose="020B0604020202090204" pitchFamily="34" charset="0"/>
              <a:buNone/>
            </a:pPr>
            <a:r>
              <a:rPr lang="zh-CN" altLang="en-US" sz="36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两口儿  推    然而   实惠       </a:t>
            </a:r>
            <a:r>
              <a:rPr lang="zh-CN" altLang="en-US" sz="2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kumimoji="1" lang="zh-CN" altLang="en-US" sz="4000" b="1" spc="0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等线" panose="02010600030101010101" charset="-122"/>
                <a:sym typeface="+mn-ea"/>
              </a:rPr>
              <a:t>  </a:t>
            </a:r>
            <a:endParaRPr lang="zh-CN" altLang="en-US" sz="40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480695"/>
            <a:ext cx="10439400" cy="601027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72" y="0"/>
            <a:ext cx="7771176" cy="56467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72" y="5646728"/>
            <a:ext cx="7771176" cy="121127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0" y="1560269"/>
            <a:ext cx="10589304" cy="424555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1101471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课文</a:t>
            </a:r>
            <a:endParaRPr lang="zh-CN" altLang="en-US" sz="4400" b="1" dirty="0">
              <a:solidFill>
                <a:schemeClr val="bg2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419350"/>
            <a:ext cx="10839450" cy="20193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V.    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932498" y="1025208"/>
            <a:ext cx="5129930" cy="178664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indent="0" algn="l">
              <a:lnSpc>
                <a:spcPct val="120000"/>
              </a:lnSpc>
              <a:buFont typeface="Arial" panose="020B0604020202090204" pitchFamily="34" charset="0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产生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误会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矛盾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冲突</a:t>
            </a:r>
            <a:endParaRPr lang="zh-CN" altLang="en-US" sz="32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algn="l">
              <a:lnSpc>
                <a:spcPct val="120000"/>
              </a:lnSpc>
              <a:buFont typeface="Arial" panose="020B0604020202090204" pitchFamily="34" charset="0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对</a:t>
            </a:r>
            <a:r>
              <a:rPr lang="en-US" altLang="zh-CN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产生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兴趣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好感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/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感情</a:t>
            </a:r>
            <a:endParaRPr lang="zh-CN" altLang="en-US" sz="32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indent="0" algn="l">
              <a:lnSpc>
                <a:spcPct val="120000"/>
              </a:lnSpc>
              <a:buFont typeface="Arial" panose="020B0604020202090204" pitchFamily="34" charset="0"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产生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r>
              <a:rPr lang="zh-CN" altLang="en-US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的想法</a:t>
            </a:r>
            <a:r>
              <a:rPr lang="en-US" altLang="zh-CN" sz="32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endParaRPr lang="en-US" altLang="zh-CN" sz="32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862965" y="3400425"/>
            <a:ext cx="10730865" cy="91059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看了达芬奇的画后，哥哥就对画画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了极大的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兴趣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3"/>
          <p:cNvSpPr txBox="1">
            <a:spLocks noRot="1"/>
          </p:cNvSpPr>
          <p:nvPr/>
        </p:nvSpPr>
        <p:spPr>
          <a:xfrm>
            <a:off x="932498" y="4369302"/>
            <a:ext cx="10953750" cy="69913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457200" indent="-457200">
              <a:spcBef>
                <a:spcPct val="20000"/>
              </a:spcBef>
              <a:buClr>
                <a:schemeClr val="hlink"/>
              </a:buClr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在网上看到中国的长城后，我就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了去中国旅游的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想法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951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套  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M.W.</a:t>
            </a:r>
            <a:endParaRPr lang="en-US" altLang="zh-CN" sz="48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914" y="2308832"/>
            <a:ext cx="3471026" cy="231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t="12206" b="5508"/>
          <a:stretch>
            <a:fillRect/>
          </a:stretch>
        </p:blipFill>
        <p:spPr>
          <a:xfrm>
            <a:off x="7928358" y="2307570"/>
            <a:ext cx="3816899" cy="231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636" y="2308832"/>
            <a:ext cx="3471026" cy="2311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4996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公共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adj.  </a:t>
            </a:r>
            <a:r>
              <a:rPr lang="zh-CN" altLang="zh-CN" sz="2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属于社会的；共有公用的</a:t>
            </a:r>
            <a:r>
              <a:rPr lang="en-US" altLang="zh-CN" sz="2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endParaRPr lang="en-US" altLang="zh-CN" sz="2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1" name="文本框 3"/>
          <p:cNvSpPr txBox="1"/>
          <p:nvPr/>
        </p:nvSpPr>
        <p:spPr>
          <a:xfrm>
            <a:off x="862965" y="1864591"/>
            <a:ext cx="10752455" cy="13766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10000"/>
              </a:lnSpc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现在有的国家疫情还很严重，大家尽量少去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公共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场所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，如果要去，一定要戴口罩。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862965" y="1034510"/>
            <a:ext cx="4782924" cy="74616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公共</a:t>
            </a:r>
            <a:r>
              <a:rPr lang="zh-CN" altLang="en-US" sz="4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设施</a:t>
            </a:r>
            <a:r>
              <a:rPr lang="en-US" altLang="zh-CN" sz="4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/</a:t>
            </a:r>
            <a:r>
              <a:rPr lang="zh-CN" altLang="en-US" sz="4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场所</a:t>
            </a:r>
            <a:endParaRPr lang="zh-CN" altLang="en-US" sz="3200" b="1" dirty="0">
              <a:solidFill>
                <a:srgbClr val="0E870E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8117" y="3616730"/>
            <a:ext cx="1934331" cy="12921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448" y="3616730"/>
            <a:ext cx="2090830" cy="12921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17" y="4897405"/>
            <a:ext cx="1934331" cy="12864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448" y="4897404"/>
            <a:ext cx="2090830" cy="12864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278" y="3612913"/>
            <a:ext cx="2568980" cy="25689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77450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800" b="1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规定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Rectangle 3"/>
          <p:cNvSpPr txBox="1">
            <a:spLocks noRot="1"/>
          </p:cNvSpPr>
          <p:nvPr/>
        </p:nvSpPr>
        <p:spPr>
          <a:xfrm>
            <a:off x="886460" y="1844675"/>
            <a:ext cx="10419715" cy="8604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国家博物馆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规定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任何人在馆内不允许拍照。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3"/>
          <p:cNvSpPr txBox="1">
            <a:spLocks noRot="1"/>
          </p:cNvSpPr>
          <p:nvPr/>
        </p:nvSpPr>
        <p:spPr>
          <a:xfrm>
            <a:off x="886460" y="2803525"/>
            <a:ext cx="10419715" cy="8604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中国法律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规定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未满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18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岁不能饮酒。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3"/>
          <p:cNvSpPr txBox="1">
            <a:spLocks noRot="1"/>
          </p:cNvSpPr>
          <p:nvPr/>
        </p:nvSpPr>
        <p:spPr>
          <a:xfrm>
            <a:off x="862965" y="4718322"/>
            <a:ext cx="10765155" cy="8604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请你按照学校的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规定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，晚上十点之前回到宿舍。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385" name="文本框 3"/>
          <p:cNvSpPr txBox="1"/>
          <p:nvPr/>
        </p:nvSpPr>
        <p:spPr>
          <a:xfrm>
            <a:off x="886460" y="3815819"/>
            <a:ext cx="532827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N   </a:t>
            </a:r>
            <a:r>
              <a:rPr lang="zh-CN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遵守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违反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规定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269" name="文本框 3"/>
          <p:cNvSpPr txBox="1"/>
          <p:nvPr/>
        </p:nvSpPr>
        <p:spPr>
          <a:xfrm>
            <a:off x="862965" y="5547360"/>
            <a:ext cx="930084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他因为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违反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公司的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规定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被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开除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3"/>
          <p:cNvSpPr txBox="1"/>
          <p:nvPr/>
        </p:nvSpPr>
        <p:spPr>
          <a:xfrm>
            <a:off x="885825" y="1152197"/>
            <a:ext cx="532827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V 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规定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  <p:bldP spid="11269" grpId="0" bldLvl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2817</Words>
  <Application>WPS 表格</Application>
  <PresentationFormat>宽屏</PresentationFormat>
  <Paragraphs>325</Paragraphs>
  <Slides>57</Slides>
  <Notes>57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6" baseType="lpstr">
      <vt:lpstr>Arial</vt:lpstr>
      <vt:lpstr>方正书宋_GBK</vt:lpstr>
      <vt:lpstr>Wingdings</vt:lpstr>
      <vt:lpstr>微软雅黑</vt:lpstr>
      <vt:lpstr>汉仪旗黑</vt:lpstr>
      <vt:lpstr>Wingdings</vt:lpstr>
      <vt:lpstr>字魂105号-简雅黑</vt:lpstr>
      <vt:lpstr>苹方-简</vt:lpstr>
      <vt:lpstr>楷体</vt:lpstr>
      <vt:lpstr>等线</vt:lpstr>
      <vt:lpstr>汉仪楷体KW</vt:lpstr>
      <vt:lpstr>Mangal</vt:lpstr>
      <vt:lpstr>汉仪中等线KW</vt:lpstr>
      <vt:lpstr>宋体</vt:lpstr>
      <vt:lpstr>Arial Unicode MS</vt:lpstr>
      <vt:lpstr>Calibri</vt:lpstr>
      <vt:lpstr>Helvetica Neue</vt:lpstr>
      <vt:lpstr>汉仪书宋二KW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xuxinyao</cp:lastModifiedBy>
  <cp:revision>251</cp:revision>
  <dcterms:created xsi:type="dcterms:W3CDTF">2022-03-24T05:19:26Z</dcterms:created>
  <dcterms:modified xsi:type="dcterms:W3CDTF">2022-03-24T05:19:26Z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  <property fmtid="{D5CDD505-2E9C-101B-9397-08002B2CF9AE}" pid="3" name="ICV">
    <vt:lpwstr>98FDC3513963410A8F0C84A5B3FC7BD8</vt:lpwstr>
  </property>
</Properties>
</file>