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8" r:id="rId3"/>
    <p:sldId id="316" r:id="rId5"/>
    <p:sldId id="262" r:id="rId6"/>
    <p:sldId id="266" r:id="rId7"/>
    <p:sldId id="372" r:id="rId8"/>
    <p:sldId id="374" r:id="rId9"/>
    <p:sldId id="379" r:id="rId10"/>
    <p:sldId id="272" r:id="rId11"/>
    <p:sldId id="1474" r:id="rId12"/>
    <p:sldId id="376" r:id="rId13"/>
    <p:sldId id="380" r:id="rId14"/>
    <p:sldId id="401" r:id="rId15"/>
    <p:sldId id="914" r:id="rId16"/>
    <p:sldId id="402" r:id="rId17"/>
    <p:sldId id="603" r:id="rId18"/>
    <p:sldId id="1564" r:id="rId19"/>
    <p:sldId id="1563" r:id="rId20"/>
    <p:sldId id="1565" r:id="rId21"/>
    <p:sldId id="1475" r:id="rId22"/>
    <p:sldId id="1477" r:id="rId23"/>
    <p:sldId id="1476" r:id="rId24"/>
    <p:sldId id="1478" r:id="rId25"/>
    <p:sldId id="1479" r:id="rId26"/>
    <p:sldId id="421" r:id="rId27"/>
    <p:sldId id="423" r:id="rId28"/>
    <p:sldId id="425" r:id="rId29"/>
    <p:sldId id="426" r:id="rId30"/>
    <p:sldId id="427" r:id="rId31"/>
    <p:sldId id="1027" r:id="rId32"/>
    <p:sldId id="1482" r:id="rId33"/>
    <p:sldId id="411" r:id="rId34"/>
    <p:sldId id="362" r:id="rId35"/>
    <p:sldId id="1262" r:id="rId36"/>
    <p:sldId id="1031" r:id="rId37"/>
    <p:sldId id="446" r:id="rId38"/>
    <p:sldId id="625" r:id="rId39"/>
    <p:sldId id="447" r:id="rId40"/>
    <p:sldId id="448" r:id="rId41"/>
    <p:sldId id="449" r:id="rId42"/>
    <p:sldId id="626" r:id="rId43"/>
    <p:sldId id="753" r:id="rId44"/>
    <p:sldId id="347" r:id="rId45"/>
    <p:sldId id="451" r:id="rId46"/>
    <p:sldId id="452" r:id="rId47"/>
    <p:sldId id="453" r:id="rId48"/>
    <p:sldId id="456" r:id="rId49"/>
    <p:sldId id="459" r:id="rId50"/>
    <p:sldId id="1263" r:id="rId51"/>
    <p:sldId id="460" r:id="rId52"/>
    <p:sldId id="461" r:id="rId53"/>
    <p:sldId id="1483" r:id="rId54"/>
    <p:sldId id="462" r:id="rId55"/>
    <p:sldId id="463" r:id="rId56"/>
    <p:sldId id="464" r:id="rId57"/>
    <p:sldId id="707" r:id="rId58"/>
    <p:sldId id="1117" r:id="rId59"/>
    <p:sldId id="708" r:id="rId60"/>
    <p:sldId id="709" r:id="rId61"/>
    <p:sldId id="1118" r:id="rId62"/>
    <p:sldId id="1484" r:id="rId63"/>
    <p:sldId id="1567" r:id="rId64"/>
    <p:sldId id="1120" r:id="rId65"/>
    <p:sldId id="466" r:id="rId66"/>
    <p:sldId id="1269" r:id="rId67"/>
    <p:sldId id="1568" r:id="rId68"/>
    <p:sldId id="1270" r:id="rId69"/>
    <p:sldId id="1485" r:id="rId70"/>
    <p:sldId id="1486" r:id="rId71"/>
    <p:sldId id="1274" r:id="rId72"/>
    <p:sldId id="1487" r:id="rId73"/>
    <p:sldId id="1488" r:id="rId74"/>
    <p:sldId id="1350" r:id="rId75"/>
    <p:sldId id="1275" r:id="rId76"/>
    <p:sldId id="1489" r:id="rId77"/>
    <p:sldId id="1277" r:id="rId78"/>
    <p:sldId id="1279" r:id="rId79"/>
    <p:sldId id="1281" r:id="rId80"/>
    <p:sldId id="1282" r:id="rId81"/>
    <p:sldId id="1490" r:id="rId82"/>
    <p:sldId id="1491" r:id="rId83"/>
    <p:sldId id="1492" r:id="rId84"/>
    <p:sldId id="1493" r:id="rId85"/>
    <p:sldId id="480" r:id="rId86"/>
    <p:sldId id="481" r:id="rId87"/>
    <p:sldId id="487" r:id="rId88"/>
    <p:sldId id="1494" r:id="rId89"/>
    <p:sldId id="1495" r:id="rId90"/>
    <p:sldId id="489" r:id="rId91"/>
    <p:sldId id="488" r:id="rId92"/>
    <p:sldId id="1113" r:id="rId93"/>
    <p:sldId id="1116" r:id="rId94"/>
    <p:sldId id="499" r:id="rId95"/>
    <p:sldId id="1496" r:id="rId96"/>
    <p:sldId id="1497" r:id="rId97"/>
    <p:sldId id="726" r:id="rId98"/>
    <p:sldId id="729" r:id="rId99"/>
    <p:sldId id="1121" r:id="rId100"/>
    <p:sldId id="1569" r:id="rId101"/>
    <p:sldId id="731" r:id="rId102"/>
    <p:sldId id="730" r:id="rId103"/>
    <p:sldId id="1122" r:id="rId104"/>
    <p:sldId id="733" r:id="rId105"/>
  </p:sldIdLst>
  <p:sldSz cx="12192000" cy="6858000"/>
  <p:notesSz cx="6858000" cy="9144000"/>
  <p:custDataLst>
    <p:tags r:id="rId10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7FF"/>
    <a:srgbClr val="F2F2F2"/>
    <a:srgbClr val="C00000"/>
    <a:srgbClr val="203864"/>
    <a:srgbClr val="3760AB"/>
    <a:srgbClr val="3F6DC1"/>
    <a:srgbClr val="355DA5"/>
    <a:srgbClr val="2D4F8B"/>
    <a:srgbClr val="5780C9"/>
    <a:srgbClr val="365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7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32" y="84"/>
      </p:cViewPr>
      <p:guideLst>
        <p:guide orient="horz" pos="2412"/>
        <p:guide pos="38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9" Type="http://schemas.openxmlformats.org/officeDocument/2006/relationships/tags" Target="tags/tag31.xml"/><Relationship Id="rId108" Type="http://schemas.openxmlformats.org/officeDocument/2006/relationships/tableStyles" Target="tableStyles.xml"/><Relationship Id="rId107" Type="http://schemas.openxmlformats.org/officeDocument/2006/relationships/viewProps" Target="viewProps.xml"/><Relationship Id="rId106" Type="http://schemas.openxmlformats.org/officeDocument/2006/relationships/presProps" Target="presProps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18FC8-309C-42F9-B8B3-C67474041B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80800" y="6444344"/>
            <a:ext cx="711200" cy="116113"/>
          </a:xfrm>
          <a:prstGeom prst="rect">
            <a:avLst/>
          </a:prstGeom>
          <a:solidFill>
            <a:srgbClr val="C3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Tm="3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cs typeface="等线" panose="0201060003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等线" panose="02010600030101010101" charset="-122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cs typeface="等线" panose="0201060003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等线" panose="02010600030101010101" charset="-122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16EF97-0E35-4C90-89B7-B52FDAAD01D7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 spd="med" advTm="3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cs typeface="等线" panose="0201060003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等线" panose="02010600030101010101" charset="-122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cs typeface="等线" panose="0201060003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等线" panose="02010600030101010101" charset="-122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7C83C6A-7CA0-4726-97FA-C69E7B840473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 spd="med" advTm="3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F0B99-5D56-495B-BDA6-049F62BA0A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988DB-C0BC-4211-8BDF-33F88C7B8CB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 advTm="3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tags" Target="../tags/tag12.xml"/></Relationships>
</file>

<file path=ppt/slides/_rels/slide10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tiff"/><Relationship Id="rId1" Type="http://schemas.openxmlformats.org/officeDocument/2006/relationships/image" Target="../media/image2.tiff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6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9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0.png"/></Relationships>
</file>

<file path=ppt/slides/_rels/slide9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5599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941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801636" y="1960983"/>
            <a:ext cx="23641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5400" b="1" spc="3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基础课</a:t>
            </a:r>
            <a:endParaRPr lang="zh-CN" altLang="zh-CN" sz="5400" b="1" spc="300" dirty="0" smtClean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PA-文本框 61"/>
          <p:cNvSpPr txBox="1"/>
          <p:nvPr>
            <p:custDataLst>
              <p:tags r:id="rId6"/>
            </p:custDataLst>
          </p:nvPr>
        </p:nvSpPr>
        <p:spPr>
          <a:xfrm>
            <a:off x="1525373" y="3428852"/>
            <a:ext cx="87071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zh-CN" sz="4000" b="1" spc="3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第二十一课 </a:t>
            </a:r>
            <a:r>
              <a:rPr lang="zh-CN" altLang="zh-CN" sz="4000" b="1" spc="3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谁让我是“老外”呢？</a:t>
            </a:r>
            <a:endParaRPr lang="zh-CN" altLang="zh-CN" sz="4000" b="1" spc="300" dirty="0" smtClean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307282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5152580" y="4844639"/>
            <a:ext cx="1886840" cy="460375"/>
            <a:chOff x="5152580" y="4844639"/>
            <a:chExt cx="1886840" cy="460375"/>
          </a:xfrm>
        </p:grpSpPr>
        <p:sp>
          <p:nvSpPr>
            <p:cNvPr id="24" name="任意多边形 23"/>
            <p:cNvSpPr/>
            <p:nvPr/>
          </p:nvSpPr>
          <p:spPr>
            <a:xfrm>
              <a:off x="5152580" y="4855435"/>
              <a:ext cx="1886840" cy="438587"/>
            </a:xfrm>
            <a:custGeom>
              <a:avLst/>
              <a:gdLst>
                <a:gd name="connsiteX0" fmla="*/ 181420 w 1886840"/>
                <a:gd name="connsiteY0" fmla="*/ 0 h 438587"/>
                <a:gd name="connsiteX1" fmla="*/ 213805 w 1886840"/>
                <a:gd name="connsiteY1" fmla="*/ 0 h 438587"/>
                <a:gd name="connsiteX2" fmla="*/ 1673035 w 1886840"/>
                <a:gd name="connsiteY2" fmla="*/ 0 h 438587"/>
                <a:gd name="connsiteX3" fmla="*/ 1705419 w 1886840"/>
                <a:gd name="connsiteY3" fmla="*/ 0 h 438587"/>
                <a:gd name="connsiteX4" fmla="*/ 1705419 w 1886840"/>
                <a:gd name="connsiteY4" fmla="*/ 3317 h 438587"/>
                <a:gd name="connsiteX5" fmla="*/ 1716124 w 1886840"/>
                <a:gd name="connsiteY5" fmla="*/ 4413 h 438587"/>
                <a:gd name="connsiteX6" fmla="*/ 1886840 w 1886840"/>
                <a:gd name="connsiteY6" fmla="*/ 217198 h 438587"/>
                <a:gd name="connsiteX7" fmla="*/ 1716124 w 1886840"/>
                <a:gd name="connsiteY7" fmla="*/ 429984 h 438587"/>
                <a:gd name="connsiteX8" fmla="*/ 1705419 w 1886840"/>
                <a:gd name="connsiteY8" fmla="*/ 431080 h 438587"/>
                <a:gd name="connsiteX9" fmla="*/ 1705419 w 1886840"/>
                <a:gd name="connsiteY9" fmla="*/ 438587 h 438587"/>
                <a:gd name="connsiteX10" fmla="*/ 181420 w 1886840"/>
                <a:gd name="connsiteY10" fmla="*/ 438587 h 438587"/>
                <a:gd name="connsiteX11" fmla="*/ 181420 w 1886840"/>
                <a:gd name="connsiteY11" fmla="*/ 431080 h 438587"/>
                <a:gd name="connsiteX12" fmla="*/ 170716 w 1886840"/>
                <a:gd name="connsiteY12" fmla="*/ 429984 h 438587"/>
                <a:gd name="connsiteX13" fmla="*/ 0 w 1886840"/>
                <a:gd name="connsiteY13" fmla="*/ 217198 h 438587"/>
                <a:gd name="connsiteX14" fmla="*/ 170716 w 1886840"/>
                <a:gd name="connsiteY14" fmla="*/ 4413 h 438587"/>
                <a:gd name="connsiteX15" fmla="*/ 181420 w 1886840"/>
                <a:gd name="connsiteY15" fmla="*/ 3317 h 4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840" h="438587">
                  <a:moveTo>
                    <a:pt x="181420" y="0"/>
                  </a:moveTo>
                  <a:lnTo>
                    <a:pt x="213805" y="0"/>
                  </a:lnTo>
                  <a:lnTo>
                    <a:pt x="1673035" y="0"/>
                  </a:lnTo>
                  <a:lnTo>
                    <a:pt x="1705419" y="0"/>
                  </a:lnTo>
                  <a:lnTo>
                    <a:pt x="1705419" y="3317"/>
                  </a:lnTo>
                  <a:lnTo>
                    <a:pt x="1716124" y="4413"/>
                  </a:lnTo>
                  <a:cubicBezTo>
                    <a:pt x="1813552" y="24666"/>
                    <a:pt x="1886840" y="112238"/>
                    <a:pt x="1886840" y="217198"/>
                  </a:cubicBezTo>
                  <a:cubicBezTo>
                    <a:pt x="1886840" y="322159"/>
                    <a:pt x="1813552" y="409731"/>
                    <a:pt x="1716124" y="429984"/>
                  </a:cubicBezTo>
                  <a:lnTo>
                    <a:pt x="1705419" y="431080"/>
                  </a:lnTo>
                  <a:lnTo>
                    <a:pt x="1705419" y="438587"/>
                  </a:lnTo>
                  <a:lnTo>
                    <a:pt x="181420" y="438587"/>
                  </a:lnTo>
                  <a:lnTo>
                    <a:pt x="181420" y="431080"/>
                  </a:lnTo>
                  <a:lnTo>
                    <a:pt x="170716" y="429984"/>
                  </a:lnTo>
                  <a:cubicBezTo>
                    <a:pt x="73288" y="409731"/>
                    <a:pt x="0" y="322159"/>
                    <a:pt x="0" y="217198"/>
                  </a:cubicBezTo>
                  <a:cubicBezTo>
                    <a:pt x="0" y="112238"/>
                    <a:pt x="73288" y="24666"/>
                    <a:pt x="170716" y="4413"/>
                  </a:cubicBezTo>
                  <a:lnTo>
                    <a:pt x="181420" y="331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2540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5" name="PA-文本框 61"/>
            <p:cNvSpPr txBox="1"/>
            <p:nvPr>
              <p:custDataLst>
                <p:tags r:id="rId7"/>
              </p:custDataLst>
            </p:nvPr>
          </p:nvSpPr>
          <p:spPr>
            <a:xfrm>
              <a:off x="5488697" y="4844639"/>
              <a:ext cx="121348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zh-CN" sz="2400" b="1" spc="3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字魂105号-简雅黑" panose="00000500000000000000" pitchFamily="2" charset="-122"/>
                </a:rPr>
                <a:t>徐心瑶</a:t>
              </a:r>
              <a:endParaRPr lang="zh-CN" altLang="zh-CN" sz="24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P405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1506" name="标题 1"/>
          <p:cNvSpPr txBox="1"/>
          <p:nvPr/>
        </p:nvSpPr>
        <p:spPr>
          <a:xfrm>
            <a:off x="557530" y="490538"/>
            <a:ext cx="10515600" cy="13255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读句子</a:t>
            </a:r>
            <a:endParaRPr lang="zh-CN" altLang="en-US" sz="40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1746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1200" y="1421765"/>
            <a:ext cx="10443845" cy="5022215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P377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1022768" y="1325563"/>
            <a:ext cx="10072862" cy="5198067"/>
            <a:chOff x="450377" y="1325563"/>
            <a:chExt cx="10146464" cy="5297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50377" y="1325563"/>
              <a:ext cx="10146464" cy="12834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377" y="2609030"/>
              <a:ext cx="10146464" cy="4013633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2" name="直线连接符 6"/>
          <p:cNvCxnSpPr/>
          <p:nvPr/>
        </p:nvCxnSpPr>
        <p:spPr>
          <a:xfrm>
            <a:off x="1022350" y="2576513"/>
            <a:ext cx="10072688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022350" y="1325563"/>
            <a:ext cx="10072688" cy="519747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1" lang="zh-CN" altLang="en-US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827588" y="207486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70063" y="344487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939088" y="552767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P330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37210" y="1361440"/>
            <a:ext cx="42011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其中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pron. 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61005" y="1546225"/>
            <a:ext cx="2933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在这些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N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中间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8175" y="2640330"/>
            <a:ext cx="103739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71500" indent="-57150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我们有很多门课，其中，我最喜欢汉语。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571500" indent="-57150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中国有很多电影明星，其中，成龙最有名。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5599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814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548271" y="3110968"/>
            <a:ext cx="259270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zh-CN" sz="6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下课了</a:t>
            </a:r>
            <a:endParaRPr lang="zh-CN" altLang="zh-CN" sz="60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284930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-文本框 61"/>
          <p:cNvSpPr txBox="1"/>
          <p:nvPr>
            <p:custDataLst>
              <p:tags r:id="rId6"/>
            </p:custDataLst>
          </p:nvPr>
        </p:nvSpPr>
        <p:spPr>
          <a:xfrm>
            <a:off x="4813403" y="2053442"/>
            <a:ext cx="20631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THE END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第三部分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2828859" y="2885033"/>
            <a:ext cx="653415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生词和语言点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7890" y="81280"/>
            <a:ext cx="21050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.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筷子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3793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6538" y="176530"/>
            <a:ext cx="4014787" cy="2533650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sp>
        <p:nvSpPr>
          <p:cNvPr id="3" name="Rectangle 2"/>
          <p:cNvSpPr txBox="1"/>
          <p:nvPr/>
        </p:nvSpPr>
        <p:spPr>
          <a:xfrm>
            <a:off x="637858" y="871855"/>
            <a:ext cx="41116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   筷子</a:t>
            </a:r>
            <a:endParaRPr lang="zh-CN" altLang="en-US" sz="44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47863" y="857250"/>
            <a:ext cx="948055" cy="101473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双</a:t>
            </a:r>
            <a:endParaRPr kumimoji="0" lang="zh-CN" altLang="en-US" sz="6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0" name="Rectangle 2"/>
          <p:cNvSpPr txBox="1"/>
          <p:nvPr/>
        </p:nvSpPr>
        <p:spPr>
          <a:xfrm>
            <a:off x="2896235" y="1946275"/>
            <a:ext cx="5260975" cy="147129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l" eaLnBrk="1" hangingPunct="1"/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你会用筷子吗？</a:t>
            </a:r>
            <a:endParaRPr lang="zh-CN" altLang="en-US" sz="40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 eaLnBrk="1" hangingPunct="1"/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你用筷子用得怎么样？</a:t>
            </a:r>
            <a:endParaRPr lang="zh-CN" altLang="en-US" sz="40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3797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03" y="3097530"/>
            <a:ext cx="2452687" cy="3557588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sp>
        <p:nvSpPr>
          <p:cNvPr id="11" name="Rectangle 2"/>
          <p:cNvSpPr txBox="1"/>
          <p:nvPr/>
        </p:nvSpPr>
        <p:spPr>
          <a:xfrm>
            <a:off x="3274695" y="4189730"/>
            <a:ext cx="6894513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你知道怎么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刷筷子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吗？</a:t>
            </a:r>
            <a:endParaRPr lang="zh-CN" altLang="en-US" sz="40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Rectangle 2"/>
          <p:cNvSpPr txBox="1"/>
          <p:nvPr/>
        </p:nvSpPr>
        <p:spPr>
          <a:xfrm>
            <a:off x="7438708" y="5233988"/>
            <a:ext cx="41116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刷</a:t>
            </a:r>
            <a:r>
              <a:rPr lang="en-US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洗 筷子</a:t>
            </a:r>
            <a:endParaRPr lang="zh-CN" altLang="en-US" sz="48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41070"/>
            <a:ext cx="11049635" cy="54362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7890" y="81280"/>
            <a:ext cx="52705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2. </a:t>
            </a:r>
            <a:r>
              <a:rPr lang="zh-CN" altLang="en-US" sz="40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j-cs"/>
                <a:sym typeface="+mn-ea"/>
              </a:rPr>
              <a:t>袋</a:t>
            </a:r>
            <a:endParaRPr lang="zh-CN" altLang="en-US" sz="4000" b="1" kern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j-cs"/>
              <a:sym typeface="+mn-ea"/>
            </a:endParaRPr>
          </a:p>
        </p:txBody>
      </p:sp>
      <p:pic>
        <p:nvPicPr>
          <p:cNvPr id="34817" name="图片 3"/>
          <p:cNvPicPr>
            <a:picLocks noChangeAspect="1"/>
          </p:cNvPicPr>
          <p:nvPr/>
        </p:nvPicPr>
        <p:blipFill>
          <a:blip r:embed="rId1"/>
          <a:srcRect l="4539" t="15678" r="4388" b="14632"/>
          <a:stretch>
            <a:fillRect/>
          </a:stretch>
        </p:blipFill>
        <p:spPr>
          <a:xfrm>
            <a:off x="6438265" y="252730"/>
            <a:ext cx="4161790" cy="2930525"/>
          </a:xfrm>
          <a:prstGeom prst="rect">
            <a:avLst/>
          </a:prstGeom>
          <a:noFill/>
          <a:ln w="9525">
            <a:noFill/>
          </a:ln>
          <a:effectLst>
            <a:outerShdw algn="tl" rotWithShape="0">
              <a:srgbClr val="808080">
                <a:alpha val="70000"/>
              </a:srgbClr>
            </a:outerShdw>
          </a:effectLst>
        </p:spPr>
      </p:pic>
      <p:pic>
        <p:nvPicPr>
          <p:cNvPr id="34824" name="图片 10"/>
          <p:cNvPicPr>
            <a:picLocks noChangeAspect="1"/>
          </p:cNvPicPr>
          <p:nvPr/>
        </p:nvPicPr>
        <p:blipFill>
          <a:blip r:embed="rId2"/>
          <a:srcRect l="6728" t="13518" r="7739" b="22083"/>
          <a:stretch>
            <a:fillRect/>
          </a:stretch>
        </p:blipFill>
        <p:spPr>
          <a:xfrm>
            <a:off x="7781290" y="1684020"/>
            <a:ext cx="4163060" cy="2884170"/>
          </a:xfrm>
          <a:prstGeom prst="rect">
            <a:avLst/>
          </a:prstGeom>
          <a:noFill/>
          <a:ln w="9525">
            <a:noFill/>
          </a:ln>
          <a:effectLst>
            <a:outerShdw algn="tl" rotWithShape="0">
              <a:srgbClr val="808080">
                <a:alpha val="70000"/>
              </a:srgbClr>
            </a:outerShdw>
          </a:effectLst>
        </p:spPr>
      </p:pic>
      <p:sp>
        <p:nvSpPr>
          <p:cNvPr id="5" name="Rectangle 2"/>
          <p:cNvSpPr txBox="1"/>
          <p:nvPr/>
        </p:nvSpPr>
        <p:spPr>
          <a:xfrm>
            <a:off x="145415" y="1002665"/>
            <a:ext cx="41116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   饺子</a:t>
            </a:r>
            <a:endParaRPr lang="zh-CN" altLang="en-US" sz="44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06220" y="1002665"/>
            <a:ext cx="948055" cy="101473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袋</a:t>
            </a:r>
            <a:endParaRPr kumimoji="0" lang="zh-CN" altLang="en-US" sz="6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78740" y="2363153"/>
            <a:ext cx="5421313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   速冻饺子</a:t>
            </a:r>
            <a:endParaRPr lang="zh-CN" altLang="en-US" sz="44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06220" y="2245043"/>
            <a:ext cx="948055" cy="101473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袋</a:t>
            </a:r>
            <a:endParaRPr kumimoji="0" lang="zh-CN" altLang="en-US" sz="6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1" name="Rectangle 2"/>
          <p:cNvSpPr txBox="1"/>
          <p:nvPr/>
        </p:nvSpPr>
        <p:spPr>
          <a:xfrm>
            <a:off x="78740" y="3724275"/>
            <a:ext cx="5421313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   速冻水饺</a:t>
            </a:r>
            <a:endParaRPr lang="zh-CN" altLang="en-US" sz="44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06220" y="3724275"/>
            <a:ext cx="948055" cy="101473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袋</a:t>
            </a:r>
            <a:endParaRPr kumimoji="0" lang="zh-CN" altLang="en-US" sz="6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3" name="Rectangle 2"/>
          <p:cNvSpPr txBox="1"/>
          <p:nvPr/>
        </p:nvSpPr>
        <p:spPr>
          <a:xfrm>
            <a:off x="78740" y="5080635"/>
            <a:ext cx="5421313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   速冻包子</a:t>
            </a:r>
            <a:endParaRPr lang="zh-CN" altLang="en-US" sz="44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36370" y="5208905"/>
            <a:ext cx="948055" cy="101473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袋</a:t>
            </a:r>
            <a:endParaRPr kumimoji="0" lang="zh-CN" altLang="en-US" sz="6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41070"/>
            <a:ext cx="11049635" cy="54362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7890" y="81280"/>
            <a:ext cx="83242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3. </a:t>
            </a:r>
            <a:r>
              <a:rPr lang="zh-CN" sz="4000" b="1" dirty="0">
                <a:latin typeface="楷体" panose="02010609060101010101" charset="-122"/>
                <a:ea typeface="楷体" panose="02010609060101010101" charset="-122"/>
              </a:rPr>
              <a:t>袋子</a:t>
            </a:r>
            <a:endParaRPr lang="zh-CN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584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890" y="4037330"/>
            <a:ext cx="2330450" cy="2339975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pic>
        <p:nvPicPr>
          <p:cNvPr id="35842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505" y="3998595"/>
            <a:ext cx="2333625" cy="2362200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pic>
        <p:nvPicPr>
          <p:cNvPr id="35843" name="图片 5"/>
          <p:cNvPicPr>
            <a:picLocks noChangeAspect="1"/>
          </p:cNvPicPr>
          <p:nvPr/>
        </p:nvPicPr>
        <p:blipFill>
          <a:blip r:embed="rId3"/>
          <a:srcRect l="10313" r="7423"/>
          <a:stretch>
            <a:fillRect/>
          </a:stretch>
        </p:blipFill>
        <p:spPr>
          <a:xfrm>
            <a:off x="8623300" y="4037330"/>
            <a:ext cx="2381885" cy="2339975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sp>
        <p:nvSpPr>
          <p:cNvPr id="5" name="Rectangle 2"/>
          <p:cNvSpPr txBox="1"/>
          <p:nvPr/>
        </p:nvSpPr>
        <p:spPr>
          <a:xfrm>
            <a:off x="637858" y="2855278"/>
            <a:ext cx="28575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塑料袋</a:t>
            </a:r>
            <a:endParaRPr lang="zh-CN" altLang="en-US" sz="4400" b="1" baseline="-25000">
              <a:solidFill>
                <a:srgbClr val="9411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4540885" y="2855595"/>
            <a:ext cx="28575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布袋子</a:t>
            </a:r>
            <a:endParaRPr lang="zh-CN" altLang="en-US" sz="4400" b="1" baseline="-25000">
              <a:solidFill>
                <a:srgbClr val="9411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Rectangle 2"/>
          <p:cNvSpPr txBox="1"/>
          <p:nvPr/>
        </p:nvSpPr>
        <p:spPr>
          <a:xfrm>
            <a:off x="8272463" y="2894330"/>
            <a:ext cx="30829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纸袋子</a:t>
            </a:r>
            <a:endParaRPr lang="zh-CN" altLang="en-US" sz="4400" b="1" baseline="-25000">
              <a:solidFill>
                <a:srgbClr val="9411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Rectangle 2"/>
          <p:cNvSpPr txBox="1"/>
          <p:nvPr/>
        </p:nvSpPr>
        <p:spPr>
          <a:xfrm>
            <a:off x="637858" y="941070"/>
            <a:ext cx="534987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eaLnBrk="1" hangingPunct="1"/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下面都是什么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袋子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sz="4400" b="1" baseline="-2500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Rectangle 2"/>
          <p:cNvSpPr txBox="1"/>
          <p:nvPr/>
        </p:nvSpPr>
        <p:spPr>
          <a:xfrm>
            <a:off x="4699635" y="1712595"/>
            <a:ext cx="641985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eaLnBrk="1" hangingPunct="1"/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你觉得哪种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袋子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更环保？</a:t>
            </a:r>
            <a:endParaRPr lang="zh-CN" altLang="en-US" sz="4400" b="1" baseline="-2500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8780" y="842010"/>
            <a:ext cx="11405870" cy="55352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7890" y="81280"/>
            <a:ext cx="71812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4. 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春节 节日 农历 团圆 日子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6865" name="Rectangle 2"/>
          <p:cNvSpPr txBox="1"/>
          <p:nvPr/>
        </p:nvSpPr>
        <p:spPr>
          <a:xfrm>
            <a:off x="648970" y="1387475"/>
            <a:ext cx="10744835" cy="20637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90204" pitchFamily="34" charset="0"/>
              <a:buNone/>
            </a:pPr>
            <a:r>
              <a:rPr lang="en-US" altLang="zh-CN" sz="4400" b="1">
                <a:latin typeface="楷体" panose="02010609060101010101" charset="-122"/>
                <a:ea typeface="楷体" panose="02010609060101010101" charset="-122"/>
              </a:rPr>
              <a:t>A: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中国有哪些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节日？</a:t>
            </a:r>
            <a:endParaRPr lang="zh-CN" altLang="en-US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90204" pitchFamily="34" charset="0"/>
              <a:buNone/>
            </a:pPr>
            <a:r>
              <a:rPr lang="en-US" altLang="zh-CN" sz="4400" b="1">
                <a:latin typeface="楷体" panose="02010609060101010101" charset="-122"/>
                <a:ea typeface="楷体" panose="02010609060101010101" charset="-122"/>
              </a:rPr>
              <a:t>B: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春节、元旦、元宵节、中秋节</a:t>
            </a:r>
            <a:r>
              <a:rPr lang="en-US" altLang="zh-CN" sz="4400" b="1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4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endParaRPr lang="zh-CN" altLang="en-US" sz="44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2"/>
          <p:cNvSpPr txBox="1"/>
          <p:nvPr/>
        </p:nvSpPr>
        <p:spPr>
          <a:xfrm>
            <a:off x="585470" y="3672840"/>
            <a:ext cx="10744835" cy="186309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你还知道什么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节日？</a:t>
            </a:r>
            <a:endParaRPr lang="zh-CN" altLang="en-US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endParaRPr lang="zh-CN" altLang="en-US" sz="44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8780" y="842010"/>
            <a:ext cx="11405870" cy="55352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7890" y="81280"/>
            <a:ext cx="71812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4. 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春节 节日 农历 团圆 日子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2"/>
          <p:cNvSpPr txBox="1"/>
          <p:nvPr/>
        </p:nvSpPr>
        <p:spPr>
          <a:xfrm>
            <a:off x="7602220" y="1132840"/>
            <a:ext cx="3200400" cy="11334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农历</a:t>
            </a:r>
            <a:r>
              <a:rPr lang="en-US" altLang="zh-CN" sz="4400" b="1">
                <a:latin typeface="楷体" panose="02010609060101010101" charset="-122"/>
                <a:ea typeface="楷体" panose="02010609060101010101" charset="-122"/>
              </a:rPr>
              <a:t>—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公历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7418705" y="3220085"/>
            <a:ext cx="4385945" cy="309054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农历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号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</a:rPr>
              <a:t>—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初一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农历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号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</a:rPr>
              <a:t>—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初二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农历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号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</a:rPr>
              <a:t>—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初三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4000" b="1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2"/>
          <p:cNvSpPr txBox="1"/>
          <p:nvPr/>
        </p:nvSpPr>
        <p:spPr>
          <a:xfrm>
            <a:off x="7374255" y="2160905"/>
            <a:ext cx="3656330" cy="11334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农历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</a:rPr>
              <a:t>—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正月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315" y="842010"/>
            <a:ext cx="6471285" cy="540702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8780" y="842010"/>
            <a:ext cx="11405870" cy="55352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7890" y="81280"/>
            <a:ext cx="71812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4. 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春节 节日 农历 团圆 日子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180" y="1118235"/>
            <a:ext cx="3845560" cy="2563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3902710"/>
            <a:ext cx="3845560" cy="2563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865" name="Rectangle 2"/>
          <p:cNvSpPr txBox="1"/>
          <p:nvPr/>
        </p:nvSpPr>
        <p:spPr>
          <a:xfrm>
            <a:off x="4649470" y="1235393"/>
            <a:ext cx="6827838" cy="495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春节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是中国最重要的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节日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，是中国的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农历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新年。农历一月一号，就是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正月初一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，也叫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大年初一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。是家人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团圆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日子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4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8780" y="842010"/>
            <a:ext cx="11405870" cy="55352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7575" y="80645"/>
            <a:ext cx="71812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5. 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庆祝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2"/>
          <p:cNvSpPr txBox="1"/>
          <p:nvPr/>
        </p:nvSpPr>
        <p:spPr>
          <a:xfrm>
            <a:off x="398780" y="842010"/>
            <a:ext cx="11498580" cy="10223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中国人怎么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庆祝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春节？</a:t>
            </a:r>
            <a:endParaRPr lang="zh-CN" altLang="en-US" sz="40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501" y="1893555"/>
            <a:ext cx="3173181" cy="2111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8773" r="13607"/>
          <a:stretch>
            <a:fillRect/>
          </a:stretch>
        </p:blipFill>
        <p:spPr>
          <a:xfrm>
            <a:off x="398780" y="4370070"/>
            <a:ext cx="3173095" cy="2395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415" y="1529080"/>
            <a:ext cx="2941955" cy="2840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2"/>
          <p:cNvSpPr txBox="1"/>
          <p:nvPr/>
        </p:nvSpPr>
        <p:spPr>
          <a:xfrm>
            <a:off x="3789680" y="2378075"/>
            <a:ext cx="202120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挂灯笼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Rectangle 2"/>
          <p:cNvSpPr txBox="1"/>
          <p:nvPr/>
        </p:nvSpPr>
        <p:spPr>
          <a:xfrm>
            <a:off x="9172575" y="2378075"/>
            <a:ext cx="28575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放烟花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Rectangle 2"/>
          <p:cNvSpPr txBox="1"/>
          <p:nvPr/>
        </p:nvSpPr>
        <p:spPr>
          <a:xfrm>
            <a:off x="3789680" y="4674235"/>
            <a:ext cx="202120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放鞭炮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8780" y="842010"/>
            <a:ext cx="11405870" cy="55352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7575" y="80645"/>
            <a:ext cx="71812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5. 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庆祝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2"/>
          <p:cNvSpPr txBox="1"/>
          <p:nvPr/>
        </p:nvSpPr>
        <p:spPr>
          <a:xfrm>
            <a:off x="398780" y="842010"/>
            <a:ext cx="11498580" cy="11277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中国人怎么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庆祝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春节？</a:t>
            </a:r>
            <a:endParaRPr lang="zh-CN" altLang="en-US" sz="40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585" y="2181860"/>
            <a:ext cx="3030220" cy="3492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t="19691" b="5915"/>
          <a:stretch>
            <a:fillRect/>
          </a:stretch>
        </p:blipFill>
        <p:spPr>
          <a:xfrm>
            <a:off x="6122670" y="2490470"/>
            <a:ext cx="3206115" cy="31838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Rectangle 2"/>
          <p:cNvSpPr txBox="1"/>
          <p:nvPr/>
        </p:nvSpPr>
        <p:spPr>
          <a:xfrm>
            <a:off x="3895090" y="3106420"/>
            <a:ext cx="2021205" cy="206565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贴福字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 eaLnBrk="1" hangingPunct="1"/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贴春联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3" name="Rectangle 2"/>
          <p:cNvSpPr txBox="1"/>
          <p:nvPr/>
        </p:nvSpPr>
        <p:spPr>
          <a:xfrm>
            <a:off x="9599930" y="3049270"/>
            <a:ext cx="2021205" cy="206565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打麻将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5599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133735" y="4408350"/>
            <a:ext cx="553998" cy="2118443"/>
            <a:chOff x="4378996" y="2896825"/>
            <a:chExt cx="364575" cy="1748291"/>
          </a:xfrm>
        </p:grpSpPr>
        <p:sp>
          <p:nvSpPr>
            <p:cNvPr id="19" name="矩形 18"/>
            <p:cNvSpPr/>
            <p:nvPr/>
          </p:nvSpPr>
          <p:spPr>
            <a:xfrm>
              <a:off x="4399771" y="2896825"/>
              <a:ext cx="271012" cy="174829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378996" y="3051992"/>
              <a:ext cx="364575" cy="137893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contents</a:t>
              </a:r>
              <a:endParaRPr lang="en-US" altLang="zh-CN" sz="2400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4577464" y="1285305"/>
            <a:ext cx="899549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9600">
                <a:gradFill>
                  <a:gsLst>
                    <a:gs pos="46000">
                      <a:srgbClr val="004286"/>
                    </a:gs>
                    <a:gs pos="100000">
                      <a:srgbClr val="004286">
                        <a:alpha val="0"/>
                      </a:srgbClr>
                    </a:gs>
                  </a:gsLst>
                  <a:lin ang="5400000" scaled="1"/>
                </a:gradFill>
                <a:latin typeface="庞门正道标题体" panose="02010600030101010101" pitchFamily="2" charset="-122"/>
                <a:ea typeface="庞门正道标题体" panose="02010600030101010101" pitchFamily="2" charset="-122"/>
              </a:defRPr>
            </a:lvl1pPr>
          </a:lstStyle>
          <a:p>
            <a:pPr algn="ctr"/>
            <a:r>
              <a:rPr lang="zh-CN" altLang="en-US" sz="8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目录</a:t>
            </a:r>
            <a:endParaRPr lang="zh-CN" altLang="en-US" sz="8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614257" y="1432690"/>
            <a:ext cx="671034" cy="646768"/>
            <a:chOff x="6600960" y="1066478"/>
            <a:chExt cx="671034" cy="646768"/>
          </a:xfrm>
        </p:grpSpPr>
        <p:grpSp>
          <p:nvGrpSpPr>
            <p:cNvPr id="23" name="组合 22"/>
            <p:cNvGrpSpPr/>
            <p:nvPr/>
          </p:nvGrpSpPr>
          <p:grpSpPr>
            <a:xfrm>
              <a:off x="6600960" y="1066478"/>
              <a:ext cx="671034" cy="646768"/>
              <a:chOff x="4619624" y="899160"/>
              <a:chExt cx="1656284" cy="1596390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30" name="任意多边形: 形状 51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31" name="任意多边形: 形状 52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35" name="任意多边形: 形状 55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36" name="任意多边形: 形状 56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37" name="文本框 36"/>
            <p:cNvSpPr txBox="1"/>
            <p:nvPr/>
          </p:nvSpPr>
          <p:spPr>
            <a:xfrm>
              <a:off x="6659653" y="1142955"/>
              <a:ext cx="5934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8" name="PA-文本框 61"/>
          <p:cNvSpPr txBox="1"/>
          <p:nvPr>
            <p:custDataLst>
              <p:tags r:id="rId2"/>
            </p:custDataLst>
          </p:nvPr>
        </p:nvSpPr>
        <p:spPr>
          <a:xfrm>
            <a:off x="7806148" y="1356132"/>
            <a:ext cx="14833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复习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614257" y="2546662"/>
            <a:ext cx="671034" cy="646768"/>
            <a:chOff x="6600960" y="2180450"/>
            <a:chExt cx="671034" cy="646768"/>
          </a:xfrm>
        </p:grpSpPr>
        <p:grpSp>
          <p:nvGrpSpPr>
            <p:cNvPr id="40" name="组合 39"/>
            <p:cNvGrpSpPr/>
            <p:nvPr/>
          </p:nvGrpSpPr>
          <p:grpSpPr>
            <a:xfrm>
              <a:off x="6600960" y="2180450"/>
              <a:ext cx="671034" cy="646768"/>
              <a:chOff x="4619624" y="899160"/>
              <a:chExt cx="1656284" cy="1596390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42" name="任意多边形: 形状 7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3" name="任意多边形: 形状 7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45" name="任意多边形: 形状 6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6" name="任意多边形: 形状 6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47" name="文本框 46"/>
            <p:cNvSpPr txBox="1"/>
            <p:nvPr/>
          </p:nvSpPr>
          <p:spPr>
            <a:xfrm>
              <a:off x="6659653" y="2256927"/>
              <a:ext cx="5934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8" name="PA-文本框 65"/>
          <p:cNvSpPr txBox="1"/>
          <p:nvPr>
            <p:custDataLst>
              <p:tags r:id="rId3"/>
            </p:custDataLst>
          </p:nvPr>
        </p:nvSpPr>
        <p:spPr>
          <a:xfrm>
            <a:off x="7806148" y="2500584"/>
            <a:ext cx="25806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预习检查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614257" y="3660634"/>
            <a:ext cx="671034" cy="646768"/>
            <a:chOff x="6600960" y="3294422"/>
            <a:chExt cx="671034" cy="646768"/>
          </a:xfrm>
        </p:grpSpPr>
        <p:grpSp>
          <p:nvGrpSpPr>
            <p:cNvPr id="50" name="组合 49"/>
            <p:cNvGrpSpPr/>
            <p:nvPr/>
          </p:nvGrpSpPr>
          <p:grpSpPr>
            <a:xfrm>
              <a:off x="6600960" y="3294422"/>
              <a:ext cx="671034" cy="646768"/>
              <a:chOff x="4619624" y="899160"/>
              <a:chExt cx="1656284" cy="1596390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60" name="任意多边形: 形状 8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61" name="任意多边形: 形状 8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63" name="组合 62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73" name="任意多边形: 形状 7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76" name="任意多边形: 形状 7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83" name="文本框 82"/>
            <p:cNvSpPr txBox="1"/>
            <p:nvPr/>
          </p:nvSpPr>
          <p:spPr>
            <a:xfrm>
              <a:off x="6663660" y="3370899"/>
              <a:ext cx="58541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614257" y="4774606"/>
            <a:ext cx="671034" cy="646768"/>
            <a:chOff x="6600960" y="4408394"/>
            <a:chExt cx="671034" cy="646768"/>
          </a:xfrm>
        </p:grpSpPr>
        <p:grpSp>
          <p:nvGrpSpPr>
            <p:cNvPr id="94" name="组合 93"/>
            <p:cNvGrpSpPr/>
            <p:nvPr/>
          </p:nvGrpSpPr>
          <p:grpSpPr>
            <a:xfrm>
              <a:off x="6600960" y="4408394"/>
              <a:ext cx="671034" cy="646768"/>
              <a:chOff x="4619624" y="899160"/>
              <a:chExt cx="1656284" cy="1596390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97" name="任意多边形: 形状 9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98" name="任意多边形: 形状 9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99" name="组合 98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100" name="任意多边形: 形状 8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101" name="任意多边形: 形状 8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102" name="文本框 101"/>
            <p:cNvSpPr txBox="1"/>
            <p:nvPr/>
          </p:nvSpPr>
          <p:spPr>
            <a:xfrm>
              <a:off x="6653241" y="4484871"/>
              <a:ext cx="60625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03" name="PA-文本框 85"/>
          <p:cNvSpPr txBox="1"/>
          <p:nvPr>
            <p:custDataLst>
              <p:tags r:id="rId4"/>
            </p:custDataLst>
          </p:nvPr>
        </p:nvSpPr>
        <p:spPr>
          <a:xfrm>
            <a:off x="7806148" y="3614713"/>
            <a:ext cx="37795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生词和语言点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04" name="PA-文本框 95"/>
          <p:cNvSpPr txBox="1"/>
          <p:nvPr>
            <p:custDataLst>
              <p:tags r:id="rId5"/>
            </p:custDataLst>
          </p:nvPr>
        </p:nvSpPr>
        <p:spPr>
          <a:xfrm>
            <a:off x="7806148" y="472881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8780" y="842010"/>
            <a:ext cx="11405870" cy="55352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7575" y="80645"/>
            <a:ext cx="71812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5. 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庆祝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2"/>
          <p:cNvSpPr txBox="1"/>
          <p:nvPr/>
        </p:nvSpPr>
        <p:spPr>
          <a:xfrm>
            <a:off x="629920" y="1090930"/>
            <a:ext cx="10036175" cy="154813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你知道中国人怎么庆祝中秋节吗？</a:t>
            </a:r>
            <a:endParaRPr lang="zh-CN" altLang="en-US" sz="40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你知道中国人怎么庆祝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元宵节吗？</a:t>
            </a:r>
            <a:endParaRPr lang="zh-CN" altLang="en-US" sz="40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3260" y="3255010"/>
            <a:ext cx="3943350" cy="2867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1" t="9081" r="29091" b="25101"/>
          <a:stretch>
            <a:fillRect/>
          </a:stretch>
        </p:blipFill>
        <p:spPr>
          <a:xfrm>
            <a:off x="8098790" y="2762885"/>
            <a:ext cx="3977005" cy="3691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2"/>
          <p:cNvSpPr txBox="1"/>
          <p:nvPr/>
        </p:nvSpPr>
        <p:spPr>
          <a:xfrm>
            <a:off x="471170" y="3580130"/>
            <a:ext cx="136525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月饼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6315075" y="3580130"/>
            <a:ext cx="136525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汤圆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8780" y="842010"/>
            <a:ext cx="11405870" cy="55352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8205" y="80645"/>
            <a:ext cx="71812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6. 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年货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39937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098" y="2907983"/>
            <a:ext cx="5588000" cy="3724275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sp>
        <p:nvSpPr>
          <p:cNvPr id="5" name="Rectangle 2"/>
          <p:cNvSpPr txBox="1"/>
          <p:nvPr/>
        </p:nvSpPr>
        <p:spPr>
          <a:xfrm>
            <a:off x="6384925" y="3629025"/>
            <a:ext cx="5427663" cy="2406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你知道春节前为什么要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买年货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吗？猜一猜。</a:t>
            </a:r>
            <a:endParaRPr lang="zh-CN" altLang="en-US" sz="40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2"/>
          <p:cNvSpPr txBox="1"/>
          <p:nvPr/>
        </p:nvSpPr>
        <p:spPr>
          <a:xfrm>
            <a:off x="398463" y="1083628"/>
            <a:ext cx="9620250" cy="13890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春节快要到了，大家都开始准备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年货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8780" y="842010"/>
            <a:ext cx="11405870" cy="55352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8205" y="80645"/>
            <a:ext cx="71812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7. </a:t>
            </a:r>
            <a:r>
              <a:rPr lang="zh-CN" altLang="en-US" sz="40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j-cs"/>
                <a:sym typeface="+mn-ea"/>
              </a:rPr>
              <a:t>外地  </a:t>
            </a:r>
            <a:r>
              <a:rPr lang="zh-CN" altLang="en-US" sz="4000" b="1" kern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j-cs"/>
                <a:sym typeface="+mn-ea"/>
              </a:rPr>
              <a:t>本地</a:t>
            </a:r>
            <a:r>
              <a:rPr lang="zh-CN" altLang="en-US" sz="40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j-cs"/>
                <a:sym typeface="+mn-ea"/>
              </a:rPr>
              <a:t>  老外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6100" y="1176020"/>
            <a:ext cx="11258550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  <a:buFont typeface="Arial" panose="020B0604020202090204" pitchFamily="34" charset="0"/>
              <a:buChar char="•"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我哥哥不在北京，他在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外地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工作，我在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本地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工作。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  <a:buFont typeface="Arial" panose="020B0604020202090204" pitchFamily="34" charset="0"/>
              <a:buChar char="•"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你是</a:t>
            </a:r>
            <a:r>
              <a:rPr lang="zh-CN" altLang="en-US" sz="36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本地人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吗？你知道北京有什么好玩的地方吗？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  <a:buFont typeface="Arial" panose="020B0604020202090204" pitchFamily="34" charset="0"/>
              <a:buChar char="•"/>
            </a:pPr>
            <a:r>
              <a:rPr lang="zh-CN" altLang="en-US" sz="36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听说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在中国的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老外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也喜欢过春节，他们跟中国人一起包饺子吃。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8780" y="842010"/>
            <a:ext cx="11405870" cy="55352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8205" y="80645"/>
            <a:ext cx="71812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8. </a:t>
            </a:r>
            <a:r>
              <a:rPr lang="zh-CN" altLang="en-US" sz="40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j-cs"/>
                <a:sym typeface="+mn-ea"/>
              </a:rPr>
              <a:t>简单</a:t>
            </a:r>
            <a:r>
              <a:rPr lang="en-US" altLang="zh-CN" sz="4000" b="1" kern="0" baseline="-2500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j-cs"/>
                <a:sym typeface="+mn-ea"/>
              </a:rPr>
              <a:t>1</a:t>
            </a:r>
            <a:r>
              <a:rPr lang="zh-CN" altLang="en-US" sz="4000" b="1" kern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j-cs"/>
                <a:sym typeface="+mn-ea"/>
              </a:rPr>
              <a:t>、</a:t>
            </a:r>
            <a:r>
              <a:rPr lang="en-US" altLang="zh-CN" sz="4000" b="1" kern="0" baseline="-2500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j-cs"/>
                <a:sym typeface="+mn-ea"/>
              </a:rPr>
              <a:t>2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6100" y="842010"/>
            <a:ext cx="11258550" cy="2768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eaLnBrk="1" hangingPunct="1">
              <a:lnSpc>
                <a:spcPct val="150000"/>
              </a:lnSpc>
              <a:spcBef>
                <a:spcPct val="0"/>
              </a:spcBef>
              <a:buFont typeface="Arial" panose="020B0604020202090204" pitchFamily="34" charset="0"/>
              <a:buNone/>
            </a:pPr>
            <a:r>
              <a:rPr lang="zh-CN" altLang="en-US" sz="3600" b="1">
                <a:solidFill>
                  <a:srgbClr val="FF27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简单</a:t>
            </a:r>
            <a:r>
              <a:rPr lang="en-US" altLang="zh-CN" sz="3600" b="1" baseline="-25000">
                <a:solidFill>
                  <a:srgbClr val="FF27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1 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Adj.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  <a:buFont typeface="Arial" panose="020B0604020202090204" pitchFamily="34" charset="0"/>
              <a:buChar char="•"/>
            </a:pP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《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常回家看看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》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这首歌挺</a:t>
            </a:r>
            <a:r>
              <a:rPr lang="zh-CN" altLang="en-US" sz="40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简单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的，你可以学学。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  <a:buFont typeface="Arial" panose="020B0604020202090204" pitchFamily="34" charset="0"/>
              <a:buChar char="•"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包饺子不</a:t>
            </a:r>
            <a:r>
              <a:rPr lang="zh-CN" altLang="en-US" sz="40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简单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，但是很有意思。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6725" y="3792855"/>
            <a:ext cx="1125855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eaLnBrk="1" hangingPunct="1">
              <a:lnSpc>
                <a:spcPct val="150000"/>
              </a:lnSpc>
              <a:spcBef>
                <a:spcPct val="0"/>
              </a:spcBef>
              <a:buFont typeface="Arial" panose="020B0604020202090204" pitchFamily="34" charset="0"/>
              <a:buNone/>
            </a:pPr>
            <a:r>
              <a:rPr lang="zh-CN" altLang="en-US" sz="3600" b="1">
                <a:solidFill>
                  <a:srgbClr val="990099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简单</a:t>
            </a:r>
            <a:r>
              <a:rPr lang="zh-CN" altLang="en-US" sz="3600" b="1" baseline="-25000">
                <a:solidFill>
                  <a:srgbClr val="990099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2 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Adv.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  <a:buFont typeface="Arial" panose="020B0604020202090204" pitchFamily="34" charset="0"/>
              <a:buChar char="•"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请你</a:t>
            </a:r>
            <a:r>
              <a:rPr lang="zh-CN" altLang="en-US" sz="3600" b="1">
                <a:solidFill>
                  <a:srgbClr val="990099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简单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地介绍一下你的家乡。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  <a:buFont typeface="Arial" panose="020B0604020202090204" pitchFamily="34" charset="0"/>
              <a:buChar char="•"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这节课我们</a:t>
            </a:r>
            <a:r>
              <a:rPr lang="zh-CN" altLang="en-US" sz="3600" b="1">
                <a:solidFill>
                  <a:srgbClr val="990099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简单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地了解了中国的一些节日。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589153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哪怕(是)……</a:t>
            </a:r>
            <a:endParaRPr sz="4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3863" y="1398588"/>
            <a:ext cx="11768137" cy="45231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你不回来一定要告诉我，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哪怕是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给我发个微信。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你应该每天都复习，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哪怕是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复习半个小时。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过春节一定得吃饺子，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哪怕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买一袋速冻饺子。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2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23" end="4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2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charRg st="23" end="4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3" end="6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3" end="6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3" end="6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charRg st="43" end="6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P408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505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675" y="1325563"/>
            <a:ext cx="10871200" cy="5211762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4" name="TextBox 2"/>
          <p:cNvSpPr txBox="1"/>
          <p:nvPr/>
        </p:nvSpPr>
        <p:spPr>
          <a:xfrm>
            <a:off x="5075238" y="2047875"/>
            <a:ext cx="45148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哪怕是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就吃一口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5411788" y="2984500"/>
            <a:ext cx="6161087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哪怕是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休息一天，也行啊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5235575" y="3933825"/>
            <a:ext cx="61595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哪怕是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聊聊天儿，她也很开心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5707063" y="4881563"/>
            <a:ext cx="4830762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哪怕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发一个微信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5041900" y="5830888"/>
            <a:ext cx="61595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哪怕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学会洗衣服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763016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虽然……，但是……</a:t>
            </a:r>
            <a:endParaRPr sz="4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3375" y="1550988"/>
            <a:ext cx="11768138" cy="4257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虽然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他是一个老外，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但是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他非常了解中国文化。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在中国学习的日子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虽然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很辛苦，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但是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也很快乐。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虽然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你很有钱，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但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也不能随便花钱。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4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4" end="4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4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charRg st="24" end="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8" end="6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8" end="6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8" end="6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charRg st="48" end="6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P409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710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030" y="1842135"/>
            <a:ext cx="11711940" cy="317373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581596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sz="4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谁让……呢？</a:t>
            </a:r>
            <a:endParaRPr sz="4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0840" y="1057275"/>
            <a:ext cx="11170285" cy="56311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我一定帮你，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谁让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我们是朋友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呢？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虽然包饺子比较麻烦，但我们也要包，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谁让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今天是春节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呢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虽然这件衣服很贵，但是我也要买，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谁让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我喜欢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呢？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P409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915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688" y="1325563"/>
            <a:ext cx="10925175" cy="504190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211388" y="3714750"/>
            <a:ext cx="582295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谁让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今天是我的生日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呢？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2211388" y="5597525"/>
            <a:ext cx="582295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谁让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我们是好朋友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呢？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5124384" y="2875508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复习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P409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017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388" y="836613"/>
            <a:ext cx="10637837" cy="5335587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244725" y="1809750"/>
            <a:ext cx="8716963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找工作太难了，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谁让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我是学物理专业的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呢？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2244725" y="3667125"/>
            <a:ext cx="9043988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你们得好好学习汉语，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谁让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你们来中国了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呢？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2244725" y="5503863"/>
            <a:ext cx="871696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我也不想迟到，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谁让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我家离学校太远了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呢？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第四部分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课文热身：P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406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120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056958"/>
            <a:ext cx="10848975" cy="5180012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4243388" y="270954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447338" y="270954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FF0000"/>
                </a:solidFill>
                <a:ea typeface="楷体" panose="02010609060101010101" charset="-122"/>
              </a:rPr>
              <a:t>X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43388" y="560514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FF0000"/>
                </a:solidFill>
                <a:ea typeface="楷体" panose="02010609060101010101" charset="-122"/>
              </a:rPr>
              <a:t>X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447338" y="560514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4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课文热身：P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410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222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288" y="1325563"/>
            <a:ext cx="11179175" cy="522605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0501313" y="317023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501313" y="381317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501313" y="445452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FF0000"/>
                </a:solidFill>
                <a:ea typeface="楷体" panose="02010609060101010101" charset="-122"/>
              </a:rPr>
              <a:t>X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501313" y="513873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501313" y="584517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FF0000"/>
                </a:solidFill>
                <a:ea typeface="楷体" panose="02010609060101010101" charset="-122"/>
              </a:rPr>
              <a:t>X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pic>
        <p:nvPicPr>
          <p:cNvPr id="20" name="21-04.wav">
            <a:hlinkClick r:id="" action="ppaction://media"/>
          </p:cNvPr>
          <p:cNvPicPr>
            <a:picLocks noChangeAspect="1"/>
          </p:cNvPicPr>
          <p:nvPr>
            <a:wavAudioFile r:embed="rId2" name="40026F52.wav"/>
          </p:nvPr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01224" y="1305492"/>
            <a:ext cx="645886" cy="64588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0" grpId="0"/>
      <p:bldP spid="3" grpId="0"/>
      <p:bldP spid="5" grpId="0"/>
      <p:bldP spid="6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课文热身：P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410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325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010" y="976948"/>
            <a:ext cx="10507663" cy="534352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27798" y="5674360"/>
            <a:ext cx="5821362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8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7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4274" name="文本框 2"/>
          <p:cNvSpPr txBox="1"/>
          <p:nvPr/>
        </p:nvSpPr>
        <p:spPr>
          <a:xfrm>
            <a:off x="666750" y="649288"/>
            <a:ext cx="11374438" cy="59080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（在超市里。）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超市里怎么这么多人啊？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周小明：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春节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快要到了，大家都开始准备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年货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春节是中国最重要的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节日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吧？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周小明：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没错，春节是中国的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农历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新年，是一家人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团圆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日子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。很多在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外地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工作的人平时见不到父母，春节的时候都要回家看看。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6322" name="文本框 2"/>
          <p:cNvSpPr txBox="1"/>
          <p:nvPr/>
        </p:nvSpPr>
        <p:spPr>
          <a:xfrm>
            <a:off x="666433" y="889953"/>
            <a:ext cx="11374437" cy="50774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哦，原来是这样。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周小明：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不是有一首歌叫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常回家看看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吗？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   （开始唱歌）常回家看看，回家看看，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    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哪怕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帮妈妈刷刷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筷子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洗洗碗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你唱得真好！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周小明：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这首歌挺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简单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的，你也可以学学。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8370" name="文本框 2"/>
          <p:cNvSpPr txBox="1"/>
          <p:nvPr/>
        </p:nvSpPr>
        <p:spPr>
          <a:xfrm>
            <a:off x="461963" y="649605"/>
            <a:ext cx="10902950" cy="59080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虽然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我是外国人，但是我在中国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    生活，所以我也想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庆祝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一下春节。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周小明：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好啊，你准备怎么庆祝？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当然是吃饺子了！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周小明：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你会包饺子吗？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不会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不过我可以在这儿买几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袋</a:t>
            </a:r>
            <a:endParaRPr lang="en-US" altLang="zh-CN" sz="36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    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速冻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饺子嘛！谁让我是“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老外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”呢？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5298" name="文本框 2"/>
          <p:cNvSpPr txBox="1"/>
          <p:nvPr/>
        </p:nvSpPr>
        <p:spPr>
          <a:xfrm>
            <a:off x="1023938" y="495300"/>
            <a:ext cx="11374437" cy="56308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（在超市里。）</a:t>
            </a:r>
            <a:endParaRPr lang="en-US" altLang="zh-CN" sz="40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马  克：超市里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啊？</a:t>
            </a:r>
            <a:endParaRPr lang="en-US" altLang="zh-CN" sz="40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周小明：春节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，大家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马  克：春节是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40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周小明：没错，春节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，是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        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很多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，春节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7346" name="文本框 2"/>
          <p:cNvSpPr txBox="1"/>
          <p:nvPr/>
        </p:nvSpPr>
        <p:spPr>
          <a:xfrm>
            <a:off x="981075" y="1014730"/>
            <a:ext cx="10429240" cy="47078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马  克：哦，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周小明：不是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吗？（开始唱歌）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en-US" altLang="zh-CN" sz="40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        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回家看看，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0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马  克：你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en-US" altLang="zh-CN" sz="40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周小明：这首歌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，你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54924"/>
            <a:ext cx="26689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复习：生词</a:t>
            </a:r>
            <a:endParaRPr lang="zh-CN" alt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0" name="组合 9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2" name="箭头: 五边形 11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00965" y="545465"/>
            <a:ext cx="11859895" cy="61874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6695" y="755650"/>
            <a:ext cx="11439525" cy="5908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N.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饭店  客人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啤酒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特色菜   菜单  米饭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味道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en-US" altLang="zh-CN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M.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位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碗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份   扎</a:t>
            </a:r>
            <a:endParaRPr lang="en-US" altLang="zh-CN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点   尝   同意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需要  推荐</a:t>
            </a:r>
            <a:endParaRPr lang="zh-CN" altLang="en-US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V//N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请客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买单  打包  上菜</a:t>
            </a:r>
            <a:endParaRPr lang="zh-CN" altLang="en-US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adv.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随便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赶紧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果然   从来</a:t>
            </a:r>
            <a:endParaRPr lang="en-US" altLang="zh-CN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adj.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香   有名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饱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en-US" altLang="zh-CN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糖醋鱼  </a:t>
            </a:r>
            <a:r>
              <a:rPr lang="en-US" altLang="zh-CN" sz="36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36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鱼香肉丝  </a:t>
            </a:r>
            <a:r>
              <a:rPr lang="en-US" altLang="zh-CN" sz="36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辣子鸡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36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酸梅汤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36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9394" name="文本框 2"/>
          <p:cNvSpPr txBox="1"/>
          <p:nvPr/>
        </p:nvSpPr>
        <p:spPr>
          <a:xfrm>
            <a:off x="862965" y="649288"/>
            <a:ext cx="10902950" cy="5632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马  克：虽然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，但是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en-US" altLang="zh-CN" sz="40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        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所以我也想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周小明：好啊，你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40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马  克：当然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en-US" altLang="zh-CN" sz="40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周小明：你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40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马  克：不会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嘛！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呢？</a:t>
            </a:r>
            <a:endParaRPr lang="en-US" altLang="zh-CN" sz="40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71682" name="文本框 2"/>
          <p:cNvSpPr txBox="1"/>
          <p:nvPr/>
        </p:nvSpPr>
        <p:spPr>
          <a:xfrm>
            <a:off x="393065" y="649605"/>
            <a:ext cx="11405235" cy="6000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720090" fontAlgn="auto"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超市里有很多人，因为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快要到了，大家都开始准备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了。春节是中国最重要的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，是中国的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新年，是一家人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的日子。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很多在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工作的人平时见不到父母，春节的时候都要回家看看。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pPr indent="720090" fontAlgn="auto"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在中国有一首歌叫《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》，周小明会唱，他觉得这首歌挺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的。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720090" fontAlgn="auto"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马克觉得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他是外国人，他也想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一下春节，但是他不会包饺子，所以他想买几袋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饺子。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0963" name="文本框 4"/>
          <p:cNvSpPr txBox="1"/>
          <p:nvPr/>
        </p:nvSpPr>
        <p:spPr>
          <a:xfrm>
            <a:off x="5302250" y="755650"/>
            <a:ext cx="13468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春节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4"/>
          <p:cNvSpPr txBox="1"/>
          <p:nvPr/>
        </p:nvSpPr>
        <p:spPr>
          <a:xfrm>
            <a:off x="393065" y="1500505"/>
            <a:ext cx="11880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年货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4"/>
          <p:cNvSpPr txBox="1"/>
          <p:nvPr/>
        </p:nvSpPr>
        <p:spPr>
          <a:xfrm>
            <a:off x="5994400" y="1500505"/>
            <a:ext cx="11880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节日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4"/>
          <p:cNvSpPr txBox="1"/>
          <p:nvPr/>
        </p:nvSpPr>
        <p:spPr>
          <a:xfrm>
            <a:off x="9018270" y="1500505"/>
            <a:ext cx="11880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农历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60575" y="2234565"/>
            <a:ext cx="11880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团圆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5994400" y="2234565"/>
            <a:ext cx="11880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外地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4690110" y="3708400"/>
            <a:ext cx="26911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常回家看看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4"/>
          <p:cNvSpPr txBox="1"/>
          <p:nvPr/>
        </p:nvSpPr>
        <p:spPr>
          <a:xfrm>
            <a:off x="2060575" y="4452620"/>
            <a:ext cx="11880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简单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4"/>
          <p:cNvSpPr txBox="1"/>
          <p:nvPr/>
        </p:nvSpPr>
        <p:spPr>
          <a:xfrm>
            <a:off x="2787015" y="5171440"/>
            <a:ext cx="11880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虽然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4"/>
          <p:cNvSpPr txBox="1"/>
          <p:nvPr/>
        </p:nvSpPr>
        <p:spPr>
          <a:xfrm>
            <a:off x="7440930" y="5171440"/>
            <a:ext cx="11880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庆祝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4"/>
          <p:cNvSpPr txBox="1"/>
          <p:nvPr/>
        </p:nvSpPr>
        <p:spPr>
          <a:xfrm>
            <a:off x="6091555" y="5915660"/>
            <a:ext cx="11880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速冻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963" grpId="0"/>
      <p:bldP spid="40963" grpId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6" grpId="0"/>
      <p:bldP spid="16" grpId="1"/>
      <p:bldP spid="17" grpId="0"/>
      <p:bldP spid="17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5599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814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548271" y="3110968"/>
            <a:ext cx="259270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zh-CN" sz="6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下课了</a:t>
            </a:r>
            <a:endParaRPr lang="zh-CN" altLang="zh-CN" sz="60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284930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-文本框 61"/>
          <p:cNvSpPr txBox="1"/>
          <p:nvPr>
            <p:custDataLst>
              <p:tags r:id="rId6"/>
            </p:custDataLst>
          </p:nvPr>
        </p:nvSpPr>
        <p:spPr>
          <a:xfrm>
            <a:off x="4813403" y="2053442"/>
            <a:ext cx="20631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THE END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5599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133735" y="4408350"/>
            <a:ext cx="553998" cy="2118443"/>
            <a:chOff x="4378996" y="2896825"/>
            <a:chExt cx="364575" cy="1748291"/>
          </a:xfrm>
        </p:grpSpPr>
        <p:sp>
          <p:nvSpPr>
            <p:cNvPr id="19" name="矩形 18"/>
            <p:cNvSpPr/>
            <p:nvPr/>
          </p:nvSpPr>
          <p:spPr>
            <a:xfrm>
              <a:off x="4399771" y="2896825"/>
              <a:ext cx="271012" cy="174829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378996" y="3051992"/>
              <a:ext cx="364575" cy="137893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contents</a:t>
              </a:r>
              <a:endParaRPr lang="en-US" altLang="zh-CN" sz="2400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4577464" y="1285305"/>
            <a:ext cx="899549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9600">
                <a:gradFill>
                  <a:gsLst>
                    <a:gs pos="46000">
                      <a:srgbClr val="004286"/>
                    </a:gs>
                    <a:gs pos="100000">
                      <a:srgbClr val="004286">
                        <a:alpha val="0"/>
                      </a:srgbClr>
                    </a:gs>
                  </a:gsLst>
                  <a:lin ang="5400000" scaled="1"/>
                </a:gradFill>
                <a:latin typeface="庞门正道标题体" panose="02010600030101010101" pitchFamily="2" charset="-122"/>
                <a:ea typeface="庞门正道标题体" panose="02010600030101010101" pitchFamily="2" charset="-122"/>
              </a:defRPr>
            </a:lvl1pPr>
          </a:lstStyle>
          <a:p>
            <a:pPr algn="ctr"/>
            <a:r>
              <a:rPr lang="zh-CN" altLang="en-US" sz="8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目录</a:t>
            </a:r>
            <a:endParaRPr lang="zh-CN" altLang="en-US" sz="8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614257" y="1432690"/>
            <a:ext cx="671034" cy="646768"/>
            <a:chOff x="6600960" y="1066478"/>
            <a:chExt cx="671034" cy="646768"/>
          </a:xfrm>
        </p:grpSpPr>
        <p:grpSp>
          <p:nvGrpSpPr>
            <p:cNvPr id="23" name="组合 22"/>
            <p:cNvGrpSpPr/>
            <p:nvPr/>
          </p:nvGrpSpPr>
          <p:grpSpPr>
            <a:xfrm>
              <a:off x="6600960" y="1066478"/>
              <a:ext cx="671034" cy="646768"/>
              <a:chOff x="4619624" y="899160"/>
              <a:chExt cx="1656284" cy="1596390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30" name="任意多边形: 形状 51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31" name="任意多边形: 形状 52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35" name="任意多边形: 形状 55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36" name="任意多边形: 形状 56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37" name="文本框 36"/>
            <p:cNvSpPr txBox="1"/>
            <p:nvPr/>
          </p:nvSpPr>
          <p:spPr>
            <a:xfrm>
              <a:off x="6659653" y="1142955"/>
              <a:ext cx="5934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8" name="PA-文本框 61"/>
          <p:cNvSpPr txBox="1"/>
          <p:nvPr>
            <p:custDataLst>
              <p:tags r:id="rId2"/>
            </p:custDataLst>
          </p:nvPr>
        </p:nvSpPr>
        <p:spPr>
          <a:xfrm>
            <a:off x="7806148" y="1356132"/>
            <a:ext cx="14833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复习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614257" y="2546662"/>
            <a:ext cx="671034" cy="646768"/>
            <a:chOff x="6600960" y="2180450"/>
            <a:chExt cx="671034" cy="646768"/>
          </a:xfrm>
        </p:grpSpPr>
        <p:grpSp>
          <p:nvGrpSpPr>
            <p:cNvPr id="40" name="组合 39"/>
            <p:cNvGrpSpPr/>
            <p:nvPr/>
          </p:nvGrpSpPr>
          <p:grpSpPr>
            <a:xfrm>
              <a:off x="6600960" y="2180450"/>
              <a:ext cx="671034" cy="646768"/>
              <a:chOff x="4619624" y="899160"/>
              <a:chExt cx="1656284" cy="1596390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42" name="任意多边形: 形状 7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3" name="任意多边形: 形状 7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45" name="任意多边形: 形状 6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6" name="任意多边形: 形状 6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47" name="文本框 46"/>
            <p:cNvSpPr txBox="1"/>
            <p:nvPr/>
          </p:nvSpPr>
          <p:spPr>
            <a:xfrm>
              <a:off x="6659653" y="2256927"/>
              <a:ext cx="5934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8" name="PA-文本框 65"/>
          <p:cNvSpPr txBox="1"/>
          <p:nvPr>
            <p:custDataLst>
              <p:tags r:id="rId3"/>
            </p:custDataLst>
          </p:nvPr>
        </p:nvSpPr>
        <p:spPr>
          <a:xfrm>
            <a:off x="7806148" y="2500584"/>
            <a:ext cx="25806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预习检查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614257" y="3660634"/>
            <a:ext cx="671034" cy="646768"/>
            <a:chOff x="6600960" y="3294422"/>
            <a:chExt cx="671034" cy="646768"/>
          </a:xfrm>
        </p:grpSpPr>
        <p:grpSp>
          <p:nvGrpSpPr>
            <p:cNvPr id="50" name="组合 49"/>
            <p:cNvGrpSpPr/>
            <p:nvPr/>
          </p:nvGrpSpPr>
          <p:grpSpPr>
            <a:xfrm>
              <a:off x="6600960" y="3294422"/>
              <a:ext cx="671034" cy="646768"/>
              <a:chOff x="4619624" y="899160"/>
              <a:chExt cx="1656284" cy="1596390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60" name="任意多边形: 形状 8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61" name="任意多边形: 形状 8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63" name="组合 62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73" name="任意多边形: 形状 7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76" name="任意多边形: 形状 7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83" name="文本框 82"/>
            <p:cNvSpPr txBox="1"/>
            <p:nvPr/>
          </p:nvSpPr>
          <p:spPr>
            <a:xfrm>
              <a:off x="6663660" y="3370899"/>
              <a:ext cx="58541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614257" y="4774606"/>
            <a:ext cx="671034" cy="646768"/>
            <a:chOff x="6600960" y="4408394"/>
            <a:chExt cx="671034" cy="646768"/>
          </a:xfrm>
        </p:grpSpPr>
        <p:grpSp>
          <p:nvGrpSpPr>
            <p:cNvPr id="94" name="组合 93"/>
            <p:cNvGrpSpPr/>
            <p:nvPr/>
          </p:nvGrpSpPr>
          <p:grpSpPr>
            <a:xfrm>
              <a:off x="6600960" y="4408394"/>
              <a:ext cx="671034" cy="646768"/>
              <a:chOff x="4619624" y="899160"/>
              <a:chExt cx="1656284" cy="1596390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97" name="任意多边形: 形状 9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98" name="任意多边形: 形状 9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99" name="组合 98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100" name="任意多边形: 形状 8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101" name="任意多边形: 形状 8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102" name="文本框 101"/>
            <p:cNvSpPr txBox="1"/>
            <p:nvPr/>
          </p:nvSpPr>
          <p:spPr>
            <a:xfrm>
              <a:off x="6653241" y="4484871"/>
              <a:ext cx="60625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03" name="PA-文本框 85"/>
          <p:cNvSpPr txBox="1"/>
          <p:nvPr>
            <p:custDataLst>
              <p:tags r:id="rId4"/>
            </p:custDataLst>
          </p:nvPr>
        </p:nvSpPr>
        <p:spPr>
          <a:xfrm>
            <a:off x="7806148" y="3614713"/>
            <a:ext cx="37795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生词和语言点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04" name="PA-文本框 95"/>
          <p:cNvSpPr txBox="1"/>
          <p:nvPr>
            <p:custDataLst>
              <p:tags r:id="rId5"/>
            </p:custDataLst>
          </p:nvPr>
        </p:nvSpPr>
        <p:spPr>
          <a:xfrm>
            <a:off x="7806148" y="472881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5124384" y="2875508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复习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54924"/>
            <a:ext cx="26689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复习：生词</a:t>
            </a:r>
            <a:endParaRPr lang="zh-CN" alt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0" name="组合 9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2" name="箭头: 五边形 11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3556" name="矩形 1"/>
          <p:cNvSpPr/>
          <p:nvPr/>
        </p:nvSpPr>
        <p:spPr>
          <a:xfrm>
            <a:off x="310515" y="1074420"/>
            <a:ext cx="11363325" cy="46875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N.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年货  节日  外地  农历  日子  老外  筷子  </a:t>
            </a:r>
            <a:r>
              <a:rPr lang="zh-CN" altLang="en-US" sz="36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春节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庆祝  团圆</a:t>
            </a:r>
            <a:endParaRPr lang="zh-CN" altLang="en-US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adj.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速冻   简单</a:t>
            </a:r>
            <a:endParaRPr lang="zh-CN" altLang="en-US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M.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袋    </a:t>
            </a:r>
            <a:endParaRPr lang="en-US" altLang="zh-CN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哪怕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  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虽然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，但是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10515" y="713740"/>
            <a:ext cx="11682095" cy="56635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54924"/>
            <a:ext cx="31661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复习：语言点</a:t>
            </a:r>
            <a:endParaRPr lang="zh-CN" alt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0" name="组合 9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2" name="箭头: 五边形 11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779780" y="1698625"/>
            <a:ext cx="10632440" cy="3461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 </a:t>
            </a:r>
            <a:r>
              <a:rPr sz="40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哪怕(是)……</a:t>
            </a:r>
            <a:endParaRPr sz="40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altLang="zh-CN"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 </a:t>
            </a:r>
            <a:r>
              <a:rPr sz="40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虽然……，但是……</a:t>
            </a:r>
            <a:endParaRPr sz="40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altLang="zh-CN"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 </a:t>
            </a:r>
            <a:r>
              <a:rPr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谁让……呢？</a:t>
            </a:r>
            <a:endParaRPr sz="40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en-US" altLang="zh-CN" sz="4000" b="1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5015" y="713740"/>
            <a:ext cx="11049635" cy="56635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好</a:t>
            </a:r>
            <a:endParaRPr lang="en-US" altLang="zh-CN" b="1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/>
            <a:endParaRPr lang="en-US" altLang="zh-CN" b="1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3887404" y="2865348"/>
            <a:ext cx="441706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预习检查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P412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0721" name="标题 1"/>
          <p:cNvSpPr txBox="1"/>
          <p:nvPr/>
        </p:nvSpPr>
        <p:spPr>
          <a:xfrm>
            <a:off x="862965" y="1024890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预习作业检查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1——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填字组词：第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412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页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07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9128" y="2272665"/>
            <a:ext cx="10963275" cy="1903413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605915" y="254095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便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05915" y="3479165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利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68178" y="254095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正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90340" y="3468053"/>
            <a:ext cx="14366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准备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66915" y="254095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酱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66915" y="3491865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加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527540" y="2552065"/>
            <a:ext cx="15176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有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没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527540" y="3491865"/>
            <a:ext cx="14366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麻烦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P412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标题 1"/>
          <p:cNvSpPr txBox="1"/>
          <p:nvPr/>
        </p:nvSpPr>
        <p:spPr>
          <a:xfrm>
            <a:off x="837883" y="153987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预习作业检查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2——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填量词：第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412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页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0724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995" y="2736850"/>
            <a:ext cx="10999788" cy="212725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020570" y="3092450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袋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61133" y="3092450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瓶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20570" y="4121150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种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61133" y="4108450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瓶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54924"/>
            <a:ext cx="31661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复习：语言点</a:t>
            </a:r>
            <a:endParaRPr lang="zh-CN" alt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0" name="组合 9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2" name="箭头: 五边形 11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38175" y="713740"/>
            <a:ext cx="11166475" cy="60426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5015" y="890270"/>
            <a:ext cx="1116457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 </a:t>
            </a:r>
            <a:r>
              <a:rPr lang="en-US" altLang="zh-CN" sz="40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+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过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+(</a:t>
            </a:r>
            <a:r>
              <a:rPr lang="en-US" altLang="zh-CN" sz="4000" b="1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O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sym typeface="+mn-ea"/>
              </a:rPr>
              <a:t>)</a:t>
            </a:r>
            <a:endParaRPr lang="en-US" altLang="zh-CN" sz="4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lang="en-US" altLang="zh-CN" sz="4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一边</a:t>
            </a:r>
            <a:r>
              <a:rPr lang="en-US" altLang="zh-CN" sz="40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r>
              <a:rPr lang="zh-CN" altLang="en-US" sz="40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，一边</a:t>
            </a:r>
            <a:r>
              <a:rPr lang="en-US" altLang="zh-CN" sz="40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endParaRPr lang="en-US" altLang="zh-CN" sz="40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</a:t>
            </a:r>
            <a:r>
              <a:rPr lang="en-US" altLang="zh-CN" sz="4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sz="40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一……就……</a:t>
            </a:r>
            <a:endParaRPr sz="40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4. </a:t>
            </a:r>
            <a:r>
              <a:rPr sz="40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过2 + 时间             </a:t>
            </a: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5. 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果然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6.从来+不+V；从来+没(有)+V+过+(O)</a:t>
            </a:r>
            <a:endParaRPr lang="en-US" altLang="zh-CN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7.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都</a:t>
            </a:r>
            <a:r>
              <a:rPr lang="en-US" altLang="zh-CN" sz="4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了</a:t>
            </a:r>
            <a:endParaRPr lang="zh-CN" altLang="en-US" sz="4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P412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174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00" y="1233488"/>
            <a:ext cx="8108950" cy="5465762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P412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277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6675" y="1228725"/>
            <a:ext cx="9499600" cy="5432425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1717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</a:t>
            </a:r>
            <a:endParaRPr lang="zh-CN" altLang="en-US" sz="28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4380" y="7727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6" name="矩形 1"/>
          <p:cNvSpPr/>
          <p:nvPr/>
        </p:nvSpPr>
        <p:spPr>
          <a:xfrm>
            <a:off x="984885" y="885190"/>
            <a:ext cx="10587990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肉  菜  鸡蛋</a:t>
            </a:r>
            <a:r>
              <a:rPr lang="en-US" altLang="zh-CN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种   馅   三鲜馅</a:t>
            </a:r>
            <a:endParaRPr lang="en-US" altLang="zh-CN" sz="4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hangingPunct="1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教  醋  酱油  饮食 饺子皮</a:t>
            </a:r>
            <a:endParaRPr lang="en-US" altLang="zh-CN" sz="4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hangingPunct="1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以为    差不多     怎么办</a:t>
            </a:r>
            <a:endParaRPr lang="en-US" altLang="zh-CN" sz="4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hangingPunct="1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正好    顺便   花</a:t>
            </a:r>
            <a:r>
              <a:rPr lang="en-US" altLang="zh-CN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+</a:t>
            </a: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时间</a:t>
            </a:r>
            <a:r>
              <a:rPr lang="en-US" altLang="zh-CN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钱</a:t>
            </a:r>
            <a:r>
              <a:rPr lang="en-US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en-US" altLang="zh-CN" sz="40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第三部分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2828859" y="2885033"/>
            <a:ext cx="653415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生词和语言点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378460" y="989965"/>
            <a:ext cx="11708130" cy="53873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2530" name="矩形 3"/>
          <p:cNvSpPr/>
          <p:nvPr/>
        </p:nvSpPr>
        <p:spPr>
          <a:xfrm>
            <a:off x="825500" y="81280"/>
            <a:ext cx="402018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1. 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鸡蛋 肉</a:t>
            </a:r>
            <a:r>
              <a:rPr lang="zh-CN" altLang="en-US" sz="44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j-cs"/>
                <a:sym typeface="+mn-ea"/>
              </a:rPr>
              <a:t>  </a:t>
            </a:r>
            <a:endParaRPr lang="zh-CN" altLang="en-US" sz="4400" b="1" kern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j-cs"/>
              <a:sym typeface="+mn-ea"/>
            </a:endParaRPr>
          </a:p>
        </p:txBody>
      </p:sp>
      <p:pic>
        <p:nvPicPr>
          <p:cNvPr id="3481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135" y="2677795"/>
            <a:ext cx="3921125" cy="3607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653" y="147003"/>
            <a:ext cx="2998787" cy="2998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2"/>
          <p:cNvSpPr txBox="1"/>
          <p:nvPr/>
        </p:nvSpPr>
        <p:spPr>
          <a:xfrm>
            <a:off x="4524693" y="3689033"/>
            <a:ext cx="24987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肉</a:t>
            </a:r>
            <a:endParaRPr lang="zh-CN" altLang="en-US" sz="54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Rectangle 2"/>
          <p:cNvSpPr txBox="1"/>
          <p:nvPr/>
        </p:nvSpPr>
        <p:spPr>
          <a:xfrm>
            <a:off x="8196898" y="849630"/>
            <a:ext cx="24987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鸡蛋</a:t>
            </a:r>
            <a:endParaRPr lang="zh-CN" altLang="en-US" sz="54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6012498" y="4899660"/>
            <a:ext cx="24987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en-US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肉</a:t>
            </a:r>
            <a:endParaRPr lang="zh-CN" altLang="en-US" sz="54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Rectangle 2"/>
          <p:cNvSpPr txBox="1"/>
          <p:nvPr/>
        </p:nvSpPr>
        <p:spPr>
          <a:xfrm>
            <a:off x="9505950" y="1914525"/>
            <a:ext cx="24987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en-US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蛋</a:t>
            </a:r>
            <a:endParaRPr lang="zh-CN" altLang="en-US" sz="54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260350" y="999490"/>
            <a:ext cx="11544300" cy="56172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4" name="文本框 2"/>
          <p:cNvSpPr txBox="1"/>
          <p:nvPr/>
        </p:nvSpPr>
        <p:spPr>
          <a:xfrm>
            <a:off x="762000" y="147638"/>
            <a:ext cx="6400800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馅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3584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5" y="854710"/>
            <a:ext cx="4267835" cy="2785110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sp>
        <p:nvSpPr>
          <p:cNvPr id="2" name="Rectangle 2"/>
          <p:cNvSpPr txBox="1"/>
          <p:nvPr/>
        </p:nvSpPr>
        <p:spPr>
          <a:xfrm>
            <a:off x="5208588" y="1417003"/>
            <a:ext cx="24987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饺子馅</a:t>
            </a:r>
            <a:endParaRPr lang="zh-CN" altLang="en-US" sz="48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293370" y="4049713"/>
            <a:ext cx="116046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eaLnBrk="1" hangingPunct="1"/>
            <a:r>
              <a:rPr lang="en-US" altLang="zh-CN" sz="4000" b="1">
                <a:latin typeface="楷体" panose="02010609060101010101" charset="-122"/>
                <a:ea typeface="楷体" panose="02010609060101010101" charset="-122"/>
              </a:rPr>
              <a:t>A: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饺子有好多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种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馅儿，你喜欢吃什么馅的？</a:t>
            </a:r>
            <a:endParaRPr lang="zh-CN" altLang="en-US" sz="4000" b="1" baseline="-25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293370" y="4751388"/>
            <a:ext cx="11761788" cy="165258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eaLnBrk="1" hangingPunct="1"/>
            <a:r>
              <a:rPr lang="en-US" altLang="zh-CN" sz="4000" b="1">
                <a:latin typeface="楷体" panose="02010609060101010101" charset="-122"/>
                <a:ea typeface="楷体" panose="02010609060101010101" charset="-122"/>
              </a:rPr>
              <a:t>B: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我一般吃三鲜馅的，就是肉、菜和鸡蛋做</a:t>
            </a:r>
            <a:r>
              <a:rPr lang="zh-CN" altLang="en-US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成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的馅。</a:t>
            </a:r>
            <a:endParaRPr lang="zh-CN" altLang="en-US" sz="4000" b="1" baseline="-250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260350" y="999490"/>
            <a:ext cx="11544300" cy="56172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4" name="文本框 2"/>
          <p:cNvSpPr txBox="1"/>
          <p:nvPr/>
        </p:nvSpPr>
        <p:spPr>
          <a:xfrm>
            <a:off x="762000" y="147638"/>
            <a:ext cx="6400800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 </a:t>
            </a:r>
            <a:r>
              <a:rPr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饺子皮</a:t>
            </a:r>
            <a:endParaRPr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36866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5" y="854710"/>
            <a:ext cx="4346575" cy="2835910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18254"/>
          <a:stretch>
            <a:fillRect/>
          </a:stretch>
        </p:blipFill>
        <p:spPr>
          <a:xfrm>
            <a:off x="202956" y="2907936"/>
            <a:ext cx="2909453" cy="214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690" y="3848834"/>
            <a:ext cx="2291401" cy="2867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2"/>
          <p:cNvSpPr txBox="1"/>
          <p:nvPr/>
        </p:nvSpPr>
        <p:spPr>
          <a:xfrm>
            <a:off x="6575425" y="2732088"/>
            <a:ext cx="24987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5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香蕉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皮</a:t>
            </a:r>
            <a:endParaRPr lang="zh-CN" altLang="en-US" sz="54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Rectangle 2"/>
          <p:cNvSpPr txBox="1"/>
          <p:nvPr/>
        </p:nvSpPr>
        <p:spPr>
          <a:xfrm>
            <a:off x="7945438" y="1487488"/>
            <a:ext cx="24987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en-US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皮</a:t>
            </a:r>
            <a:endParaRPr lang="zh-CN" altLang="en-US" sz="54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Rectangle 2"/>
          <p:cNvSpPr txBox="1"/>
          <p:nvPr/>
        </p:nvSpPr>
        <p:spPr>
          <a:xfrm>
            <a:off x="6575425" y="4165600"/>
            <a:ext cx="24987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5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苹果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皮</a:t>
            </a:r>
            <a:endParaRPr lang="zh-CN" altLang="en-US" sz="54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Rectangle 2"/>
          <p:cNvSpPr txBox="1"/>
          <p:nvPr/>
        </p:nvSpPr>
        <p:spPr>
          <a:xfrm>
            <a:off x="9490075" y="4165600"/>
            <a:ext cx="24987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5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羊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皮</a:t>
            </a:r>
            <a:endParaRPr lang="zh-CN" altLang="en-US" sz="54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Rectangle 2"/>
          <p:cNvSpPr txBox="1"/>
          <p:nvPr/>
        </p:nvSpPr>
        <p:spPr>
          <a:xfrm>
            <a:off x="9490075" y="2733675"/>
            <a:ext cx="24987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5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牛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皮</a:t>
            </a:r>
            <a:endParaRPr lang="zh-CN" altLang="en-US" sz="5400" b="1" baseline="-25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Rectangle 2"/>
          <p:cNvSpPr txBox="1"/>
          <p:nvPr/>
        </p:nvSpPr>
        <p:spPr>
          <a:xfrm>
            <a:off x="8078788" y="5370513"/>
            <a:ext cx="24987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5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皮肤</a:t>
            </a:r>
            <a:endParaRPr lang="zh-CN" altLang="en-US" sz="5400" b="1" baseline="-2500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15" grpId="0"/>
      <p:bldP spid="16" grpId="0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44780" y="975360"/>
            <a:ext cx="11869420" cy="54019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146685"/>
            <a:ext cx="16294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4. </a:t>
            </a:r>
            <a:r>
              <a:rPr lang="zh-CN" altLang="en-US" sz="40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j-cs"/>
                <a:sym typeface="+mn-ea"/>
              </a:rPr>
              <a:t>瓶</a:t>
            </a:r>
            <a:endParaRPr lang="zh-CN" altLang="en-US" sz="4000" b="1" kern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j-cs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1485" y="2397760"/>
            <a:ext cx="3733800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0" name="图片 5"/>
          <p:cNvPicPr>
            <a:picLocks noChangeAspect="1"/>
          </p:cNvPicPr>
          <p:nvPr/>
        </p:nvPicPr>
        <p:blipFill>
          <a:blip r:embed="rId2"/>
          <a:srcRect l="14717" r="16852"/>
          <a:stretch>
            <a:fillRect/>
          </a:stretch>
        </p:blipFill>
        <p:spPr>
          <a:xfrm>
            <a:off x="7791450" y="2397760"/>
            <a:ext cx="2555240" cy="3733165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sp>
        <p:nvSpPr>
          <p:cNvPr id="7" name="Rectangle 2"/>
          <p:cNvSpPr txBox="1"/>
          <p:nvPr/>
        </p:nvSpPr>
        <p:spPr>
          <a:xfrm>
            <a:off x="2068195" y="1119505"/>
            <a:ext cx="3041015" cy="101219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两</a:t>
            </a:r>
            <a:r>
              <a:rPr lang="zh-CN" altLang="en-US" sz="5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瓶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酱油</a:t>
            </a:r>
            <a:endParaRPr lang="zh-CN" altLang="en-US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Rectangle 2"/>
          <p:cNvSpPr txBox="1"/>
          <p:nvPr/>
        </p:nvSpPr>
        <p:spPr>
          <a:xfrm>
            <a:off x="7549515" y="1119505"/>
            <a:ext cx="3039745" cy="101219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5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瓶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醋</a:t>
            </a:r>
            <a:endParaRPr lang="zh-CN" altLang="en-US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09575" y="755015"/>
            <a:ext cx="11395075" cy="56222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81280"/>
            <a:ext cx="870394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5. 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怎么办  教</a:t>
            </a:r>
            <a:endParaRPr lang="zh-CN" altLang="en-US" sz="4400" b="1" kern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j-cs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55663" y="1549400"/>
            <a:ext cx="6483350" cy="2135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  <a:buFont typeface="Arial" panose="020B0604020202090204" pitchFamily="34" charset="0"/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A: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我不会包饺子，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怎么办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90204" pitchFamily="34" charset="0"/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B: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没关系，我会，我来</a:t>
            </a:r>
            <a:r>
              <a:rPr lang="zh-CN" altLang="en-US" sz="4800" b="1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教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62325" y="4148138"/>
            <a:ext cx="7953375" cy="2306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  <a:buFont typeface="Arial" panose="020B0604020202090204" pitchFamily="34" charset="0"/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A: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怎么办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？我不会游泳。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90204" pitchFamily="34" charset="0"/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B: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别担心，我可以</a:t>
            </a:r>
            <a:r>
              <a:rPr lang="zh-CN" altLang="en-US" sz="4800" b="1">
                <a:solidFill>
                  <a:srgbClr val="008000"/>
                </a:solidFill>
                <a:latin typeface="楷体" panose="02010609060101010101" charset="-122"/>
                <a:ea typeface="楷体" panose="02010609060101010101" charset="-122"/>
              </a:rPr>
              <a:t>教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游泳。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2"/>
          <p:cNvSpPr txBox="1"/>
          <p:nvPr/>
        </p:nvSpPr>
        <p:spPr>
          <a:xfrm>
            <a:off x="6470650" y="849630"/>
            <a:ext cx="4138295" cy="69977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谁</a:t>
            </a:r>
            <a:r>
              <a:rPr lang="en-US" altLang="zh-CN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1+</a:t>
            </a:r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教</a:t>
            </a:r>
            <a:r>
              <a:rPr lang="en-US" altLang="zh-CN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谁</a:t>
            </a:r>
            <a:r>
              <a:rPr lang="en-US" altLang="zh-CN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+V</a:t>
            </a:r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14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charRg st="14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13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charRg st="13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09575" y="755015"/>
            <a:ext cx="11395075" cy="56222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146685"/>
            <a:ext cx="23253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6. 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饮食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6410" y="2866390"/>
            <a:ext cx="11318240" cy="3138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一天吃三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顿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饭，是中国人的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饮食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习惯。</a:t>
            </a:r>
            <a:endParaRPr lang="en-US" altLang="zh-CN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我还没习惯中国的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饮食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你们可以通过中国人的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饮食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文化来了解中国文化。</a:t>
            </a:r>
            <a:endParaRPr lang="zh-CN" altLang="en-US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Rectangle 2"/>
          <p:cNvSpPr txBox="1"/>
          <p:nvPr/>
        </p:nvSpPr>
        <p:spPr>
          <a:xfrm>
            <a:off x="2004695" y="971550"/>
            <a:ext cx="2258060" cy="101219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饮食</a:t>
            </a:r>
            <a:endParaRPr lang="zh-CN" altLang="en-US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2"/>
          <p:cNvSpPr txBox="1"/>
          <p:nvPr/>
        </p:nvSpPr>
        <p:spPr>
          <a:xfrm>
            <a:off x="1717040" y="1934845"/>
            <a:ext cx="955040" cy="93154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喝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3399155" y="1934845"/>
            <a:ext cx="955040" cy="93154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吃</a:t>
            </a:r>
            <a:endParaRPr lang="zh-CN" altLang="en-US" sz="4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8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charRg st="18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3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charRg st="30" end="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3887404" y="2865348"/>
            <a:ext cx="441706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预习检查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1040955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V+得/不+到/好/惯/完/下去……</a:t>
            </a:r>
            <a:endParaRPr sz="4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7385" y="1701165"/>
            <a:ext cx="10267950" cy="25285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： 你</a:t>
            </a:r>
            <a:r>
              <a:rPr lang="zh-CN" altLang="en-US" sz="4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吃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得</a:t>
            </a:r>
            <a:r>
              <a:rPr lang="zh-CN" altLang="en-US" sz="4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惯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中国菜吗？</a:t>
            </a:r>
            <a:endParaRPr lang="zh-CN" altLang="en-US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B1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：我现在</a:t>
            </a:r>
            <a:r>
              <a:rPr lang="zh-CN" altLang="en-US" sz="4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吃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得</a:t>
            </a:r>
            <a:r>
              <a:rPr lang="zh-CN" altLang="en-US" sz="4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惯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中国菜了。</a:t>
            </a:r>
            <a:endParaRPr lang="zh-CN" altLang="en-US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B2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：我还</a:t>
            </a:r>
            <a:r>
              <a:rPr lang="zh-CN" altLang="en-US" sz="4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吃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4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惯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中国菜。</a:t>
            </a:r>
            <a:endParaRPr lang="en-US" altLang="zh-CN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7385" y="4622800"/>
            <a:ext cx="10267950" cy="17157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：今天的作业很多，你</a:t>
            </a:r>
            <a:r>
              <a:rPr lang="zh-CN" altLang="en-US" sz="4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写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得</a:t>
            </a:r>
            <a:r>
              <a:rPr lang="zh-CN" altLang="en-US" sz="4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完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吗？</a:t>
            </a:r>
            <a:endParaRPr lang="zh-CN" altLang="en-US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：已经十二点了，我</a:t>
            </a:r>
            <a:r>
              <a:rPr lang="zh-CN" altLang="en-US" sz="4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写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4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完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6561455" y="1001395"/>
            <a:ext cx="5304155" cy="69977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可以</a:t>
            </a: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可能</a:t>
            </a: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+V+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惯</a:t>
            </a: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好</a:t>
            </a: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完</a:t>
            </a: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1040955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V+得/不+到/好/惯/完/下去……</a:t>
            </a:r>
            <a:endParaRPr sz="4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97840" y="1555115"/>
            <a:ext cx="10267950" cy="41541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这个汉字我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总是</a:t>
            </a:r>
            <a:r>
              <a:rPr lang="zh-CN" altLang="en-US" sz="4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写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44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好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你的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声音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太小了，我</a:t>
            </a:r>
            <a:r>
              <a:rPr lang="zh-CN" altLang="en-US" sz="4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听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44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清楚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我太饿了，可以</a:t>
            </a:r>
            <a:r>
              <a:rPr lang="zh-CN" altLang="en-US" sz="4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吃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得</a:t>
            </a:r>
            <a:r>
              <a:rPr lang="zh-CN" altLang="en-US" sz="4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下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一头牛。</a:t>
            </a:r>
            <a:endParaRPr lang="en-US" altLang="zh-CN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这封邮件为什么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总是</a:t>
            </a:r>
            <a:r>
              <a:rPr lang="zh-CN" altLang="en-US" sz="4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发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4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出去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呢？</a:t>
            </a:r>
            <a:endParaRPr lang="en-US" altLang="zh-CN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7540625" cy="85026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V+得/不+了</a:t>
            </a:r>
            <a:r>
              <a:rPr lang="zh-CN"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（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）</a:t>
            </a:r>
            <a:endParaRPr lang="zh-CN" sz="4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97523" y="1541463"/>
            <a:ext cx="10267950" cy="435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我太饱了，</a:t>
            </a:r>
            <a:r>
              <a:rPr lang="zh-CN" altLang="en-US" sz="48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吃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48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8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拿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48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这么多的东西。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真的吗？你能</a:t>
            </a:r>
            <a:r>
              <a:rPr lang="zh-CN" altLang="en-US" sz="48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喝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得</a:t>
            </a:r>
            <a:r>
              <a:rPr lang="zh-CN" altLang="en-US" sz="48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那么多瓶酒？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她的腿受伤了，</a:t>
            </a:r>
            <a:r>
              <a:rPr lang="zh-CN" altLang="en-US" sz="48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走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得</a:t>
            </a:r>
            <a:r>
              <a:rPr lang="zh-CN" altLang="en-US" sz="48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路吗？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7788910" y="948690"/>
            <a:ext cx="4203700" cy="69977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可以</a:t>
            </a: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可能</a:t>
            </a: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+V……</a:t>
            </a:r>
            <a:endParaRPr lang="en-US" altLang="zh-CN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1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charRg st="11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23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charRg st="23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39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charRg st="39" end="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P416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301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946785"/>
            <a:ext cx="10204450" cy="552767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5233988" y="2251710"/>
            <a:ext cx="427513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背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完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5360988" y="3123248"/>
            <a:ext cx="4148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很多我都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记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住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54600" y="3999548"/>
            <a:ext cx="4148138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我们都</a:t>
            </a:r>
            <a:r>
              <a:rPr lang="zh-CN" altLang="en-US" sz="3600" b="1">
                <a:solidFill>
                  <a:srgbClr val="385723"/>
                </a:solidFill>
                <a:latin typeface="楷体" panose="02010609060101010101" charset="-122"/>
                <a:ea typeface="楷体" panose="02010609060101010101" charset="-122"/>
              </a:rPr>
              <a:t>看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36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下去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了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79688" y="4871085"/>
            <a:ext cx="4148137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zh-CN" altLang="en-US" sz="3600" b="1">
                <a:solidFill>
                  <a:srgbClr val="385723"/>
                </a:solidFill>
                <a:latin typeface="楷体" panose="02010609060101010101" charset="-122"/>
                <a:ea typeface="楷体" panose="02010609060101010101" charset="-122"/>
              </a:rPr>
              <a:t>找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得</a:t>
            </a:r>
            <a:r>
              <a:rPr lang="zh-CN" altLang="en-US" sz="36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到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吗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5054600" y="5779135"/>
            <a:ext cx="4148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我的手机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上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网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1012825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差不多</a:t>
            </a:r>
            <a:r>
              <a:rPr sz="4400" b="1" baseline="-25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；和……差不多</a:t>
            </a:r>
            <a:r>
              <a:rPr sz="4400" b="1" baseline="-25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+(A)</a:t>
            </a:r>
            <a:endParaRPr sz="4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9175" y="1438275"/>
            <a:ext cx="10267950" cy="45231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她的个子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你的个子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差不多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我的成绩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差不多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我们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的饮食习惯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中国人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差不多</a:t>
            </a:r>
            <a:r>
              <a:rPr lang="zh-CN" altLang="en-US" sz="48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相同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厦门的冬天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北京的春天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差不多</a:t>
            </a:r>
            <a:r>
              <a:rPr lang="zh-CN" altLang="en-US" sz="48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冷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1012825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差不多</a:t>
            </a:r>
            <a:r>
              <a:rPr sz="4400" b="1" baseline="-25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；和……差不多</a:t>
            </a:r>
            <a:r>
              <a:rPr sz="4400" b="1" baseline="-25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+(A)</a:t>
            </a:r>
            <a:endParaRPr sz="4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2025" y="2179320"/>
            <a:ext cx="10267950" cy="32302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周末的作业我</a:t>
            </a:r>
            <a:r>
              <a:rPr lang="zh-CN" altLang="en-US" sz="4800" b="1">
                <a:solidFill>
                  <a:srgbClr val="666699"/>
                </a:solidFill>
                <a:latin typeface="楷体" panose="02010609060101010101" charset="-122"/>
                <a:ea typeface="楷体" panose="02010609060101010101" charset="-122"/>
              </a:rPr>
              <a:t>差不多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都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写完了。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这些生词我</a:t>
            </a:r>
            <a:r>
              <a:rPr lang="zh-CN" altLang="en-US" sz="4800" b="1">
                <a:solidFill>
                  <a:srgbClr val="666699"/>
                </a:solidFill>
                <a:latin typeface="楷体" panose="02010609060101010101" charset="-122"/>
                <a:ea typeface="楷体" panose="02010609060101010101" charset="-122"/>
              </a:rPr>
              <a:t>差不多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都学会了。</a:t>
            </a:r>
            <a:endParaRPr lang="zh-CN" altLang="en-US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宿舍他们</a:t>
            </a:r>
            <a:r>
              <a:rPr lang="zh-CN" altLang="en-US" sz="4800" b="1">
                <a:solidFill>
                  <a:srgbClr val="666699"/>
                </a:solidFill>
                <a:latin typeface="楷体" panose="02010609060101010101" charset="-122"/>
                <a:ea typeface="楷体" panose="02010609060101010101" charset="-122"/>
              </a:rPr>
              <a:t>差不多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打扫干净了。</a:t>
            </a:r>
            <a:endParaRPr lang="zh-CN" altLang="en-US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P417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505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713" y="1598613"/>
            <a:ext cx="11287125" cy="450532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1947863" y="3309938"/>
            <a:ext cx="805973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他的汉语水平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差不多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47863" y="5227638"/>
            <a:ext cx="805973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这道菜的味道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那道菜的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差不多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P417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608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700" y="1846263"/>
            <a:ext cx="11239500" cy="395922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957388" y="2928938"/>
            <a:ext cx="8061325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这次我的考试成绩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上次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差不多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06588" y="4795838"/>
            <a:ext cx="9218612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我觉得这一课的课文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上一课的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差不多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难。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P417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710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400" y="1930400"/>
            <a:ext cx="11506200" cy="358140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439293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正好+V</a:t>
            </a:r>
            <a:endParaRPr sz="4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15975" y="1371600"/>
            <a:ext cx="10267950" cy="45231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我去图书馆的时候，他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正好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也去。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在我不知道怎么办的时候，老师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正好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来了。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我去王老师办公室的路上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正好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遇到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她。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6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16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6633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预习检查：生词</a:t>
            </a:r>
            <a:endParaRPr lang="zh-CN" altLang="en-US" sz="28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6" name="矩形 1"/>
          <p:cNvSpPr/>
          <p:nvPr/>
        </p:nvSpPr>
        <p:spPr>
          <a:xfrm>
            <a:off x="1186815" y="1383665"/>
            <a:ext cx="10186035" cy="45599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年货  庆祝  节日  农历  团圆  日子  </a:t>
            </a:r>
            <a:endParaRPr lang="zh-CN" altLang="en-US" sz="4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外地  老外  袋    速冻  筷子  简单</a:t>
            </a:r>
            <a:endParaRPr lang="en-US" altLang="zh-CN" sz="4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哪怕</a:t>
            </a:r>
            <a:r>
              <a:rPr lang="en-US" altLang="zh-CN"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    </a:t>
            </a:r>
            <a:r>
              <a:rPr lang="zh-CN" altLang="en-US"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虽然</a:t>
            </a:r>
            <a:r>
              <a:rPr lang="en-US" altLang="zh-CN"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，但是</a:t>
            </a:r>
            <a:r>
              <a:rPr lang="en-US" altLang="zh-CN"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en-US" altLang="zh-CN" sz="4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春节</a:t>
            </a:r>
            <a:endParaRPr lang="zh-CN" altLang="en-US" sz="44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P417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915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763" y="1592263"/>
            <a:ext cx="11299825" cy="4430712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947863" y="3271838"/>
            <a:ext cx="9447212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今天晚上八点有留学生聚会，我晚上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正好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有空。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47863" y="5214938"/>
            <a:ext cx="9447212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你来啦，我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正好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有一件事要问你。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P417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017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900" y="685800"/>
            <a:ext cx="11264900" cy="5507038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074863" y="1620838"/>
            <a:ext cx="9447212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我打算出门的时候，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正好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雨停了。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49463" y="3513138"/>
            <a:ext cx="9447212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我去北京的时候，他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正好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也在北京。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49463" y="5405438"/>
            <a:ext cx="9447212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今天商场有活动，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正好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打八折。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540829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花+时间/钱</a:t>
            </a:r>
            <a:endParaRPr sz="4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62025" y="1420813"/>
            <a:ext cx="10267950" cy="4259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我每天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花</a:t>
            </a:r>
            <a:r>
              <a:rPr lang="zh-CN" altLang="en-US" sz="4800" b="1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</a:rPr>
              <a:t>一个小时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的时间写作业。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我每天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花</a:t>
            </a:r>
            <a:r>
              <a:rPr lang="zh-CN" altLang="en-US" sz="4800" b="1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</a:rPr>
              <a:t>三个小时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复习功课。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买这个电脑我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花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800" b="1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</a:rPr>
              <a:t>八千多块钱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6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16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30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charRg st="30" end="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P418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2226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825" y="1601788"/>
            <a:ext cx="11010900" cy="432117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1300163" y="3271838"/>
            <a:ext cx="790733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我每天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花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两个小时学习汉语。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00163" y="5126038"/>
            <a:ext cx="790733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这道题我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花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了半个小时才做出来。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P418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324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700" y="1635125"/>
            <a:ext cx="11430000" cy="384492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198563" y="2725738"/>
            <a:ext cx="790733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他没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花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几天就看完这本书了。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98563" y="4668838"/>
            <a:ext cx="790733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你听他的演唱会一定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花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了不少钱吧。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538353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5: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顺便+V+(O)</a:t>
            </a:r>
            <a:endParaRPr sz="4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5650" y="1620838"/>
            <a:ext cx="10267950" cy="4351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我去北京出差，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顺便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看看我的朋友。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我一会儿去超市，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顺便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帮你买瓶果汁吧。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你要去食堂吗？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顺便</a:t>
            </a: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你回宿舍，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顺便</a:t>
            </a: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7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charRg st="17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36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36" end="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9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charRg st="49" end="6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P419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529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850" y="1743075"/>
            <a:ext cx="11118850" cy="378142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385000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6: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以为</a:t>
            </a:r>
            <a:endParaRPr sz="4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6950" y="3270250"/>
            <a:ext cx="4595813" cy="3062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1165225" y="3990975"/>
            <a:ext cx="6483350" cy="2136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A: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你不吃</a:t>
            </a:r>
            <a:r>
              <a:rPr lang="zh-CN" altLang="en-US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棒棒糖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吗？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B: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以为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我还是小孩子呀。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9238" y="1333500"/>
            <a:ext cx="10267950" cy="2135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以为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你病了，原来你在房间里睡懒觉啊。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以为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这衣服很便宜，没想到这么贵！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4445000" y="238760"/>
            <a:ext cx="4044315" cy="69977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S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想的和事实不一样</a:t>
            </a:r>
            <a:endParaRPr lang="zh-CN" altLang="en-US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2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charRg st="20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11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charRg st="11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P419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7346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738" y="1485900"/>
            <a:ext cx="11395075" cy="4560888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935163" y="3221038"/>
            <a:ext cx="790733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以为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八点半上课，所以迟到了。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35163" y="5176838"/>
            <a:ext cx="790733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啊？我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以为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你喜欢吃辣的呢。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P419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836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300" y="754063"/>
            <a:ext cx="11226800" cy="5519737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1909763" y="1735138"/>
            <a:ext cx="790733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以为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很近呢，没想到这么远啊。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35163" y="3640138"/>
            <a:ext cx="790733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十二点了吗？我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以为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才十点多呢。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35163" y="5557838"/>
            <a:ext cx="790733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以为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你都准备好了。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P405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9457" name="标题 1"/>
          <p:cNvSpPr txBox="1"/>
          <p:nvPr/>
        </p:nvSpPr>
        <p:spPr>
          <a:xfrm>
            <a:off x="791210" y="915670"/>
            <a:ext cx="10515600" cy="9652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>
              <a:lnSpc>
                <a:spcPct val="90000"/>
              </a:lnSpc>
            </a:pP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预习作业检查</a:t>
            </a:r>
            <a:r>
              <a:rPr lang="en-US" altLang="zh-CN" sz="4000" dirty="0">
                <a:latin typeface="楷体" panose="02010609060101010101" charset="-122"/>
                <a:ea typeface="楷体" panose="02010609060101010101" charset="-122"/>
              </a:rPr>
              <a:t>1——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sym typeface="+mn-ea"/>
              </a:rPr>
              <a:t>填字组词</a:t>
            </a: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：第</a:t>
            </a:r>
            <a:r>
              <a:rPr lang="en-US" altLang="zh-CN" sz="4000" dirty="0">
                <a:latin typeface="楷体" panose="02010609060101010101" charset="-122"/>
                <a:ea typeface="楷体" panose="02010609060101010101" charset="-122"/>
              </a:rPr>
              <a:t>405</a:t>
            </a: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页</a:t>
            </a:r>
            <a:endParaRPr lang="zh-CN" altLang="en-US" sz="40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07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373" y="2342515"/>
            <a:ext cx="10963275" cy="1903413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34160" y="261080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便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34160" y="3549015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利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96423" y="261080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正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18585" y="3537903"/>
            <a:ext cx="14366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准备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95160" y="261080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酱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95160" y="3561715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加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455785" y="2621915"/>
            <a:ext cx="15176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有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没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455785" y="3561715"/>
            <a:ext cx="14366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麻烦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11" grpId="0"/>
      <p:bldP spid="13" grpId="0"/>
      <p:bldP spid="14" grpId="0"/>
      <p:bldP spid="15" grpId="0"/>
      <p:bldP spid="1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778065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7: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V+了/完……就……</a:t>
            </a:r>
            <a:endParaRPr sz="4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55065" y="1714500"/>
            <a:ext cx="9881235" cy="3830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5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吃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饭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过去找你。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5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背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完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生词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睡觉。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等我一下，我</a:t>
            </a:r>
            <a:r>
              <a:rPr lang="zh-CN" altLang="en-US" sz="5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收拾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完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行李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出发。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charRg st="1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21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21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P420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041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225" y="1325563"/>
            <a:ext cx="11214100" cy="506730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2049463" y="3678238"/>
            <a:ext cx="5710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下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班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就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回家。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049463" y="5573713"/>
            <a:ext cx="5710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看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完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书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就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休息。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P420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144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719138"/>
            <a:ext cx="11150600" cy="5529262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2163763" y="3602038"/>
            <a:ext cx="723423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还没，我</a:t>
            </a:r>
            <a:r>
              <a:rPr lang="zh-CN" altLang="en-US" sz="3600" b="1">
                <a:solidFill>
                  <a:srgbClr val="385723"/>
                </a:solidFill>
                <a:latin typeface="楷体" panose="02010609060101010101" charset="-122"/>
                <a:ea typeface="楷体" panose="02010609060101010101" charset="-122"/>
              </a:rPr>
              <a:t>吃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饭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背。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63763" y="1744663"/>
            <a:ext cx="723423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等所有的人都</a:t>
            </a:r>
            <a:r>
              <a:rPr lang="zh-CN" altLang="en-US" sz="3600" b="1">
                <a:solidFill>
                  <a:srgbClr val="385723"/>
                </a:solidFill>
                <a:latin typeface="楷体" panose="02010609060101010101" charset="-122"/>
                <a:ea typeface="楷体" panose="02010609060101010101" charset="-122"/>
              </a:rPr>
              <a:t>到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，我们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出发。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63763" y="5497513"/>
            <a:ext cx="723423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还没有，我</a:t>
            </a:r>
            <a:r>
              <a:rPr lang="zh-CN" altLang="en-US" sz="36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买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完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水果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回去。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第四部分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课文热身：P</a:t>
            </a:r>
            <a:r>
              <a:rPr 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413</a:t>
            </a:r>
            <a:endParaRPr 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13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2466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725" y="1465263"/>
            <a:ext cx="10969625" cy="4529137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1193800" y="5310188"/>
            <a:ext cx="66929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9938" name="文本框 2"/>
          <p:cNvSpPr txBox="1"/>
          <p:nvPr/>
        </p:nvSpPr>
        <p:spPr>
          <a:xfrm>
            <a:off x="755015" y="1026160"/>
            <a:ext cx="9213850" cy="52622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（周小明给马克打电话。）</a:t>
            </a:r>
            <a:endParaRPr lang="en-US" altLang="zh-CN" sz="32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马克，你在哪儿呢？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我和艾米丽在超市买速冻饺子呢。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速冻饺子？你们又想吃饺子啦？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        饺子还是自己包的好吃。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可是我们不会包饺子，包不好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怎么办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别担心，我会啊！我来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教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你们，怎么样？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9938" name="文本框 2"/>
          <p:cNvSpPr txBox="1"/>
          <p:nvPr/>
        </p:nvSpPr>
        <p:spPr>
          <a:xfrm>
            <a:off x="753110" y="668655"/>
            <a:ext cx="10685780" cy="6000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那太好了！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饺子有好多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种馅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，你们想吃什么馅的？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你一般吃什么馅的？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我一般吃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三鲜馅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的，你们吃得惯吗？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三鲜馅？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嗯，一般就是肉、菜和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鸡蛋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做成的馅。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哦，应该吃得惯吧，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        我们现在的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饮食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习惯和中国人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差不多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9938" name="文本框 2"/>
          <p:cNvSpPr txBox="1"/>
          <p:nvPr/>
        </p:nvSpPr>
        <p:spPr>
          <a:xfrm>
            <a:off x="666750" y="608330"/>
            <a:ext cx="10188575" cy="6000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好，我家里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正好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有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、肉和鸡蛋，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        我来准备饺子馅，一会儿带过去。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好啊，那你什么时候过来？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准备饺子馅得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花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半个小时吧，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        我大概一个小时以后到。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那我们需要准备点儿什么？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你们先买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饺子皮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吧。对了，你们那儿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        有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酱油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和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醋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吗？没有的话就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顺便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买一下吧。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0962" name="文本框 2"/>
          <p:cNvSpPr txBox="1"/>
          <p:nvPr/>
        </p:nvSpPr>
        <p:spPr>
          <a:xfrm>
            <a:off x="862965" y="755650"/>
            <a:ext cx="9824085" cy="50774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sym typeface="+mn-ea"/>
              </a:rPr>
              <a:t>（周小明给马克打电话。）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周小明：马克，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克：我和艾米丽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周小明：速冻饺子？你们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？饺子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克：可是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周小明：别担心，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！我来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，怎么样？</a:t>
            </a:r>
            <a:endParaRPr lang="zh-CN" altLang="en-US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3010" name="文本框 2"/>
          <p:cNvSpPr txBox="1"/>
          <p:nvPr/>
        </p:nvSpPr>
        <p:spPr>
          <a:xfrm>
            <a:off x="666750" y="608330"/>
            <a:ext cx="9747885" cy="59080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！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周小明：饺子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，你们想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克：你一般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周小明：我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，你们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克：三鲜馅？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周小明：嗯，一般就是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克：哦，应该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，我们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36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P405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9457" name="标题 1"/>
          <p:cNvSpPr txBox="1"/>
          <p:nvPr/>
        </p:nvSpPr>
        <p:spPr>
          <a:xfrm>
            <a:off x="791210" y="915670"/>
            <a:ext cx="10515600" cy="9652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>
              <a:lnSpc>
                <a:spcPct val="90000"/>
              </a:lnSpc>
            </a:pP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预习作业检查</a:t>
            </a:r>
            <a:r>
              <a:rPr lang="en-US" altLang="zh-CN" sz="4000" dirty="0">
                <a:latin typeface="楷体" panose="02010609060101010101" charset="-122"/>
                <a:ea typeface="楷体" panose="02010609060101010101" charset="-122"/>
              </a:rPr>
              <a:t>1——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sym typeface="+mn-ea"/>
              </a:rPr>
              <a:t>词语扩展</a:t>
            </a: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：第</a:t>
            </a:r>
            <a:r>
              <a:rPr lang="en-US" altLang="zh-CN" sz="4000" dirty="0">
                <a:latin typeface="楷体" panose="02010609060101010101" charset="-122"/>
                <a:ea typeface="楷体" panose="02010609060101010101" charset="-122"/>
              </a:rPr>
              <a:t>405</a:t>
            </a: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页</a:t>
            </a:r>
            <a:endParaRPr lang="zh-CN" altLang="en-US" sz="40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0724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855" y="2407603"/>
            <a:ext cx="11115675" cy="2849562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1806893" y="2687003"/>
            <a:ext cx="2508250" cy="706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庆祝节日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39543" y="2671128"/>
            <a:ext cx="25114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庆祝生日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05743" y="2672715"/>
            <a:ext cx="25082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庆祝春节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13193" y="3607753"/>
            <a:ext cx="30130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过节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过春节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618480" y="3607753"/>
            <a:ext cx="18827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过生日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258618" y="3607753"/>
            <a:ext cx="17240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过日子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91080" y="4530090"/>
            <a:ext cx="12573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刷车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64543" y="4515803"/>
            <a:ext cx="18827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刷牙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571230" y="4526915"/>
            <a:ext cx="31003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刷筷子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刷碗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5058" name="文本框 2"/>
          <p:cNvSpPr txBox="1"/>
          <p:nvPr/>
        </p:nvSpPr>
        <p:spPr>
          <a:xfrm>
            <a:off x="862648" y="671195"/>
            <a:ext cx="10066337" cy="590804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周小明：好，我家里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我来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克：好啊，那你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周小明：准备饺子馅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，我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克：那我们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周小明：你们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。对了，你们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没有的话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36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71682" name="文本框 2"/>
          <p:cNvSpPr txBox="1"/>
          <p:nvPr/>
        </p:nvSpPr>
        <p:spPr>
          <a:xfrm>
            <a:off x="223520" y="608330"/>
            <a:ext cx="11405235" cy="6000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720090" fontAlgn="auto"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马克和艾米丽在超市买速冻饺子，因为他们不会包饺子，周小明说可以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他们。饺子有很多种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，周小明一般吃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的，是肉、菜和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做成的馅。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720090" fontAlgn="auto"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马克现在的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习惯和中国人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了，他觉得自己应该吃得惯这种馅的饺子，周小明家里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有这些食材，他准备饺子馅得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半个小时。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720090" fontAlgn="auto"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周小明让马克他们先买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，如果有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和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也就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买一下。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0963" name="文本框 4"/>
          <p:cNvSpPr txBox="1"/>
          <p:nvPr/>
        </p:nvSpPr>
        <p:spPr>
          <a:xfrm>
            <a:off x="2879090" y="1422400"/>
            <a:ext cx="8070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教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4"/>
          <p:cNvSpPr txBox="1"/>
          <p:nvPr/>
        </p:nvSpPr>
        <p:spPr>
          <a:xfrm>
            <a:off x="7609205" y="1422400"/>
            <a:ext cx="8070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馅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4"/>
          <p:cNvSpPr txBox="1"/>
          <p:nvPr/>
        </p:nvSpPr>
        <p:spPr>
          <a:xfrm>
            <a:off x="78740" y="2195830"/>
            <a:ext cx="15906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三鲜馅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4"/>
          <p:cNvSpPr txBox="1"/>
          <p:nvPr/>
        </p:nvSpPr>
        <p:spPr>
          <a:xfrm>
            <a:off x="4191635" y="2195830"/>
            <a:ext cx="12084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鸡蛋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27045" y="2925445"/>
            <a:ext cx="11645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饮食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6434455" y="2925445"/>
            <a:ext cx="14611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差不多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6434455" y="3644900"/>
            <a:ext cx="12934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正好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4"/>
          <p:cNvSpPr txBox="1"/>
          <p:nvPr/>
        </p:nvSpPr>
        <p:spPr>
          <a:xfrm>
            <a:off x="2072005" y="4290060"/>
            <a:ext cx="8070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花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4"/>
          <p:cNvSpPr txBox="1"/>
          <p:nvPr/>
        </p:nvSpPr>
        <p:spPr>
          <a:xfrm>
            <a:off x="5151755" y="5105400"/>
            <a:ext cx="15481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饺子皮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4"/>
          <p:cNvSpPr txBox="1"/>
          <p:nvPr/>
        </p:nvSpPr>
        <p:spPr>
          <a:xfrm>
            <a:off x="7727950" y="5074285"/>
            <a:ext cx="11245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酱油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4"/>
          <p:cNvSpPr txBox="1"/>
          <p:nvPr/>
        </p:nvSpPr>
        <p:spPr>
          <a:xfrm>
            <a:off x="9260840" y="5043805"/>
            <a:ext cx="8070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醋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4"/>
          <p:cNvSpPr txBox="1"/>
          <p:nvPr/>
        </p:nvSpPr>
        <p:spPr>
          <a:xfrm>
            <a:off x="296545" y="5814695"/>
            <a:ext cx="11658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顺便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963" grpId="0"/>
      <p:bldP spid="40963" grpId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听力练习：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P422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7373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363" y="1325563"/>
            <a:ext cx="10963275" cy="5113337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412875" y="226695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12875" y="379095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16050" y="454660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97375" y="605472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9" grpId="0"/>
      <p:bldP spid="1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听力练习：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P422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7475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1325563"/>
            <a:ext cx="11353800" cy="4941887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7000875" y="221615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02475" y="440690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02475" y="582612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听力练习：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P422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7577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713" y="1512888"/>
            <a:ext cx="11458575" cy="4303712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171575" y="318770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71575" y="395605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17075" y="539432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P423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568325" y="1325563"/>
            <a:ext cx="11099800" cy="5132070"/>
          </a:xfrm>
          <a:prstGeom prst="rect">
            <a:avLst/>
          </a:prstGeom>
          <a:solidFill>
            <a:srgbClr val="FFFFCC"/>
          </a:solidFill>
          <a:ln w="28575">
            <a:solidFill>
              <a:srgbClr val="FF6600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农历八月十五是</a:t>
            </a: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中秋节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，这一天的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月亮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是一年里最大、最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圆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、最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亮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的，所以中秋节时一定要和家人一起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赏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月。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除了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赏月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以外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，中秋节这天还要吃</a:t>
            </a: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月饼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。月饼是一种有馅的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面食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，圆圆的，像月亮一样，味道也好极了！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不管是</a:t>
            </a: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南方人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还是</a:t>
            </a: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北方人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，都喜欢吃月饼。你想尝尝吗？中秋节快到了，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到时候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，你也尝尝月饼的味道吧。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P423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77826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150" y="1325563"/>
            <a:ext cx="11061700" cy="529590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1184275" y="270510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54875" y="418941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54875" y="561975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P330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38175" y="1213485"/>
            <a:ext cx="2651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月亮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N.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 descr="C:\Users\13074\Desktop\1.jpg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904865" y="224155"/>
            <a:ext cx="4600575" cy="3066415"/>
          </a:xfrm>
          <a:prstGeom prst="rect">
            <a:avLst/>
          </a:prstGeom>
        </p:spPr>
      </p:pic>
      <p:pic>
        <p:nvPicPr>
          <p:cNvPr id="4" name="图片 3" descr="C:\Users\13074\Desktop\2.jpg2"/>
          <p:cNvPicPr>
            <a:picLocks noChangeAspect="1"/>
          </p:cNvPicPr>
          <p:nvPr/>
        </p:nvPicPr>
        <p:blipFill>
          <a:blip r:embed="rId2"/>
          <a:srcRect t="9023" b="33086"/>
          <a:stretch>
            <a:fillRect/>
          </a:stretch>
        </p:blipFill>
        <p:spPr>
          <a:xfrm>
            <a:off x="6910070" y="3526155"/>
            <a:ext cx="3221355" cy="28124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8175" y="845185"/>
            <a:ext cx="1524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yuè liànɡ</a:t>
            </a:r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755015" y="2645410"/>
            <a:ext cx="2651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圆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adj.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5015" y="2266315"/>
            <a:ext cx="9950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yuán</a:t>
            </a:r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755015" y="4126865"/>
            <a:ext cx="2651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亮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adj.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5015" y="3758565"/>
            <a:ext cx="9144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liànɡ</a:t>
            </a:r>
            <a:endParaRPr lang="zh-CN" altLang="en-US" sz="2400"/>
          </a:p>
        </p:txBody>
      </p:sp>
      <p:sp>
        <p:nvSpPr>
          <p:cNvPr id="13" name="文本框 12"/>
          <p:cNvSpPr txBox="1"/>
          <p:nvPr/>
        </p:nvSpPr>
        <p:spPr>
          <a:xfrm>
            <a:off x="755015" y="5523865"/>
            <a:ext cx="2651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赏月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V//N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8175" y="5155565"/>
            <a:ext cx="11684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shǎnɡ</a:t>
            </a:r>
            <a:endParaRPr lang="zh-CN" altLang="en-US" sz="240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P330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38175" y="1213485"/>
            <a:ext cx="7349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不管是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还是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，（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S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）都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8175" y="2655570"/>
            <a:ext cx="961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71500" indent="-57150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不管是面条还是饺子，我都很喜欢。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571500" indent="-571500" fontAlgn="auto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不管是物理还是化学，都很难。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P423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568325" y="1223963"/>
            <a:ext cx="11099800" cy="5410200"/>
          </a:xfrm>
          <a:prstGeom prst="rect">
            <a:avLst/>
          </a:prstGeom>
          <a:solidFill>
            <a:srgbClr val="FFFFCC"/>
          </a:solidFill>
          <a:ln w="28575">
            <a:solidFill>
              <a:srgbClr val="FF6600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还没下课，小张的肚子就饿了。他打算下课后去学校附近的商场里吃点儿好吃的。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商场五楼有个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美食城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，里边有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各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地的美食，比如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山西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的面条儿啦、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四川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火锅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啦、北京的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烤鸭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啦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其中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，最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受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大家欢迎的是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新疆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羊肉串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，太香了！排队的人真多，小张花了半个钟头的时间才买到。不过，虽然排了很长时间的队，但是小张觉得很值得，因为羊肉串真是太好吃了！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5.2.8"/>
</p:tagLst>
</file>

<file path=ppt/tags/tag10.xml><?xml version="1.0" encoding="utf-8"?>
<p:tagLst xmlns:p="http://schemas.openxmlformats.org/presentationml/2006/main">
  <p:tag name="PA" val="v5.2.8"/>
</p:tagLst>
</file>

<file path=ppt/tags/tag11.xml><?xml version="1.0" encoding="utf-8"?>
<p:tagLst xmlns:p="http://schemas.openxmlformats.org/presentationml/2006/main">
  <p:tag name="PA" val="v5.2.8"/>
</p:tagLst>
</file>

<file path=ppt/tags/tag12.xml><?xml version="1.0" encoding="utf-8"?>
<p:tagLst xmlns:p="http://schemas.openxmlformats.org/presentationml/2006/main">
  <p:tag name="KSO_WM_UNIT_PLACING_PICTURE_USER_VIEWPORT" val="{&quot;height&quot;:8060,&quot;width&quot;:16760}"/>
</p:tagLst>
</file>

<file path=ppt/tags/tag13.xml><?xml version="1.0" encoding="utf-8"?>
<p:tagLst xmlns:p="http://schemas.openxmlformats.org/presentationml/2006/main">
  <p:tag name="PA" val="v5.2.8"/>
</p:tagLst>
</file>

<file path=ppt/tags/tag14.xml><?xml version="1.0" encoding="utf-8"?>
<p:tagLst xmlns:p="http://schemas.openxmlformats.org/presentationml/2006/main">
  <p:tag name="PA" val="v5.2.8"/>
</p:tagLst>
</file>

<file path=ppt/tags/tag15.xml><?xml version="1.0" encoding="utf-8"?>
<p:tagLst xmlns:p="http://schemas.openxmlformats.org/presentationml/2006/main">
  <p:tag name="PA" val="v5.2.8"/>
</p:tagLst>
</file>

<file path=ppt/tags/tag16.xml><?xml version="1.0" encoding="utf-8"?>
<p:tagLst xmlns:p="http://schemas.openxmlformats.org/presentationml/2006/main">
  <p:tag name="PA" val="v5.2.8"/>
</p:tagLst>
</file>

<file path=ppt/tags/tag17.xml><?xml version="1.0" encoding="utf-8"?>
<p:tagLst xmlns:p="http://schemas.openxmlformats.org/presentationml/2006/main">
  <p:tag name="PA" val="v5.2.8"/>
</p:tagLst>
</file>

<file path=ppt/tags/tag18.xml><?xml version="1.0" encoding="utf-8"?>
<p:tagLst xmlns:p="http://schemas.openxmlformats.org/presentationml/2006/main">
  <p:tag name="PA" val="v5.2.8"/>
</p:tagLst>
</file>

<file path=ppt/tags/tag19.xml><?xml version="1.0" encoding="utf-8"?>
<p:tagLst xmlns:p="http://schemas.openxmlformats.org/presentationml/2006/main">
  <p:tag name="PA" val="v5.2.8"/>
</p:tagLst>
</file>

<file path=ppt/tags/tag2.xml><?xml version="1.0" encoding="utf-8"?>
<p:tagLst xmlns:p="http://schemas.openxmlformats.org/presentationml/2006/main">
  <p:tag name="PA" val="v5.2.8"/>
</p:tagLst>
</file>

<file path=ppt/tags/tag20.xml><?xml version="1.0" encoding="utf-8"?>
<p:tagLst xmlns:p="http://schemas.openxmlformats.org/presentationml/2006/main">
  <p:tag name="PA" val="v5.2.8"/>
</p:tagLst>
</file>

<file path=ppt/tags/tag21.xml><?xml version="1.0" encoding="utf-8"?>
<p:tagLst xmlns:p="http://schemas.openxmlformats.org/presentationml/2006/main">
  <p:tag name="PA" val="v5.2.8"/>
</p:tagLst>
</file>

<file path=ppt/tags/tag22.xml><?xml version="1.0" encoding="utf-8"?>
<p:tagLst xmlns:p="http://schemas.openxmlformats.org/presentationml/2006/main">
  <p:tag name="PA" val="v5.2.8"/>
</p:tagLst>
</file>

<file path=ppt/tags/tag23.xml><?xml version="1.0" encoding="utf-8"?>
<p:tagLst xmlns:p="http://schemas.openxmlformats.org/presentationml/2006/main">
  <p:tag name="PA" val="v5.2.8"/>
</p:tagLst>
</file>

<file path=ppt/tags/tag24.xml><?xml version="1.0" encoding="utf-8"?>
<p:tagLst xmlns:p="http://schemas.openxmlformats.org/presentationml/2006/main">
  <p:tag name="PA" val="v5.2.8"/>
</p:tagLst>
</file>

<file path=ppt/tags/tag25.xml><?xml version="1.0" encoding="utf-8"?>
<p:tagLst xmlns:p="http://schemas.openxmlformats.org/presentationml/2006/main">
  <p:tag name="PA" val="v5.2.8"/>
</p:tagLst>
</file>

<file path=ppt/tags/tag26.xml><?xml version="1.0" encoding="utf-8"?>
<p:tagLst xmlns:p="http://schemas.openxmlformats.org/presentationml/2006/main">
  <p:tag name="PA" val="v5.2.8"/>
</p:tagLst>
</file>

<file path=ppt/tags/tag27.xml><?xml version="1.0" encoding="utf-8"?>
<p:tagLst xmlns:p="http://schemas.openxmlformats.org/presentationml/2006/main">
  <p:tag name="PA" val="v5.2.8"/>
</p:tagLst>
</file>

<file path=ppt/tags/tag28.xml><?xml version="1.0" encoding="utf-8"?>
<p:tagLst xmlns:p="http://schemas.openxmlformats.org/presentationml/2006/main">
  <p:tag name="PA" val="v5.2.8"/>
</p:tagLst>
</file>

<file path=ppt/tags/tag29.xml><?xml version="1.0" encoding="utf-8"?>
<p:tagLst xmlns:p="http://schemas.openxmlformats.org/presentationml/2006/main">
  <p:tag name="PA" val="v5.2.8"/>
</p:tagLst>
</file>

<file path=ppt/tags/tag3.xml><?xml version="1.0" encoding="utf-8"?>
<p:tagLst xmlns:p="http://schemas.openxmlformats.org/presentationml/2006/main">
  <p:tag name="PA" val="v5.2.8"/>
</p:tagLst>
</file>

<file path=ppt/tags/tag30.xml><?xml version="1.0" encoding="utf-8"?>
<p:tagLst xmlns:p="http://schemas.openxmlformats.org/presentationml/2006/main">
  <p:tag name="PA" val="v5.2.8"/>
</p:tagLst>
</file>

<file path=ppt/tags/tag31.xml><?xml version="1.0" encoding="utf-8"?>
<p:tagLst xmlns:p="http://schemas.openxmlformats.org/presentationml/2006/main">
  <p:tag name="ISPRING_PRESENTATION_TITLE" val="蓝色简约年终工作总结汇报PPT模板"/>
</p:tagLst>
</file>

<file path=ppt/tags/tag4.xml><?xml version="1.0" encoding="utf-8"?>
<p:tagLst xmlns:p="http://schemas.openxmlformats.org/presentationml/2006/main">
  <p:tag name="PA" val="v5.2.8"/>
</p:tagLst>
</file>

<file path=ppt/tags/tag5.xml><?xml version="1.0" encoding="utf-8"?>
<p:tagLst xmlns:p="http://schemas.openxmlformats.org/presentationml/2006/main">
  <p:tag name="PA" val="v5.2.8"/>
</p:tagLst>
</file>

<file path=ppt/tags/tag6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PA" val="v5.2.8"/>
</p:tagLst>
</file>

<file path=ppt/tags/tag8.xml><?xml version="1.0" encoding="utf-8"?>
<p:tagLst xmlns:p="http://schemas.openxmlformats.org/presentationml/2006/main">
  <p:tag name="PA" val="v5.2.8"/>
</p:tagLst>
</file>

<file path=ppt/tags/tag9.xml><?xml version="1.0" encoding="utf-8"?>
<p:tagLst xmlns:p="http://schemas.openxmlformats.org/presentationml/2006/main">
  <p:tag name="PA" val="v5.2.8"/>
</p:tagLst>
</file>

<file path=ppt/theme/theme1.xml><?xml version="1.0" encoding="utf-8"?>
<a:theme xmlns:a="http://schemas.openxmlformats.org/drawingml/2006/main" name="Office 主题​​">
  <a:themeElements>
    <a:clrScheme name="自定义 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954F72"/>
      </a:folHlink>
    </a:clrScheme>
    <a:fontScheme name="自定义 6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5799</Words>
  <Application>WPS 文字</Application>
  <PresentationFormat>宽屏</PresentationFormat>
  <Paragraphs>985</Paragraphs>
  <Slides>102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102</vt:i4>
      </vt:variant>
    </vt:vector>
  </HeadingPairs>
  <TitlesOfParts>
    <vt:vector size="122" baseType="lpstr">
      <vt:lpstr>Arial</vt:lpstr>
      <vt:lpstr>方正书宋_GBK</vt:lpstr>
      <vt:lpstr>Wingdings</vt:lpstr>
      <vt:lpstr>等线</vt:lpstr>
      <vt:lpstr>汉仪中等线KW</vt:lpstr>
      <vt:lpstr>宋体</vt:lpstr>
      <vt:lpstr>字魂105号-简雅黑</vt:lpstr>
      <vt:lpstr>苹方-简</vt:lpstr>
      <vt:lpstr>楷体</vt:lpstr>
      <vt:lpstr>庞门正道标题体</vt:lpstr>
      <vt:lpstr>汉仪楷体KW</vt:lpstr>
      <vt:lpstr>微软雅黑</vt:lpstr>
      <vt:lpstr>汉仪旗黑</vt:lpstr>
      <vt:lpstr>宋体</vt:lpstr>
      <vt:lpstr>Arial Unicode MS</vt:lpstr>
      <vt:lpstr>汉仪书宋二KW</vt:lpstr>
      <vt:lpstr>Calibri</vt:lpstr>
      <vt:lpstr>Helvetica Neue</vt:lpstr>
      <vt:lpstr>华文宋体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蓝色简约年终工作总结汇报PPT模板</dc:title>
  <dc:creator>123</dc:creator>
  <cp:lastModifiedBy>xuxinyao</cp:lastModifiedBy>
  <cp:revision>303</cp:revision>
  <dcterms:created xsi:type="dcterms:W3CDTF">2023-10-22T13:24:30Z</dcterms:created>
  <dcterms:modified xsi:type="dcterms:W3CDTF">2023-10-22T13:24:30Z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2052-3.8.1.6116</vt:lpwstr>
  </property>
  <property fmtid="{D5CDD505-2E9C-101B-9397-08002B2CF9AE}" pid="3" name="ICV">
    <vt:lpwstr>2CE7919B98594573B999FFF8D394C07F</vt:lpwstr>
  </property>
</Properties>
</file>