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7"/>
  </p:notesMasterIdLst>
  <p:sldIdLst>
    <p:sldId id="527" r:id="rId3"/>
    <p:sldId id="256" r:id="rId4"/>
    <p:sldId id="345" r:id="rId5"/>
    <p:sldId id="316" r:id="rId6"/>
    <p:sldId id="260" r:id="rId7"/>
    <p:sldId id="431" r:id="rId8"/>
    <p:sldId id="398" r:id="rId9"/>
    <p:sldId id="421" r:id="rId10"/>
    <p:sldId id="346" r:id="rId11"/>
    <p:sldId id="261" r:id="rId12"/>
    <p:sldId id="275" r:id="rId13"/>
    <p:sldId id="347" r:id="rId14"/>
    <p:sldId id="276" r:id="rId15"/>
    <p:sldId id="348" r:id="rId16"/>
    <p:sldId id="349" r:id="rId17"/>
    <p:sldId id="279" r:id="rId18"/>
    <p:sldId id="590" r:id="rId19"/>
    <p:sldId id="432" r:id="rId20"/>
    <p:sldId id="399" r:id="rId21"/>
    <p:sldId id="422" r:id="rId22"/>
    <p:sldId id="392" r:id="rId23"/>
    <p:sldId id="393" r:id="rId24"/>
    <p:sldId id="394" r:id="rId25"/>
    <p:sldId id="434" r:id="rId26"/>
    <p:sldId id="488" r:id="rId27"/>
    <p:sldId id="435" r:id="rId28"/>
    <p:sldId id="485" r:id="rId29"/>
    <p:sldId id="433" r:id="rId30"/>
    <p:sldId id="395" r:id="rId31"/>
    <p:sldId id="390" r:id="rId32"/>
    <p:sldId id="486" r:id="rId33"/>
    <p:sldId id="391" r:id="rId34"/>
    <p:sldId id="397" r:id="rId35"/>
    <p:sldId id="436" r:id="rId36"/>
    <p:sldId id="401" r:id="rId37"/>
    <p:sldId id="424" r:id="rId38"/>
    <p:sldId id="400" r:id="rId39"/>
    <p:sldId id="403" r:id="rId40"/>
    <p:sldId id="404" r:id="rId41"/>
    <p:sldId id="405" r:id="rId42"/>
    <p:sldId id="418" r:id="rId43"/>
    <p:sldId id="406" r:id="rId44"/>
    <p:sldId id="408" r:id="rId45"/>
    <p:sldId id="407" r:id="rId46"/>
    <p:sldId id="419" r:id="rId48"/>
    <p:sldId id="409" r:id="rId49"/>
    <p:sldId id="420" r:id="rId50"/>
    <p:sldId id="410" r:id="rId51"/>
    <p:sldId id="437" r:id="rId52"/>
    <p:sldId id="423" r:id="rId53"/>
    <p:sldId id="411" r:id="rId54"/>
    <p:sldId id="412" r:id="rId55"/>
    <p:sldId id="425" r:id="rId56"/>
    <p:sldId id="426" r:id="rId57"/>
    <p:sldId id="440" r:id="rId58"/>
    <p:sldId id="490" r:id="rId59"/>
    <p:sldId id="487" r:id="rId60"/>
    <p:sldId id="439" r:id="rId61"/>
    <p:sldId id="438" r:id="rId62"/>
    <p:sldId id="427" r:id="rId63"/>
    <p:sldId id="428" r:id="rId64"/>
    <p:sldId id="429" r:id="rId65"/>
    <p:sldId id="430" r:id="rId66"/>
  </p:sldIdLst>
  <p:sldSz cx="12192000" cy="6858000"/>
  <p:notesSz cx="6858000" cy="9144000"/>
  <p:custDataLst>
    <p:tags r:id="rId7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3" userDrawn="1">
          <p15:clr>
            <a:srgbClr val="A4A3A4"/>
          </p15:clr>
        </p15:guide>
        <p15:guide id="2" pos="3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1E9"/>
    <a:srgbClr val="EDCAB8"/>
    <a:srgbClr val="CECCC4"/>
    <a:srgbClr val="E8CFBE"/>
    <a:srgbClr val="C9C9C1"/>
    <a:srgbClr val="B8DCE0"/>
    <a:srgbClr val="D3DDD2"/>
    <a:srgbClr val="FBF3BF"/>
    <a:srgbClr val="D19504"/>
    <a:srgbClr val="FCEC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2" d="100"/>
          <a:sy n="92" d="100"/>
        </p:scale>
        <p:origin x="64" y="112"/>
      </p:cViewPr>
      <p:guideLst>
        <p:guide orient="horz" pos="2083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0" Type="http://schemas.openxmlformats.org/officeDocument/2006/relationships/tags" Target="tags/tag98.xml"/><Relationship Id="rId7" Type="http://schemas.openxmlformats.org/officeDocument/2006/relationships/slide" Target="slides/slide5.xml"/><Relationship Id="rId69" Type="http://schemas.openxmlformats.org/officeDocument/2006/relationships/tableStyles" Target="tableStyles.xml"/><Relationship Id="rId68" Type="http://schemas.openxmlformats.org/officeDocument/2006/relationships/viewProps" Target="viewProps.xml"/><Relationship Id="rId67" Type="http://schemas.openxmlformats.org/officeDocument/2006/relationships/presProps" Target="presProps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A0AAB-C9F4-457B-BA7F-DDC7ACFCF9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D8188-3F97-4A26-8D72-EB3457D4CE7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D8188-3F97-4A26-8D72-EB3457D4CE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9F658-EE43-43C1-A135-844E0E36010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F5243-D334-4147-8C7B-18561A50362C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抠图61558a2f169bf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780905" y="0"/>
            <a:ext cx="2283460" cy="7105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32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9.xml"/><Relationship Id="rId12" Type="http://schemas.openxmlformats.org/officeDocument/2006/relationships/image" Target="../media/image9.png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.xml"/><Relationship Id="rId4" Type="http://schemas.openxmlformats.org/officeDocument/2006/relationships/image" Target="../media/image11.png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13.png"/><Relationship Id="rId2" Type="http://schemas.openxmlformats.org/officeDocument/2006/relationships/tags" Target="../tags/tag54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image" Target="../media/image15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4.xml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image" Target="../media/image5.png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/>
          <p:cNvSpPr/>
          <p:nvPr/>
        </p:nvSpPr>
        <p:spPr>
          <a:xfrm>
            <a:off x="471361" y="1267591"/>
            <a:ext cx="4357687" cy="4357687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07131" y="1703361"/>
            <a:ext cx="3486149" cy="348614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dirty="0"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20" name="等腰三角形 19"/>
          <p:cNvSpPr/>
          <p:nvPr/>
        </p:nvSpPr>
        <p:spPr>
          <a:xfrm rot="8253098">
            <a:off x="936052" y="1384857"/>
            <a:ext cx="376237" cy="951509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10321887">
            <a:off x="1399265" y="1484555"/>
            <a:ext cx="173037" cy="43761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 rot="11778172">
            <a:off x="1685126" y="998916"/>
            <a:ext cx="376237" cy="951509"/>
          </a:xfrm>
          <a:prstGeom prst="triangl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1559138" y="2784873"/>
            <a:ext cx="2232660" cy="1322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Math</a:t>
            </a:r>
            <a:endParaRPr lang="en-US" altLang="zh-CN" sz="80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829048" y="2269709"/>
            <a:ext cx="7043865" cy="415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600" b="1" dirty="0" smtClean="0">
                <a:latin typeface="Arial" panose="020B0604020202020204" pitchFamily="34" charset="0"/>
              </a:rPr>
              <a:t>科技中文课</a:t>
            </a:r>
            <a:endParaRPr lang="zh-CN" altLang="en-US" sz="9600" b="1" dirty="0" smtClean="0">
              <a:latin typeface="Arial" panose="020B0604020202020204" pitchFamily="34" charset="0"/>
            </a:endParaRPr>
          </a:p>
          <a:p>
            <a:endParaRPr lang="zh-CN" altLang="en-US" sz="9600" b="1" dirty="0" smtClean="0">
              <a:latin typeface="Arial" panose="020B0604020202020204" pitchFamily="34" charset="0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华侨大学预科教育学院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赵毅飞</a:t>
            </a:r>
            <a:endParaRPr lang="zh-CN" altLang="en-US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26726"/>
          <a:stretch>
            <a:fillRect/>
          </a:stretch>
        </p:blipFill>
        <p:spPr>
          <a:xfrm>
            <a:off x="841375" y="1555750"/>
            <a:ext cx="3618865" cy="370395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95988" y="68262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057910" y="-388620"/>
            <a:ext cx="5772150" cy="3230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zh-CN" altLang="en-US" sz="28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altLang="zh-CN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      </a:t>
            </a:r>
            <a:r>
              <a:rPr lang="en-US" altLang="zh-CN" sz="28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endParaRPr lang="zh-CN" altLang="en-US" sz="3600" b="1" kern="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分数</a:t>
            </a:r>
            <a:r>
              <a:rPr lang="en-US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:</a:t>
            </a:r>
            <a:r>
              <a:rPr lang="en-US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fēn</a:t>
            </a:r>
            <a:r>
              <a:rPr lang="en-US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shù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3600" b="1" kern="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CN" altLang="en-US" sz="32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3200" b="1" kern="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5544123" y="950747"/>
                <a:ext cx="6477283" cy="119263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lvl="0" algn="l">
                  <a:lnSpc>
                    <a:spcPct val="150000"/>
                  </a:lnSpc>
                  <a:spcAft>
                    <a:spcPts val="0"/>
                  </a:spcAft>
                  <a:buClrTx/>
                  <a:buSzTx/>
                  <a:buFontTx/>
                </a:pPr>
                <a14:m>
                  <m:oMath xmlns:m="http://schemas.openxmlformats.org/officeDocument/2006/math">
                    <m:r>
                      <a:rPr lang="en-US" altLang="zh-CN" sz="3600" b="1" kern="0" dirty="0" smtClean="0"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rPr>
                      <m:t>+</m:t>
                    </m:r>
                    <m:f>
                      <m:fPr>
                        <m:ctrlP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36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3600" b="1" kern="0" dirty="0" smtClean="0"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rPr>
                      <m:t>+</m:t>
                    </m:r>
                    <m:f>
                      <m:fPr>
                        <m:ctrlP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𝟏𝟎𝟎</m:t>
                        </m:r>
                      </m:den>
                    </m:f>
                    <m:r>
                      <a:rPr lang="en-US" altLang="zh-CN" sz="3600" b="1" kern="0" dirty="0" smtClean="0"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rPr>
                      <m:t> </m:t>
                    </m:r>
                  </m:oMath>
                </a14:m>
                <a:r>
                  <a:rPr lang="en-US" altLang="zh-CN" sz="36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𝟑</m:t>
                        </m:r>
                      </m:den>
                    </m:f>
                    <m:r>
                      <a:rPr lang="en-US" altLang="zh-CN" sz="3600" b="1" kern="0" dirty="0" smtClean="0"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rPr>
                      <m:t> </m:t>
                    </m:r>
                  </m:oMath>
                </a14:m>
                <a:r>
                  <a:rPr lang="en-US" altLang="zh-CN" sz="36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𝟒</m:t>
                        </m:r>
                      </m:den>
                    </m:f>
                  </m:oMath>
                </a14:m>
                <a:endParaRPr lang="en-US" altLang="zh-CN" sz="3600" b="1" kern="0" dirty="0"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5544123" y="950747"/>
                <a:ext cx="6477283" cy="1192634"/>
              </a:xfrm>
              <a:prstGeom prst="rect">
                <a:avLst/>
              </a:prstGeom>
              <a:blipFill rotWithShape="1">
                <a:blip r:embed="rId3"/>
                <a:stretch>
                  <a:fillRect l="-9" t="-13" r="3" b="-21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663065" y="3155315"/>
                <a:ext cx="4064000" cy="890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altLang="zh-CN" sz="2800" b="1" i="1"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065" y="3155315"/>
                <a:ext cx="4064000" cy="8909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接箭头连接符 7"/>
          <p:cNvCxnSpPr/>
          <p:nvPr/>
        </p:nvCxnSpPr>
        <p:spPr>
          <a:xfrm flipV="1">
            <a:off x="3956050" y="3124200"/>
            <a:ext cx="380365" cy="17462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530725" y="278765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分子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30725" y="38709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分母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5"/>
            </p:custDataLst>
          </p:nvPr>
        </p:nvCxnSpPr>
        <p:spPr>
          <a:xfrm>
            <a:off x="3986530" y="3907790"/>
            <a:ext cx="349885" cy="13843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6"/>
            </p:custDataLst>
          </p:nvPr>
        </p:nvCxnSpPr>
        <p:spPr>
          <a:xfrm flipH="1">
            <a:off x="2392045" y="3639185"/>
            <a:ext cx="987425" cy="1016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774700" y="3400425"/>
            <a:ext cx="1821815" cy="470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分数线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796915" y="3348990"/>
            <a:ext cx="55753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我们称正分数、负分数为分数。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379470" y="5701665"/>
                <a:ext cx="4064000" cy="967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0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4000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1</m:t>
                        </m:r>
                      </m:num>
                      <m:den>
                        <m:r>
                          <a:rPr lang="en-US" altLang="zh-CN" sz="4000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3200">
                    <a:latin typeface="楷体" panose="02010609060101010101" pitchFamily="49" charset="-122"/>
                    <a:ea typeface="楷体" panose="02010609060101010101" pitchFamily="49" charset="-122"/>
                  </a:rPr>
                  <a:t>读作二分之一。</a:t>
                </a:r>
                <a:endParaRPr lang="zh-CN" altLang="en-US" sz="32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3379470" y="5701665"/>
                <a:ext cx="4064000" cy="96710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4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571105" y="4733290"/>
                <a:ext cx="4050665" cy="775970"/>
              </a:xfrm>
              <a:prstGeom prst="rect">
                <a:avLst/>
              </a:prstGeom>
              <a:noFill/>
            </p:spPr>
            <p:txBody>
              <a:bodyPr/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eaLnBrk="1" hangingPunct="1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𝟐</m:t>
                        </m:r>
                      </m:den>
                    </m:f>
                    <m:r>
                      <a:rPr lang="en-US" altLang="zh-CN" sz="3600" b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rPr>
                      <m:t>,   </m:t>
                    </m:r>
                    <m:f>
                      <m:fPr>
                        <m:ctrlP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3600" b="1" kern="0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zh-CN" sz="3600" b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 </m:t>
                    </m:r>
                    <m:f>
                      <m:fPr>
                        <m:ctrlP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𝟏𝟎𝟎</m:t>
                        </m:r>
                      </m:den>
                    </m:f>
                  </m:oMath>
                </a14:m>
                <a:endParaRPr lang="en-US" altLang="zh-CN" sz="36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en-US" altLang="zh-CN" sz="3600" b="1" i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571105" y="4733290"/>
                <a:ext cx="4050665" cy="775970"/>
              </a:xfrm>
              <a:prstGeom prst="rect">
                <a:avLst/>
              </a:prstGeom>
              <a:blipFill rotWithShape="1">
                <a:blip r:embed="rId12"/>
                <a:stretch>
                  <a:fillRect b="-77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>
            <a:off x="1057910" y="4269740"/>
            <a:ext cx="5878830" cy="2232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...</a:t>
            </a:r>
            <a:r>
              <a:rPr lang="zh-CN" altLang="en-US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分之</a:t>
            </a:r>
            <a:r>
              <a:rPr lang="en-US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...</a:t>
            </a:r>
            <a:r>
              <a:rPr lang="en-US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:  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fēn zhī</a:t>
            </a:r>
            <a:endParaRPr lang="zh-CN" altLang="en-US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95988" y="68262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925830" y="377825"/>
            <a:ext cx="5720715" cy="9810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571500" indent="-5715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zh-CN" altLang="en-US" sz="44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小数：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xiǎo shù</a:t>
            </a:r>
            <a:r>
              <a:rPr lang="zh-CN" altLang="en-US" sz="36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600" b="1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5830" y="4993005"/>
            <a:ext cx="47580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根号：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ɡēn hào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71395" y="3469640"/>
            <a:ext cx="8970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0.1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0.345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2.135... ,  5.212121...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40890" y="4251960"/>
            <a:ext cx="91338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有限小数和无限小数，我们把它们统称为小数。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8" name="直接箭头连接符 7"/>
          <p:cNvCxnSpPr/>
          <p:nvPr>
            <p:custDataLst>
              <p:tags r:id="rId1"/>
            </p:custDataLst>
          </p:nvPr>
        </p:nvCxnSpPr>
        <p:spPr>
          <a:xfrm flipH="1" flipV="1">
            <a:off x="3822065" y="3158490"/>
            <a:ext cx="224790" cy="1993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773045" y="2635885"/>
            <a:ext cx="1786890" cy="387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有限小数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1" name="直接箭头连接符 10"/>
          <p:cNvCxnSpPr/>
          <p:nvPr>
            <p:custDataLst>
              <p:tags r:id="rId2"/>
            </p:custDataLst>
          </p:nvPr>
        </p:nvCxnSpPr>
        <p:spPr>
          <a:xfrm flipV="1">
            <a:off x="2918460" y="3143885"/>
            <a:ext cx="253365" cy="20383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>
            <p:custDataLst>
              <p:tags r:id="rId3"/>
            </p:custDataLst>
          </p:nvPr>
        </p:nvCxnSpPr>
        <p:spPr>
          <a:xfrm flipV="1">
            <a:off x="5846445" y="3065780"/>
            <a:ext cx="5715" cy="28194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5231130" y="2635885"/>
            <a:ext cx="1700530" cy="522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无限小数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7241540" y="2635885"/>
            <a:ext cx="2275840" cy="522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无限循环小数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6" name="直接箭头连接符 15"/>
          <p:cNvCxnSpPr/>
          <p:nvPr>
            <p:custDataLst>
              <p:tags r:id="rId5"/>
            </p:custDataLst>
          </p:nvPr>
        </p:nvCxnSpPr>
        <p:spPr>
          <a:xfrm flipV="1">
            <a:off x="8376285" y="3065780"/>
            <a:ext cx="5715" cy="28194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261870" y="598043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根号二记作√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778500" y="5054600"/>
            <a:ext cx="40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16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32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4"/>
              <p:cNvSpPr txBox="1">
                <a:spLocks noChangeArrowheads="1"/>
              </p:cNvSpPr>
              <p:nvPr/>
            </p:nvSpPr>
            <p:spPr>
              <a:xfrm>
                <a:off x="6057900" y="1362075"/>
                <a:ext cx="6641465" cy="775970"/>
              </a:xfrm>
              <a:prstGeom prst="rect">
                <a:avLst/>
              </a:prstGeom>
              <a:noFill/>
            </p:spPr>
            <p:txBody>
              <a:bodyPr/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+</m:t>
                      </m:r>
                      <m:f>
                        <m:fPr>
                          <m:ctrlPr>
                            <a:rPr lang="en-US" altLang="zh-CN" sz="2800" b="1" i="1" kern="0" dirty="0" smtClean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800" b="1" i="1" kern="0" dirty="0" smtClean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kern="0" dirty="0" smtClean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  <m:t>𝟐</m:t>
                          </m:r>
                        </m:den>
                      </m:f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2800" b="1" i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𝟒</m:t>
                      </m:r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2800" b="1" i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𝟏</m:t>
                      </m:r>
                      <m:r>
                        <a:rPr lang="en-US" altLang="zh-CN" sz="2800" b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.</m:t>
                      </m:r>
                      <m:r>
                        <a:rPr lang="en-US" altLang="zh-CN" sz="2800" b="1" i="1" kern="0" dirty="0" smtClean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𝟐</m:t>
                      </m:r>
                    </m:oMath>
                  </m:oMathPara>
                </a14:m>
                <a:endParaRPr lang="en-US" altLang="zh-CN" sz="36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altLang="zh-CN" sz="36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900" y="1362075"/>
                <a:ext cx="6641465" cy="775970"/>
              </a:xfrm>
              <a:prstGeom prst="rect">
                <a:avLst/>
              </a:prstGeom>
              <a:blipFill rotWithShape="1">
                <a:blip r:embed="rId1"/>
                <a:stretch>
                  <a:fillRect b="-78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639445" y="1089025"/>
            <a:ext cx="5860415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有理数：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yǒu lǐ shù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05439" y="3491661"/>
            <a:ext cx="5836854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无理数：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wú lǐ shù</a:t>
            </a:r>
            <a:r>
              <a:rPr lang="zh-CN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91435" y="2969260"/>
            <a:ext cx="88620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我们把整数和分数（小数）统称为有理数。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5571490" y="4037965"/>
                <a:ext cx="5120640" cy="77597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.</m:t>
                      </m:r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𝟎𝟏𝟎𝟎𝟏𝟎𝟎𝟎𝟏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... </m:t>
                      </m:r>
                    </m:oMath>
                  </m:oMathPara>
                </a14:m>
                <a:endParaRPr lang="en-US" altLang="zh-CN" sz="36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  </m:t>
                      </m:r>
                    </m:oMath>
                  </m:oMathPara>
                </a14:m>
                <a:endParaRPr lang="en-US" altLang="zh-CN" sz="3600" b="1" kern="0" dirty="0">
                  <a:solidFill>
                    <a:schemeClr val="tx1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5571490" y="4037965"/>
                <a:ext cx="5120640" cy="775970"/>
              </a:xfrm>
              <a:prstGeom prst="rect">
                <a:avLst/>
              </a:prstGeom>
              <a:blipFill rotWithShape="1">
                <a:blip r:embed="rId4"/>
                <a:stretch>
                  <a:fillRect b="-31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2745740" y="5237480"/>
            <a:ext cx="59080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无限不循环小数成为无理数。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95988" y="68262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53365" y="179070"/>
            <a:ext cx="2019300" cy="11499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/>
            <a:endParaRPr lang="zh-CN" altLang="en-US" sz="48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/>
            <a:endParaRPr lang="zh-CN" altLang="en-US" sz="48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415636" y="1971040"/>
          <a:ext cx="11526982" cy="3392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382"/>
                <a:gridCol w="1814946"/>
                <a:gridCol w="2189018"/>
                <a:gridCol w="3048000"/>
                <a:gridCol w="2320636"/>
              </a:tblGrid>
              <a:tr h="16554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正</a:t>
                      </a:r>
                      <a:endParaRPr lang="zh-CN" altLang="zh-CN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有理数 </a:t>
                      </a:r>
                      <a:endParaRPr lang="zh-CN" altLang="zh-CN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分数</a:t>
                      </a:r>
                      <a:endParaRPr lang="zh-CN" altLang="zh-CN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整数 </a:t>
                      </a:r>
                      <a:endParaRPr lang="zh-CN" altLang="zh-CN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根号</a:t>
                      </a:r>
                      <a:endParaRPr lang="zh-CN" altLang="zh-CN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54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36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fēn shu </a:t>
                      </a: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36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zhènɡ </a:t>
                      </a: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36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ɡēn hào </a:t>
                      </a: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36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yǒu lǐ shù</a:t>
                      </a: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zh-CN" sz="36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zhěnɡ shù</a:t>
                      </a: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zh-CN" altLang="zh-CN" sz="36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741568" y="267126"/>
            <a:ext cx="20409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练一练</a:t>
            </a:r>
            <a:endParaRPr lang="zh-CN" altLang="en-US" sz="48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1586345" y="2701636"/>
            <a:ext cx="2036619" cy="10454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3622964" y="2617469"/>
            <a:ext cx="4449791" cy="10147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>
            <a:off x="2081530" y="2701636"/>
            <a:ext cx="3425652" cy="9826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8288251" y="2617469"/>
            <a:ext cx="2174875" cy="11296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>
            <a:off x="6064885" y="2565400"/>
            <a:ext cx="4151630" cy="11087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70915" y="1205865"/>
            <a:ext cx="5087620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实数：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shí shù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956589" y="3450386"/>
            <a:ext cx="2719014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率：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lǜ</a:t>
            </a:r>
            <a:r>
              <a:rPr lang="zh-CN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36445" y="3047365"/>
            <a:ext cx="75228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我们把有理数和无理数统称为实数。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2036445" y="5177155"/>
            <a:ext cx="5071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这个班考试通过率很高。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4"/>
              <p:cNvSpPr txBox="1">
                <a:spLocks noChangeArrowheads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4657725" y="1615440"/>
                <a:ext cx="7270115" cy="775970"/>
              </a:xfrm>
              <a:prstGeom prst="rect">
                <a:avLst/>
              </a:prstGeom>
              <a:noFill/>
            </p:spPr>
            <p:txBody>
              <a:bodyPr/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+</m:t>
                      </m:r>
                      <m:f>
                        <m:fPr>
                          <m:ctrlPr>
                            <a:rPr lang="en-US" altLang="zh-CN" sz="2400" b="1" i="1" kern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b="1" i="1" kern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400" b="1" i="1" kern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  <a:sym typeface="+mn-ea"/>
                            </a:rPr>
                            <m:t>𝟐</m:t>
                          </m:r>
                        </m:den>
                      </m:f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24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𝟒</m:t>
                      </m:r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24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24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.</m:t>
                      </m:r>
                      <m:r>
                        <a:rPr lang="en-US" altLang="zh-CN" sz="24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𝟎𝟏𝟎𝟎𝟏𝟎𝟎𝟎𝟏</m:t>
                      </m:r>
                      <m:r>
                        <a:rPr lang="en-US" altLang="zh-CN" sz="24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...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altLang="zh-CN" sz="32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4657725" y="1615440"/>
                <a:ext cx="7270115" cy="775970"/>
              </a:xfrm>
              <a:prstGeom prst="rect">
                <a:avLst/>
              </a:prstGeom>
              <a:blipFill rotWithShape="1">
                <a:blip r:embed="rId4"/>
                <a:stretch>
                  <a:fillRect b="-562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6057900" y="4034790"/>
            <a:ext cx="50882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通过率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90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％，及格率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75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％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 114"/>
          <p:cNvSpPr/>
          <p:nvPr/>
        </p:nvSpPr>
        <p:spPr>
          <a:xfrm>
            <a:off x="1159510" y="1296035"/>
            <a:ext cx="4646930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大于：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dà yú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>
              <a:xfrm>
                <a:off x="5286375" y="1697990"/>
                <a:ext cx="5120640" cy="77597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𝟐</m:t>
                      </m:r>
                      <m:r>
                        <a:rPr lang="en-US" altLang="zh-CN" sz="3200" b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＞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𝟏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 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𝟒</m:t>
                      </m:r>
                      <m:r>
                        <a:rPr lang="en-US" altLang="zh-CN" sz="3200" b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＞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 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5286375" y="1697990"/>
                <a:ext cx="5120640" cy="775970"/>
              </a:xfrm>
              <a:prstGeom prst="rect">
                <a:avLst/>
              </a:prstGeom>
              <a:blipFill rotWithShape="1">
                <a:blip r:embed="rId3"/>
                <a:stretch>
                  <a:fillRect b="-31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3054350" y="260540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" name="直接箭头连接符 6"/>
          <p:cNvCxnSpPr/>
          <p:nvPr>
            <p:custDataLst>
              <p:tags r:id="rId5"/>
            </p:custDataLst>
          </p:nvPr>
        </p:nvCxnSpPr>
        <p:spPr>
          <a:xfrm>
            <a:off x="7118350" y="2294890"/>
            <a:ext cx="156845" cy="3136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6682740" y="26758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大于号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1106805" y="3025775"/>
            <a:ext cx="4542155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小于：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xiǎo yú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4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527040" y="3458845"/>
                <a:ext cx="5120640" cy="77597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𝟏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  <m:r>
                        <a:rPr lang="en-US" altLang="zh-CN" sz="3200" b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＜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𝟐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3200" b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＜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𝟒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 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Cambria Math" panose="020405030504060302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527040" y="3458845"/>
                <a:ext cx="5120640" cy="775970"/>
              </a:xfrm>
              <a:prstGeom prst="rect">
                <a:avLst/>
              </a:prstGeom>
              <a:blipFill rotWithShape="1">
                <a:blip r:embed="rId9"/>
                <a:stretch>
                  <a:fillRect b="-31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接箭头连接符 15"/>
          <p:cNvCxnSpPr/>
          <p:nvPr>
            <p:custDataLst>
              <p:tags r:id="rId10"/>
            </p:custDataLst>
          </p:nvPr>
        </p:nvCxnSpPr>
        <p:spPr>
          <a:xfrm>
            <a:off x="7498080" y="4081780"/>
            <a:ext cx="156845" cy="3136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>
            <a:off x="7118350" y="440563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小于号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59510" y="5012690"/>
            <a:ext cx="98964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介于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......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之间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jiè yú zhī jiān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806805" y="607250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0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992755" y="612013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0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介于正数和负数之间。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3985" y="144145"/>
            <a:ext cx="490982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95988" y="68262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42805" y="178660"/>
            <a:ext cx="20409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练一练</a:t>
            </a:r>
            <a:endParaRPr lang="zh-CN" altLang="en-US" sz="48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80580" y="1510030"/>
            <a:ext cx="1835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正数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72665" y="1750695"/>
            <a:ext cx="12782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+70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72665" y="2983230"/>
            <a:ext cx="1714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-70.5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156460" y="4215765"/>
            <a:ext cx="12782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-9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023745" y="5351780"/>
            <a:ext cx="17754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+0.72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180580" y="2712085"/>
            <a:ext cx="1835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楷体" panose="02010609060101010101" pitchFamily="49" charset="-122"/>
                <a:ea typeface="楷体" panose="02010609060101010101" pitchFamily="49" charset="-122"/>
              </a:rPr>
              <a:t>负数</a:t>
            </a:r>
            <a:endParaRPr lang="zh-CN" altLang="en-US" sz="4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084695" y="4113530"/>
            <a:ext cx="29305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楷体" panose="02010609060101010101" pitchFamily="49" charset="-122"/>
                <a:ea typeface="楷体" panose="02010609060101010101" pitchFamily="49" charset="-122"/>
              </a:rPr>
              <a:t>正整数</a:t>
            </a:r>
            <a:endParaRPr lang="zh-CN" altLang="en-US" sz="4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180580" y="5249545"/>
            <a:ext cx="25666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楷体" panose="02010609060101010101" pitchFamily="49" charset="-122"/>
                <a:ea typeface="楷体" panose="02010609060101010101" pitchFamily="49" charset="-122"/>
              </a:rPr>
              <a:t>负整数</a:t>
            </a:r>
            <a:endParaRPr lang="zh-CN" altLang="en-US" sz="4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95988" y="68262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1014730" y="2419350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15" name="矩形 14"/>
          <p:cNvSpPr/>
          <p:nvPr>
            <p:custDataLst>
              <p:tags r:id="rId1"/>
            </p:custDataLst>
          </p:nvPr>
        </p:nvSpPr>
        <p:spPr>
          <a:xfrm>
            <a:off x="3442335" y="1176655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25" name="矩形 24"/>
          <p:cNvSpPr/>
          <p:nvPr>
            <p:custDataLst>
              <p:tags r:id="rId2"/>
            </p:custDataLst>
          </p:nvPr>
        </p:nvSpPr>
        <p:spPr>
          <a:xfrm>
            <a:off x="3442335" y="3895090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矩形 25"/>
          <p:cNvSpPr/>
          <p:nvPr>
            <p:custDataLst>
              <p:tags r:id="rId3"/>
            </p:custDataLst>
          </p:nvPr>
        </p:nvSpPr>
        <p:spPr>
          <a:xfrm>
            <a:off x="5920105" y="2787015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27" name="矩形 26"/>
          <p:cNvSpPr/>
          <p:nvPr>
            <p:custDataLst>
              <p:tags r:id="rId4"/>
            </p:custDataLst>
          </p:nvPr>
        </p:nvSpPr>
        <p:spPr>
          <a:xfrm>
            <a:off x="5920105" y="4616450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28" name="矩形 27"/>
          <p:cNvSpPr/>
          <p:nvPr>
            <p:custDataLst>
              <p:tags r:id="rId5"/>
            </p:custDataLst>
          </p:nvPr>
        </p:nvSpPr>
        <p:spPr>
          <a:xfrm>
            <a:off x="8837930" y="3508375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29" name="矩形 28"/>
          <p:cNvSpPr/>
          <p:nvPr>
            <p:custDataLst>
              <p:tags r:id="rId6"/>
            </p:custDataLst>
          </p:nvPr>
        </p:nvSpPr>
        <p:spPr>
          <a:xfrm>
            <a:off x="8837930" y="4616450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30" name="矩形 29"/>
          <p:cNvSpPr/>
          <p:nvPr>
            <p:custDataLst>
              <p:tags r:id="rId7"/>
            </p:custDataLst>
          </p:nvPr>
        </p:nvSpPr>
        <p:spPr>
          <a:xfrm>
            <a:off x="8837930" y="5724525"/>
            <a:ext cx="1819275" cy="721360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33" name="左中括号 32"/>
          <p:cNvSpPr/>
          <p:nvPr/>
        </p:nvSpPr>
        <p:spPr>
          <a:xfrm>
            <a:off x="3032760" y="1635125"/>
            <a:ext cx="409575" cy="2478405"/>
          </a:xfrm>
          <a:prstGeom prst="leftBracke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34" name="左中括号 33"/>
          <p:cNvSpPr/>
          <p:nvPr>
            <p:custDataLst>
              <p:tags r:id="rId8"/>
            </p:custDataLst>
          </p:nvPr>
        </p:nvSpPr>
        <p:spPr>
          <a:xfrm>
            <a:off x="5510530" y="3245485"/>
            <a:ext cx="347345" cy="1842135"/>
          </a:xfrm>
          <a:prstGeom prst="leftBracke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sp>
        <p:nvSpPr>
          <p:cNvPr id="35" name="左中括号 34"/>
          <p:cNvSpPr/>
          <p:nvPr>
            <p:custDataLst>
              <p:tags r:id="rId9"/>
            </p:custDataLst>
          </p:nvPr>
        </p:nvSpPr>
        <p:spPr>
          <a:xfrm>
            <a:off x="8335645" y="3811905"/>
            <a:ext cx="409575" cy="2478405"/>
          </a:xfrm>
          <a:prstGeom prst="leftBracke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/>
          </a:p>
        </p:txBody>
      </p:sp>
      <p:cxnSp>
        <p:nvCxnSpPr>
          <p:cNvPr id="36" name="直接连接符 35"/>
          <p:cNvCxnSpPr>
            <a:stCxn id="4" idx="3"/>
          </p:cNvCxnSpPr>
          <p:nvPr/>
        </p:nvCxnSpPr>
        <p:spPr>
          <a:xfrm flipV="1">
            <a:off x="2834005" y="2774950"/>
            <a:ext cx="208915" cy="508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>
            <p:custDataLst>
              <p:tags r:id="rId10"/>
            </p:custDataLst>
          </p:nvPr>
        </p:nvCxnSpPr>
        <p:spPr>
          <a:xfrm flipV="1">
            <a:off x="5261610" y="4217670"/>
            <a:ext cx="196850" cy="698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>
            <p:custDataLst>
              <p:tags r:id="rId11"/>
            </p:custDataLst>
          </p:nvPr>
        </p:nvCxnSpPr>
        <p:spPr>
          <a:xfrm>
            <a:off x="7710805" y="4922520"/>
            <a:ext cx="623570" cy="635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3675380" y="3994785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有理数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2"/>
            </p:custDataLst>
          </p:nvPr>
        </p:nvSpPr>
        <p:spPr>
          <a:xfrm>
            <a:off x="6403340" y="4716145"/>
            <a:ext cx="1677035" cy="64516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整数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13"/>
            </p:custDataLst>
          </p:nvPr>
        </p:nvSpPr>
        <p:spPr>
          <a:xfrm>
            <a:off x="9494520" y="4716145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零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4"/>
            </p:custDataLst>
          </p:nvPr>
        </p:nvSpPr>
        <p:spPr>
          <a:xfrm>
            <a:off x="1289685" y="2519045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实数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676015" y="1276350"/>
            <a:ext cx="1677035" cy="64516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无理数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221730" y="2886710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分数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8980170" y="3599815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正整数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15"/>
            </p:custDataLst>
          </p:nvPr>
        </p:nvSpPr>
        <p:spPr>
          <a:xfrm>
            <a:off x="9096375" y="5832475"/>
            <a:ext cx="1677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负整数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ldLvl="0" animBg="1"/>
      <p:bldP spid="45" grpId="0"/>
      <p:bldP spid="47" grpId="0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440680" cy="2214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2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dirty="0">
                <a:latin typeface="楷体" panose="02010609060101010101" pitchFamily="49" charset="-122"/>
                <a:ea typeface="楷体" panose="02010609060101010101" pitchFamily="49" charset="-122"/>
              </a:rPr>
              <a:t>通用词汇</a:t>
            </a:r>
            <a:endParaRPr lang="zh-CN" altLang="en-US" sz="8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275757" y="310058"/>
          <a:ext cx="7322126" cy="648000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62199"/>
                <a:gridCol w="4959927"/>
              </a:tblGrid>
              <a:tr h="61365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32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32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365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称为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ē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w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é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称……为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ē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……w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é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281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记作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jì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zuò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包括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bāo kuò</a:t>
                      </a:r>
                      <a:endParaRPr lang="zh-CN" sz="3200" b="1" kern="1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670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各种各样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ɡè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zh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ǒ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 ɡè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 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分别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fēn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bié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281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统称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ǒ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ē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/>
          <p:cNvSpPr/>
          <p:nvPr/>
        </p:nvSpPr>
        <p:spPr>
          <a:xfrm>
            <a:off x="471361" y="1267591"/>
            <a:ext cx="4357687" cy="4357687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07131" y="1703361"/>
            <a:ext cx="3486149" cy="348614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2016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等腰三角形 19"/>
          <p:cNvSpPr/>
          <p:nvPr/>
        </p:nvSpPr>
        <p:spPr>
          <a:xfrm rot="8253098">
            <a:off x="936052" y="1384857"/>
            <a:ext cx="376237" cy="951509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10321887">
            <a:off x="1399265" y="1484555"/>
            <a:ext cx="173037" cy="43761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 rot="11778172">
            <a:off x="1685126" y="998916"/>
            <a:ext cx="376237" cy="951509"/>
          </a:xfrm>
          <a:prstGeom prst="triangl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907628" y="2767728"/>
            <a:ext cx="3550920" cy="11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6600" b="1" dirty="0">
                <a:solidFill>
                  <a:schemeClr val="accent2">
                    <a:lumMod val="75000"/>
                  </a:schemeClr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第一单元</a:t>
            </a:r>
            <a:endParaRPr lang="zh-CN" sz="6600" b="1" dirty="0">
              <a:solidFill>
                <a:schemeClr val="accent2">
                  <a:lumMod val="75000"/>
                </a:schemeClr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829048" y="2269709"/>
            <a:ext cx="7043865" cy="415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数字与数学</a:t>
            </a:r>
            <a:endParaRPr lang="zh-CN" altLang="en-US" sz="9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9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华侨大学预科教育学院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赵毅飞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93424" y="1274500"/>
            <a:ext cx="7513467" cy="374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称为     记作     包括 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分别     统称    各种各样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0960" y="123358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70915" y="1205865"/>
            <a:ext cx="5726430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称为：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chēnɡ wéi</a:t>
            </a: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50950" y="3501821"/>
            <a:ext cx="5814412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称</a:t>
            </a:r>
            <a:r>
              <a:rPr lang="en-US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...</a:t>
            </a:r>
            <a:r>
              <a:rPr lang="zh-CN" altLang="en-US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</a:t>
            </a:r>
            <a:r>
              <a:rPr lang="zh-CN" altLang="en-US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chēnɡ wéi</a:t>
            </a:r>
            <a:r>
              <a:rPr lang="zh-CN" altLang="en-US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36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08175" y="284924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我们把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称为负数。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908175" y="493966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我们称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为整数。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7143115" y="2368550"/>
            <a:ext cx="1725930" cy="786765"/>
          </a:xfrm>
          <a:prstGeom prst="wedgeRoundRectCallou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79747" y="246954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+3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呢？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70915" y="1205865"/>
            <a:ext cx="4244975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记作</a:t>
            </a: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jì zuò</a:t>
            </a: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57101" y="3303701"/>
            <a:ext cx="4575291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包括</a:t>
            </a: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bāo kuò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83385" y="2799715"/>
            <a:ext cx="5353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负三点三三记作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-3.33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7530" y="4874895"/>
            <a:ext cx="77387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HSK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考试包括听力、阅读和写作。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81215" y="227838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负二分之一记作？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7108825" y="2167890"/>
            <a:ext cx="2973705" cy="792480"/>
          </a:xfrm>
          <a:prstGeom prst="wedgeRoundRectCallou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70915" y="1205865"/>
            <a:ext cx="7670800" cy="100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各种各样：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ɡè zhǒnɡ ɡè yànɡ</a:t>
            </a:r>
            <a:r>
              <a:rPr lang="zh-CN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942851" y="2990646"/>
            <a:ext cx="4575291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分别</a:t>
            </a:r>
            <a:r>
              <a:rPr lang="zh-CN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fēn bié</a:t>
            </a:r>
            <a:r>
              <a:rPr lang="zh-CN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36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30400" y="2571750"/>
            <a:ext cx="6412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中国有各种各样的节日。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>
              <a:xfrm>
                <a:off x="6611620" y="3197860"/>
                <a:ext cx="5120640" cy="77597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 </m:t>
                      </m:r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𝟏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    −</m:t>
                      </m:r>
                      <m:r>
                        <a:rPr lang="en-US" altLang="zh-CN" sz="28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𝟏</m:t>
                      </m:r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</m:oMath>
                  </m:oMathPara>
                </a14:m>
                <a:endParaRPr lang="en-US" altLang="zh-CN" sz="28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 </m:t>
                      </m:r>
                    </m:oMath>
                  </m:oMathPara>
                </a14:m>
                <a:endParaRPr lang="en-US" altLang="zh-CN" sz="28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6611620" y="3197860"/>
                <a:ext cx="5120640" cy="775970"/>
              </a:xfrm>
              <a:prstGeom prst="rect">
                <a:avLst/>
              </a:prstGeom>
              <a:blipFill rotWithShape="1">
                <a:blip r:embed="rId3"/>
                <a:stretch>
                  <a:fillRect b="-158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1817370" y="4417695"/>
            <a:ext cx="63099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我们把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分别称为正数和负数。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43265" y="421576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正数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负数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8" name="直接箭头连接符 7"/>
          <p:cNvCxnSpPr/>
          <p:nvPr>
            <p:custDataLst>
              <p:tags r:id="rId5"/>
            </p:custDataLst>
          </p:nvPr>
        </p:nvCxnSpPr>
        <p:spPr>
          <a:xfrm>
            <a:off x="8724265" y="3814445"/>
            <a:ext cx="10160" cy="37020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>
            <p:custDataLst>
              <p:tags r:id="rId6"/>
            </p:custDataLst>
          </p:nvPr>
        </p:nvCxnSpPr>
        <p:spPr>
          <a:xfrm>
            <a:off x="9643745" y="3845560"/>
            <a:ext cx="10160" cy="37020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937097" y="4668316"/>
            <a:ext cx="5272597" cy="1102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统称</a:t>
            </a:r>
            <a:r>
              <a:rPr lang="zh-CN" altLang="zh-CN" sz="36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tǒnɡ chēnɡ 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1722120" y="6056630"/>
            <a:ext cx="6829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我们将有理数和无理数统称为实数。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28000" y="506285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有理数、无理数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右大括号 15"/>
          <p:cNvSpPr/>
          <p:nvPr/>
        </p:nvSpPr>
        <p:spPr>
          <a:xfrm rot="5400000">
            <a:off x="9509760" y="5033645"/>
            <a:ext cx="278130" cy="1635760"/>
          </a:xfrm>
          <a:prstGeom prst="rightBrac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8971280" y="605663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实数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440680" cy="2214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3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/>
              <a:t>表达方法</a:t>
            </a:r>
            <a:endParaRPr lang="zh-CN" altLang="en-US" sz="88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7990" y="442013"/>
            <a:ext cx="44326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914236" y="1741515"/>
          <a:ext cx="8128000" cy="4464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128000"/>
              </a:tblGrid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1.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我们把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称为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2.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我们称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为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3.A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、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B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、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C……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统称为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4.A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、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B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、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C……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分别是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5.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我们把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记作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/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读作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6.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介于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和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之间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67585" y="881268"/>
            <a:ext cx="6096000" cy="5908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我们把……称为……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 </a:t>
            </a: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我们称……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为……</a:t>
            </a:r>
            <a:r>
              <a:rPr lang="en-US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en-US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3.A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……统称为……</a:t>
            </a:r>
            <a:r>
              <a:rPr lang="en-US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8462" y="3312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364615" y="1938020"/>
            <a:ext cx="63099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我们把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分别称为正数和负数。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364615" y="365823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我们称</a:t>
            </a:r>
            <a:r>
              <a:rPr lang="en-US" altLang="zh-CN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为整数。</a:t>
            </a:r>
            <a:endParaRPr lang="zh-CN" altLang="en-US" sz="3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364615" y="5357495"/>
            <a:ext cx="6829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我们将有理数和无理数统称为实数。</a:t>
            </a:r>
            <a:endParaRPr lang="zh-CN" altLang="en-US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67585" y="182133"/>
            <a:ext cx="6096000" cy="673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zh-CN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4.A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……分别是……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我们把……记作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读作……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en-US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6.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介于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之间</a:t>
            </a:r>
            <a:endParaRPr lang="zh-CN" altLang="en-US" sz="36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8462" y="3312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73530" y="2009775"/>
            <a:ext cx="7708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0.1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分别称为正数、负数和小数。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446530" y="3626485"/>
            <a:ext cx="7441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我们把负三点三三记作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-3.33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1573530" y="541020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介于正数和负数之间。</a:t>
            </a:r>
            <a:endParaRPr lang="zh-CN" altLang="en-US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440680" cy="2214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4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课    文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140459" y="1755145"/>
                <a:ext cx="10246360" cy="495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711200" fontAlgn="auto">
                  <a:lnSpc>
                    <a:spcPct val="120000"/>
                  </a:lnSpc>
                  <a:extLst>
                    <a:ext uri="{35155182-B16C-46BC-9424-99874614C6A1}">
                      <wpsdc:indentchars xmlns:wpsdc="http://www.wps.cn/officeDocument/2017/drawingmlCustomData" val="200" checksum="3773799597"/>
                    </a:ext>
                  </a:extLst>
                </a:pP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数学中有各种各样的数字，我们把他们分为有理数和无理数，统称为实数。</a:t>
                </a:r>
                <a:endPara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marL="0" indent="711200" fontAlgn="auto">
                  <a:lnSpc>
                    <a:spcPct val="120000"/>
                  </a:lnSpc>
                  <a:extLst>
                    <a:ext uri="{35155182-B16C-46BC-9424-99874614C6A1}">
                      <wpsdc:indentchars xmlns:wpsdc="http://www.wps.cn/officeDocument/2017/drawingmlCustomData" val="200" checksum="3773799597"/>
                      <wpsdc:marlchars xmlns:wpsdc="http://www.wps.cn/officeDocument/2017/drawingmlCustomData" val="0" checksum="0"/>
                    </a:ext>
                  </a:extLst>
                </a:pP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无理数是指像</a:t>
                </a:r>
                <a:r>
                  <a:rPr lang="en-US" altLang="zh-CN" sz="28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3.1415926</a:t>
                </a: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、</a:t>
                </a: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  <a:cs typeface="Arial" panose="020B0604020202020204" pitchFamily="34" charset="0"/>
                  </a:rPr>
                  <a:t>√</a:t>
                </a:r>
                <a:r>
                  <a:rPr lang="en-US" altLang="zh-CN" sz="2800" b="1" dirty="0">
                    <a:latin typeface="楷体" panose="02010609060101010101" pitchFamily="49" charset="-122"/>
                    <a:ea typeface="楷体" panose="02010609060101010101" pitchFamily="49" charset="-122"/>
                    <a:cs typeface="Arial" panose="020B0604020202020204" pitchFamily="34" charset="0"/>
                  </a:rPr>
                  <a:t>3......</a:t>
                </a:r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  <a:cs typeface="Arial" panose="020B0604020202020204" pitchFamily="34" charset="0"/>
                  </a:rPr>
                  <a:t>这样的数，而有理数分为整数和分数，分数也可以写作小数，如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8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kern="0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可以写成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0.5,0.5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也可以写成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50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％，生活中，我们经常使用％，比如这次考试的通过率是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50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％。整数包括正整数、零、负整数，比如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12,0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-1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分别是正整数、零、负整数；分数包括正分数和负分数，只有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0.618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、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-7.2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、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3.333......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这样的分数是有理数。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介于正数和负数之间，任何正数都大于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，负数小于</a:t>
                </a:r>
                <a:r>
                  <a:rPr lang="en-US" altLang="zh-CN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0</a:t>
                </a:r>
                <a:r>
                  <a:rPr lang="zh-CN" altLang="en-US" sz="28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和任何正数。</a:t>
                </a:r>
                <a:endParaRPr lang="zh-CN" altLang="en-US" sz="2800" b="1" kern="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59" y="1755145"/>
                <a:ext cx="10246360" cy="4958715"/>
              </a:xfrm>
              <a:prstGeom prst="rect">
                <a:avLst/>
              </a:prstGeom>
              <a:blipFill rotWithShape="1">
                <a:blip r:embed="rId1"/>
                <a:stretch>
                  <a:fillRect l="-6" r="-20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692875" y="144140"/>
            <a:ext cx="32766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part4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：课文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67745" y="765129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数字</a:t>
            </a:r>
            <a:endParaRPr lang="zh-CN" altLang="en-US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960062" y="2428875"/>
            <a:ext cx="2098675" cy="200025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2016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075845" y="2875678"/>
            <a:ext cx="1866900" cy="11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6600" b="1" dirty="0">
                <a:solidFill>
                  <a:schemeClr val="accent2">
                    <a:lumMod val="75000"/>
                  </a:schemeClr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目录</a:t>
            </a:r>
            <a:endParaRPr lang="zh-CN" sz="6600" b="1" dirty="0">
              <a:solidFill>
                <a:schemeClr val="accent2">
                  <a:lumMod val="75000"/>
                </a:schemeClr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585001" y="1242060"/>
            <a:ext cx="8411845" cy="13766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part1  </a:t>
            </a:r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数的分类和计算</a:t>
            </a:r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585001" y="2872105"/>
            <a:ext cx="8411845" cy="13766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part2  </a:t>
            </a:r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集合和数列</a:t>
            </a:r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585001" y="4718685"/>
            <a:ext cx="8411845" cy="13766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part3  </a:t>
            </a:r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数理统计</a:t>
            </a:r>
            <a:r>
              <a:rPr lang="en-US" altLang="zh-CN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高数</a:t>
            </a:r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66047" y="134210"/>
            <a:ext cx="1866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50975" y="1972945"/>
            <a:ext cx="8806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数学中有（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）的数字。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50975" y="2754630"/>
            <a:ext cx="10040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有理数和无理数（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）为实数。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50975" y="3742690"/>
            <a:ext cx="11301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有理数分为整数和分数，分数也可以（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）小数。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50975" y="4730750"/>
            <a:ext cx="88061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整数（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）正整数、零、负整数。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50975" y="5676900"/>
            <a:ext cx="8806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分数包括正分数和（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58920" y="1905000"/>
            <a:ext cx="2518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各种各样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22595" y="2713990"/>
            <a:ext cx="15303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统称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63990" y="3702050"/>
            <a:ext cx="1891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写作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19195" y="4679315"/>
            <a:ext cx="1803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包括</a:t>
            </a:r>
            <a:endParaRPr lang="zh-CN" altLang="en-US" sz="3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18175" y="5615305"/>
            <a:ext cx="2406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负分数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814830" y="831215"/>
          <a:ext cx="9140190" cy="86931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28165"/>
                <a:gridCol w="1828165"/>
                <a:gridCol w="1827530"/>
                <a:gridCol w="1474470"/>
                <a:gridCol w="2181860"/>
              </a:tblGrid>
              <a:tr h="8693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包括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负分数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统称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写作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各种各样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66047" y="134210"/>
            <a:ext cx="1866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50975" y="1972945"/>
            <a:ext cx="8806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我们将医生（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）白衣天使。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61135" y="2835275"/>
            <a:ext cx="105860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我们的工作很忙，每天都有（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）的事要处理。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50975" y="3742690"/>
            <a:ext cx="11301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我和弟弟（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）点了五道菜。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50975" y="4730750"/>
            <a:ext cx="88061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4.0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-8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、和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32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都是（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50975" y="5676900"/>
            <a:ext cx="88061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有理数（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）整数和分数。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49825" y="1905000"/>
            <a:ext cx="2518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称为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63262" y="2754630"/>
            <a:ext cx="2230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各种各样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04640" y="3681730"/>
            <a:ext cx="1891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分别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42635" y="4648200"/>
            <a:ext cx="1803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整数</a:t>
            </a:r>
            <a:endParaRPr lang="zh-CN" altLang="en-US" sz="3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846830" y="5676900"/>
            <a:ext cx="2406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包括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814830" y="831215"/>
          <a:ext cx="9140190" cy="86931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044065"/>
                <a:gridCol w="1612265"/>
                <a:gridCol w="1827530"/>
                <a:gridCol w="1474470"/>
                <a:gridCol w="2181860"/>
              </a:tblGrid>
              <a:tr h="8693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各种各样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称为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包括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分别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整数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843542" y="209140"/>
            <a:ext cx="1866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93900" y="2147570"/>
            <a:ext cx="66255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整数分为正数、零和负数。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93900" y="3309620"/>
            <a:ext cx="61836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整数和分数统称为有理数。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93900" y="4543425"/>
            <a:ext cx="7778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我们把有理数和无理数统称为实数。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81341" y="0"/>
            <a:ext cx="3606295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96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2</a:t>
            </a:r>
            <a:endParaRPr lang="zh-CN" altLang="en-US" sz="496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2831479" y="1569833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3357179" y="1261400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3741116" y="1810160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3357179" y="2660332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2307603" y="5508135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2760682" y="5975947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2747667" y="6171255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123678" y="6100458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1500962" y="6117541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1247024" y="5578932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1784369" y="5171085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2436182" y="3429000"/>
            <a:ext cx="141594" cy="1415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 w="41275">
            <a:gradFill>
              <a:gsLst>
                <a:gs pos="0">
                  <a:schemeClr val="bg1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2800" b="1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4777740" y="3428683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925984" y="2088693"/>
            <a:ext cx="59477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集合和数列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13512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1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专业词汇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098" y="144140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07928" y="789498"/>
          <a:ext cx="3600000" cy="5787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88814"/>
                <a:gridCol w="2111186"/>
              </a:tblGrid>
              <a:tr h="23414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加（上）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ji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ā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减（去）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ji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ǎ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 q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乘（以）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é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ǐ 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除（以）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ú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ǐ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等于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ě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ú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00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和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hé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00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差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chā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36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积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jī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035747" y="528860"/>
          <a:ext cx="3979756" cy="604799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26027"/>
                <a:gridCol w="2653729"/>
              </a:tblGrid>
              <a:tr h="63292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商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shānɡ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读法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dú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fǎ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名称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mínɡ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chēnɡ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互为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hù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wéi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倒数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dǎo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884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绝对值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jué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duì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zhí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884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相反数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xiānɡ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fǎn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89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计算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jì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suàn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8154421" y="732669"/>
          <a:ext cx="3903481" cy="586205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88814"/>
                <a:gridCol w="2414667"/>
              </a:tblGrid>
              <a:tr h="407965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844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算式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suàn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shì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62998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计算器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jì suàn qì</a:t>
                      </a:r>
                      <a:endParaRPr lang="zh-CN" sz="2400" b="1" kern="10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844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括号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kuò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hào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844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运算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yùn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suàn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844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符号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fú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hào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93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不等于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bù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děnɡ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yú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93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约等于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yuē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děnɡ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yú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844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读作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dú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zuò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86486" y="1308436"/>
            <a:ext cx="11887201" cy="501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加（上）  差    等于    读法      名称 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减（去）  和    倒数    计算      算式 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乘（以）  积    互为    括号      运算 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除（以）  商    符号    读作     不等于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相反数      绝对值     计算器    约等于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0397" y="152894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36051" y="255108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试一试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60519" y="872838"/>
            <a:ext cx="9860085" cy="5985162"/>
            <a:chOff x="2213328" y="1302327"/>
            <a:chExt cx="8239903" cy="4754678"/>
          </a:xfrm>
        </p:grpSpPr>
        <p:sp>
          <p:nvSpPr>
            <p:cNvPr id="4" name="矩形 3"/>
            <p:cNvSpPr/>
            <p:nvPr/>
          </p:nvSpPr>
          <p:spPr>
            <a:xfrm>
              <a:off x="2325231" y="1302327"/>
              <a:ext cx="8128000" cy="4754678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5" name="任意多边形: 形状 4"/>
            <p:cNvSpPr/>
            <p:nvPr/>
          </p:nvSpPr>
          <p:spPr>
            <a:xfrm>
              <a:off x="5930072" y="5459885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3994654" y="5272713"/>
              <a:ext cx="278677" cy="265507"/>
            </a:xfrm>
            <a:custGeom>
              <a:avLst/>
              <a:gdLst>
                <a:gd name="connsiteX0" fmla="*/ 0 w 278677"/>
                <a:gd name="connsiteY0" fmla="*/ 0 h 265507"/>
                <a:gd name="connsiteX1" fmla="*/ 139338 w 278677"/>
                <a:gd name="connsiteY1" fmla="*/ 0 h 265507"/>
                <a:gd name="connsiteX2" fmla="*/ 139338 w 278677"/>
                <a:gd name="connsiteY2" fmla="*/ 265507 h 265507"/>
                <a:gd name="connsiteX3" fmla="*/ 278677 w 278677"/>
                <a:gd name="connsiteY3" fmla="*/ 265507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0"/>
                  </a:moveTo>
                  <a:lnTo>
                    <a:pt x="139338" y="0"/>
                  </a:lnTo>
                  <a:lnTo>
                    <a:pt x="139338" y="265507"/>
                  </a:lnTo>
                  <a:lnTo>
                    <a:pt x="278677" y="265507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5930072" y="4928869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994654" y="5007205"/>
              <a:ext cx="278677" cy="265507"/>
            </a:xfrm>
            <a:custGeom>
              <a:avLst/>
              <a:gdLst>
                <a:gd name="connsiteX0" fmla="*/ 0 w 278677"/>
                <a:gd name="connsiteY0" fmla="*/ 265507 h 265507"/>
                <a:gd name="connsiteX1" fmla="*/ 139338 w 278677"/>
                <a:gd name="connsiteY1" fmla="*/ 265507 h 265507"/>
                <a:gd name="connsiteX2" fmla="*/ 139338 w 278677"/>
                <a:gd name="connsiteY2" fmla="*/ 0 h 265507"/>
                <a:gd name="connsiteX3" fmla="*/ 278677 w 278677"/>
                <a:gd name="connsiteY3" fmla="*/ 0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265507"/>
                  </a:moveTo>
                  <a:lnTo>
                    <a:pt x="139338" y="265507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2756631" y="3679665"/>
              <a:ext cx="278677" cy="1593047"/>
            </a:xfrm>
            <a:custGeom>
              <a:avLst/>
              <a:gdLst>
                <a:gd name="connsiteX0" fmla="*/ 0 w 278677"/>
                <a:gd name="connsiteY0" fmla="*/ 0 h 1593047"/>
                <a:gd name="connsiteX1" fmla="*/ 139338 w 278677"/>
                <a:gd name="connsiteY1" fmla="*/ 0 h 1593047"/>
                <a:gd name="connsiteX2" fmla="*/ 139338 w 278677"/>
                <a:gd name="connsiteY2" fmla="*/ 1593047 h 1593047"/>
                <a:gd name="connsiteX3" fmla="*/ 278677 w 278677"/>
                <a:gd name="connsiteY3" fmla="*/ 1593047 h 1593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1593047">
                  <a:moveTo>
                    <a:pt x="0" y="0"/>
                  </a:moveTo>
                  <a:lnTo>
                    <a:pt x="139338" y="0"/>
                  </a:lnTo>
                  <a:lnTo>
                    <a:pt x="139338" y="1593047"/>
                  </a:lnTo>
                  <a:lnTo>
                    <a:pt x="278677" y="1593047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11608" tIns="756093" rIns="111608" bIns="756093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5930072" y="4397853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2" name="任意多边形: 形状 11"/>
            <p:cNvSpPr/>
            <p:nvPr/>
          </p:nvSpPr>
          <p:spPr>
            <a:xfrm>
              <a:off x="3994654" y="4210681"/>
              <a:ext cx="278677" cy="265507"/>
            </a:xfrm>
            <a:custGeom>
              <a:avLst/>
              <a:gdLst>
                <a:gd name="connsiteX0" fmla="*/ 0 w 278677"/>
                <a:gd name="connsiteY0" fmla="*/ 0 h 265507"/>
                <a:gd name="connsiteX1" fmla="*/ 139338 w 278677"/>
                <a:gd name="connsiteY1" fmla="*/ 0 h 265507"/>
                <a:gd name="connsiteX2" fmla="*/ 139338 w 278677"/>
                <a:gd name="connsiteY2" fmla="*/ 265507 h 265507"/>
                <a:gd name="connsiteX3" fmla="*/ 278677 w 278677"/>
                <a:gd name="connsiteY3" fmla="*/ 265507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0"/>
                  </a:moveTo>
                  <a:lnTo>
                    <a:pt x="139338" y="0"/>
                  </a:lnTo>
                  <a:lnTo>
                    <a:pt x="139338" y="265507"/>
                  </a:lnTo>
                  <a:lnTo>
                    <a:pt x="278677" y="265507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2" rIns="142416" bIns="12313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>
              <a:off x="5930072" y="3866837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3994654" y="3945173"/>
              <a:ext cx="278677" cy="265507"/>
            </a:xfrm>
            <a:custGeom>
              <a:avLst/>
              <a:gdLst>
                <a:gd name="connsiteX0" fmla="*/ 0 w 278677"/>
                <a:gd name="connsiteY0" fmla="*/ 265507 h 265507"/>
                <a:gd name="connsiteX1" fmla="*/ 139338 w 278677"/>
                <a:gd name="connsiteY1" fmla="*/ 265507 h 265507"/>
                <a:gd name="connsiteX2" fmla="*/ 139338 w 278677"/>
                <a:gd name="connsiteY2" fmla="*/ 0 h 265507"/>
                <a:gd name="connsiteX3" fmla="*/ 278677 w 278677"/>
                <a:gd name="connsiteY3" fmla="*/ 0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265507"/>
                  </a:moveTo>
                  <a:lnTo>
                    <a:pt x="139338" y="265507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2" rIns="142416" bIns="12313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2756631" y="3679665"/>
              <a:ext cx="278677" cy="531015"/>
            </a:xfrm>
            <a:custGeom>
              <a:avLst/>
              <a:gdLst>
                <a:gd name="connsiteX0" fmla="*/ 0 w 278677"/>
                <a:gd name="connsiteY0" fmla="*/ 0 h 531015"/>
                <a:gd name="connsiteX1" fmla="*/ 139338 w 278677"/>
                <a:gd name="connsiteY1" fmla="*/ 0 h 531015"/>
                <a:gd name="connsiteX2" fmla="*/ 139338 w 278677"/>
                <a:gd name="connsiteY2" fmla="*/ 531015 h 531015"/>
                <a:gd name="connsiteX3" fmla="*/ 278677 w 278677"/>
                <a:gd name="connsiteY3" fmla="*/ 531015 h 53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531015">
                  <a:moveTo>
                    <a:pt x="0" y="0"/>
                  </a:moveTo>
                  <a:lnTo>
                    <a:pt x="139338" y="0"/>
                  </a:lnTo>
                  <a:lnTo>
                    <a:pt x="139338" y="531015"/>
                  </a:lnTo>
                  <a:lnTo>
                    <a:pt x="278677" y="531015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37046" tIns="250516" rIns="137047" bIns="250515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5930072" y="3335822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3994654" y="3148650"/>
              <a:ext cx="278677" cy="265507"/>
            </a:xfrm>
            <a:custGeom>
              <a:avLst/>
              <a:gdLst>
                <a:gd name="connsiteX0" fmla="*/ 0 w 278677"/>
                <a:gd name="connsiteY0" fmla="*/ 0 h 265507"/>
                <a:gd name="connsiteX1" fmla="*/ 139338 w 278677"/>
                <a:gd name="connsiteY1" fmla="*/ 0 h 265507"/>
                <a:gd name="connsiteX2" fmla="*/ 139338 w 278677"/>
                <a:gd name="connsiteY2" fmla="*/ 265507 h 265507"/>
                <a:gd name="connsiteX3" fmla="*/ 278677 w 278677"/>
                <a:gd name="connsiteY3" fmla="*/ 265507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0"/>
                  </a:moveTo>
                  <a:lnTo>
                    <a:pt x="139338" y="0"/>
                  </a:lnTo>
                  <a:lnTo>
                    <a:pt x="139338" y="265507"/>
                  </a:lnTo>
                  <a:lnTo>
                    <a:pt x="278677" y="265507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5930072" y="2804806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3994654" y="2883142"/>
              <a:ext cx="278677" cy="265507"/>
            </a:xfrm>
            <a:custGeom>
              <a:avLst/>
              <a:gdLst>
                <a:gd name="connsiteX0" fmla="*/ 0 w 278677"/>
                <a:gd name="connsiteY0" fmla="*/ 265507 h 265507"/>
                <a:gd name="connsiteX1" fmla="*/ 139338 w 278677"/>
                <a:gd name="connsiteY1" fmla="*/ 265507 h 265507"/>
                <a:gd name="connsiteX2" fmla="*/ 139338 w 278677"/>
                <a:gd name="connsiteY2" fmla="*/ 0 h 265507"/>
                <a:gd name="connsiteX3" fmla="*/ 278677 w 278677"/>
                <a:gd name="connsiteY3" fmla="*/ 0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265507"/>
                  </a:moveTo>
                  <a:lnTo>
                    <a:pt x="139338" y="265507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2756631" y="3148650"/>
              <a:ext cx="278677" cy="531015"/>
            </a:xfrm>
            <a:custGeom>
              <a:avLst/>
              <a:gdLst>
                <a:gd name="connsiteX0" fmla="*/ 0 w 278677"/>
                <a:gd name="connsiteY0" fmla="*/ 531015 h 531015"/>
                <a:gd name="connsiteX1" fmla="*/ 139338 w 278677"/>
                <a:gd name="connsiteY1" fmla="*/ 531015 h 531015"/>
                <a:gd name="connsiteX2" fmla="*/ 139338 w 278677"/>
                <a:gd name="connsiteY2" fmla="*/ 0 h 531015"/>
                <a:gd name="connsiteX3" fmla="*/ 278677 w 278677"/>
                <a:gd name="connsiteY3" fmla="*/ 0 h 53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531015">
                  <a:moveTo>
                    <a:pt x="0" y="531015"/>
                  </a:moveTo>
                  <a:lnTo>
                    <a:pt x="139338" y="531015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37046" tIns="250515" rIns="137047" bIns="25051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5930072" y="2273790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3994654" y="2086618"/>
              <a:ext cx="278677" cy="265507"/>
            </a:xfrm>
            <a:custGeom>
              <a:avLst/>
              <a:gdLst>
                <a:gd name="connsiteX0" fmla="*/ 0 w 278677"/>
                <a:gd name="connsiteY0" fmla="*/ 0 h 265507"/>
                <a:gd name="connsiteX1" fmla="*/ 139338 w 278677"/>
                <a:gd name="connsiteY1" fmla="*/ 0 h 265507"/>
                <a:gd name="connsiteX2" fmla="*/ 139338 w 278677"/>
                <a:gd name="connsiteY2" fmla="*/ 265507 h 265507"/>
                <a:gd name="connsiteX3" fmla="*/ 278677 w 278677"/>
                <a:gd name="connsiteY3" fmla="*/ 265507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0"/>
                  </a:moveTo>
                  <a:lnTo>
                    <a:pt x="139338" y="0"/>
                  </a:lnTo>
                  <a:lnTo>
                    <a:pt x="139338" y="265507"/>
                  </a:lnTo>
                  <a:lnTo>
                    <a:pt x="278677" y="265507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5930072" y="1742774"/>
              <a:ext cx="838004" cy="124056"/>
            </a:xfrm>
            <a:custGeom>
              <a:avLst/>
              <a:gdLst>
                <a:gd name="connsiteX0" fmla="*/ 0 w 278677"/>
                <a:gd name="connsiteY0" fmla="*/ 45720 h 91440"/>
                <a:gd name="connsiteX1" fmla="*/ 278677 w 278677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677" h="91440">
                  <a:moveTo>
                    <a:pt x="0" y="45720"/>
                  </a:moveTo>
                  <a:lnTo>
                    <a:pt x="278677" y="4572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5071" tIns="38753" rIns="145073" bIns="38754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3994654" y="1821110"/>
              <a:ext cx="278677" cy="265507"/>
            </a:xfrm>
            <a:custGeom>
              <a:avLst/>
              <a:gdLst>
                <a:gd name="connsiteX0" fmla="*/ 0 w 278677"/>
                <a:gd name="connsiteY0" fmla="*/ 265507 h 265507"/>
                <a:gd name="connsiteX1" fmla="*/ 139338 w 278677"/>
                <a:gd name="connsiteY1" fmla="*/ 265507 h 265507"/>
                <a:gd name="connsiteX2" fmla="*/ 139338 w 278677"/>
                <a:gd name="connsiteY2" fmla="*/ 0 h 265507"/>
                <a:gd name="connsiteX3" fmla="*/ 278677 w 278677"/>
                <a:gd name="connsiteY3" fmla="*/ 0 h 26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265507">
                  <a:moveTo>
                    <a:pt x="0" y="265507"/>
                  </a:moveTo>
                  <a:lnTo>
                    <a:pt x="139338" y="265507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42416" tIns="123131" rIns="142416" bIns="12313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2756631" y="2086618"/>
              <a:ext cx="278677" cy="1593047"/>
            </a:xfrm>
            <a:custGeom>
              <a:avLst/>
              <a:gdLst>
                <a:gd name="connsiteX0" fmla="*/ 0 w 278677"/>
                <a:gd name="connsiteY0" fmla="*/ 1593047 h 1593047"/>
                <a:gd name="connsiteX1" fmla="*/ 139338 w 278677"/>
                <a:gd name="connsiteY1" fmla="*/ 1593047 h 1593047"/>
                <a:gd name="connsiteX2" fmla="*/ 139338 w 278677"/>
                <a:gd name="connsiteY2" fmla="*/ 0 h 1593047"/>
                <a:gd name="connsiteX3" fmla="*/ 278677 w 278677"/>
                <a:gd name="connsiteY3" fmla="*/ 0 h 1593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677" h="1593047">
                  <a:moveTo>
                    <a:pt x="0" y="1593047"/>
                  </a:moveTo>
                  <a:lnTo>
                    <a:pt x="139338" y="1593047"/>
                  </a:lnTo>
                  <a:lnTo>
                    <a:pt x="139338" y="0"/>
                  </a:lnTo>
                  <a:lnTo>
                    <a:pt x="278677" y="0"/>
                  </a:lnTo>
                </a:path>
              </a:pathLst>
            </a:cu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0" vert="horz" wrap="square" lIns="111608" tIns="756093" rIns="111608" bIns="756093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800" b="1" kern="1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2213328" y="3015895"/>
              <a:ext cx="529249" cy="1379062"/>
            </a:xfrm>
            <a:custGeom>
              <a:avLst/>
              <a:gdLst>
                <a:gd name="connsiteX0" fmla="*/ 0 w 529249"/>
                <a:gd name="connsiteY0" fmla="*/ 0 h 424812"/>
                <a:gd name="connsiteX1" fmla="*/ 529249 w 529249"/>
                <a:gd name="connsiteY1" fmla="*/ 0 h 424812"/>
                <a:gd name="connsiteX2" fmla="*/ 529249 w 529249"/>
                <a:gd name="connsiteY2" fmla="*/ 424812 h 424812"/>
                <a:gd name="connsiteX3" fmla="*/ 0 w 529249"/>
                <a:gd name="connsiteY3" fmla="*/ 424812 h 424812"/>
                <a:gd name="connsiteX4" fmla="*/ 0 w 52924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249" h="424812">
                  <a:moveTo>
                    <a:pt x="0" y="0"/>
                  </a:moveTo>
                  <a:lnTo>
                    <a:pt x="529249" y="0"/>
                  </a:lnTo>
                  <a:lnTo>
                    <a:pt x="52924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  <a:round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数学运算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0" name="矩形: 圆角 49"/>
            <p:cNvSpPr/>
            <p:nvPr/>
          </p:nvSpPr>
          <p:spPr>
            <a:xfrm>
              <a:off x="3035309" y="1874212"/>
              <a:ext cx="799145" cy="424812"/>
            </a:xfrm>
            <a:prstGeom prst="roundRect">
              <a:avLst/>
            </a:prstGeom>
            <a:noFill/>
            <a:ln>
              <a:noFill/>
              <a:round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加法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4273331" y="1608704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+ 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6768077" y="1608704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加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4273331" y="2139720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+ b = 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768077" y="2139720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加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等于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6" name="矩形: 圆角 55"/>
            <p:cNvSpPr/>
            <p:nvPr/>
          </p:nvSpPr>
          <p:spPr>
            <a:xfrm>
              <a:off x="3035309" y="2936243"/>
              <a:ext cx="799145" cy="424812"/>
            </a:xfrm>
            <a:prstGeom prst="roundRect">
              <a:avLst/>
            </a:prstGeom>
            <a:noFill/>
            <a:ln>
              <a:noFill/>
              <a:round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减法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4273331" y="2670735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-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b 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768077" y="2670735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减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4273331" y="3201751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- b = 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768077" y="3201751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减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等于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1" name="矩形: 圆角 60"/>
            <p:cNvSpPr/>
            <p:nvPr/>
          </p:nvSpPr>
          <p:spPr>
            <a:xfrm>
              <a:off x="3035309" y="3998275"/>
              <a:ext cx="799145" cy="424812"/>
            </a:xfrm>
            <a:prstGeom prst="roundRect">
              <a:avLst/>
            </a:prstGeom>
            <a:noFill/>
            <a:ln>
              <a:noFill/>
              <a:round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乘法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4273331" y="3732767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x b 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768077" y="3732767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乘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以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)b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4273331" y="4263783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x b = 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768077" y="4263783"/>
              <a:ext cx="3678565" cy="424812"/>
            </a:xfrm>
            <a:custGeom>
              <a:avLst/>
              <a:gdLst>
                <a:gd name="connsiteX0" fmla="*/ 0 w 3678565"/>
                <a:gd name="connsiteY0" fmla="*/ 0 h 424812"/>
                <a:gd name="connsiteX1" fmla="*/ 3678565 w 3678565"/>
                <a:gd name="connsiteY1" fmla="*/ 0 h 424812"/>
                <a:gd name="connsiteX2" fmla="*/ 3678565 w 3678565"/>
                <a:gd name="connsiteY2" fmla="*/ 424812 h 424812"/>
                <a:gd name="connsiteX3" fmla="*/ 0 w 3678565"/>
                <a:gd name="connsiteY3" fmla="*/ 424812 h 424812"/>
                <a:gd name="connsiteX4" fmla="*/ 0 w 3678565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8565" h="424812">
                  <a:moveTo>
                    <a:pt x="0" y="0"/>
                  </a:moveTo>
                  <a:lnTo>
                    <a:pt x="3678565" y="0"/>
                  </a:lnTo>
                  <a:lnTo>
                    <a:pt x="3678565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乘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以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)b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等于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6" name="矩形: 圆角 65"/>
            <p:cNvSpPr/>
            <p:nvPr/>
          </p:nvSpPr>
          <p:spPr>
            <a:xfrm>
              <a:off x="3035309" y="5060307"/>
              <a:ext cx="799145" cy="424812"/>
            </a:xfrm>
            <a:prstGeom prst="roundRect">
              <a:avLst/>
            </a:prstGeom>
            <a:noFill/>
            <a:ln>
              <a:noFill/>
              <a:round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除法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4273331" y="4794799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</a:t>
              </a:r>
              <a:r>
                <a:rPr lang="zh-CN" altLang="zh-CN" sz="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÷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768077" y="4794799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除以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4273331" y="5325815"/>
              <a:ext cx="2216068" cy="424812"/>
            </a:xfrm>
            <a:custGeom>
              <a:avLst/>
              <a:gdLst>
                <a:gd name="connsiteX0" fmla="*/ 0 w 2216068"/>
                <a:gd name="connsiteY0" fmla="*/ 0 h 424812"/>
                <a:gd name="connsiteX1" fmla="*/ 2216068 w 2216068"/>
                <a:gd name="connsiteY1" fmla="*/ 0 h 424812"/>
                <a:gd name="connsiteX2" fmla="*/ 2216068 w 2216068"/>
                <a:gd name="connsiteY2" fmla="*/ 424812 h 424812"/>
                <a:gd name="connsiteX3" fmla="*/ 0 w 2216068"/>
                <a:gd name="connsiteY3" fmla="*/ 424812 h 424812"/>
                <a:gd name="connsiteX4" fmla="*/ 0 w 2216068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6068" h="424812">
                  <a:moveTo>
                    <a:pt x="0" y="0"/>
                  </a:moveTo>
                  <a:lnTo>
                    <a:pt x="2216068" y="0"/>
                  </a:lnTo>
                  <a:lnTo>
                    <a:pt x="2216068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a </a:t>
              </a:r>
              <a:r>
                <a:rPr lang="en-US" altLang="zh-CN" sz="20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÷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 b = 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768077" y="5325815"/>
              <a:ext cx="3159139" cy="424812"/>
            </a:xfrm>
            <a:custGeom>
              <a:avLst/>
              <a:gdLst>
                <a:gd name="connsiteX0" fmla="*/ 0 w 3159139"/>
                <a:gd name="connsiteY0" fmla="*/ 0 h 424812"/>
                <a:gd name="connsiteX1" fmla="*/ 3159139 w 3159139"/>
                <a:gd name="connsiteY1" fmla="*/ 0 h 424812"/>
                <a:gd name="connsiteX2" fmla="*/ 3159139 w 3159139"/>
                <a:gd name="connsiteY2" fmla="*/ 424812 h 424812"/>
                <a:gd name="connsiteX3" fmla="*/ 0 w 3159139"/>
                <a:gd name="connsiteY3" fmla="*/ 424812 h 424812"/>
                <a:gd name="connsiteX4" fmla="*/ 0 w 3159139"/>
                <a:gd name="connsiteY4" fmla="*/ 0 h 42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9139" h="424812">
                  <a:moveTo>
                    <a:pt x="0" y="0"/>
                  </a:moveTo>
                  <a:lnTo>
                    <a:pt x="3159139" y="0"/>
                  </a:lnTo>
                  <a:lnTo>
                    <a:pt x="3159139" y="424812"/>
                  </a:lnTo>
                  <a:lnTo>
                    <a:pt x="0" y="424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读作 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a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除以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b</a:t>
              </a:r>
              <a:r>
                <a:rPr lang="zh-CN" altLang="en-US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等于</a:t>
              </a:r>
              <a:r>
                <a:rPr lang="en-US" altLang="zh-CN" sz="2800" b="1" kern="1200" dirty="0">
                  <a:latin typeface="楷体" panose="02010609060101010101" pitchFamily="49" charset="-122"/>
                  <a:ea typeface="楷体" panose="02010609060101010101" pitchFamily="49" charset="-122"/>
                </a:rPr>
                <a:t>c</a:t>
              </a:r>
              <a:endParaRPr lang="zh-CN" altLang="en-US" sz="2800" b="1" kern="12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3"/>
          <p:cNvSpPr txBox="1"/>
          <p:nvPr/>
        </p:nvSpPr>
        <p:spPr>
          <a:xfrm>
            <a:off x="1111612" y="2188201"/>
            <a:ext cx="1001358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40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加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(jiā)</a:t>
            </a:r>
            <a:r>
              <a:rPr lang="zh-CN" altLang="en-US" sz="3200" b="1" noProof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加上 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(jiā shàng)</a:t>
            </a:r>
            <a:r>
              <a:rPr lang="zh-CN" altLang="en-US" sz="32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(hé)</a:t>
            </a:r>
            <a:endParaRPr lang="en-US" altLang="zh-CN" sz="3200" b="1" noProof="1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2656826" y="3112992"/>
            <a:ext cx="5863505" cy="3200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 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B = 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1.A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加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B等于C</a:t>
            </a:r>
            <a:endParaRPr lang="en-US" altLang="zh-CN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加上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加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3.C是A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加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endParaRPr lang="zh-CN" altLang="en-US" sz="3600" b="1" strike="noStrike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Rectangle 3"/>
          <p:cNvSpPr txBox="1"/>
          <p:nvPr/>
        </p:nvSpPr>
        <p:spPr>
          <a:xfrm>
            <a:off x="1111613" y="1162963"/>
            <a:ext cx="1774103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40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sz="4000" b="1" noProof="1">
              <a:ln w="0"/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4637895" y="1349815"/>
            <a:ext cx="952068" cy="76944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</a:pPr>
            <a:r>
              <a:rPr lang="zh-CN" altLang="en-US" sz="40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zh-CN" altLang="en-US" sz="4000" b="1" strike="noStrike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41302" y="1349725"/>
            <a:ext cx="1908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děng</a:t>
            </a:r>
            <a:r>
              <a:rPr lang="en-US" altLang="zh-C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yú</a:t>
            </a:r>
            <a:endParaRPr lang="zh-CN" altLang="en-US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3"/>
          <p:cNvSpPr txBox="1"/>
          <p:nvPr/>
        </p:nvSpPr>
        <p:spPr>
          <a:xfrm>
            <a:off x="1170601" y="1423553"/>
            <a:ext cx="8808243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4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(jiǎn)</a:t>
            </a:r>
            <a:r>
              <a:rPr lang="zh-CN" altLang="en-US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减去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(jiǎn qù)</a:t>
            </a:r>
            <a:r>
              <a:rPr lang="zh-CN" altLang="en-US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差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(chā)</a:t>
            </a:r>
            <a:endParaRPr lang="en-US" altLang="zh-CN" sz="32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2539062" y="2584690"/>
            <a:ext cx="5863505" cy="3200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 </a:t>
            </a:r>
            <a:r>
              <a:rPr lang="en-US" altLang="zh-CN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B = 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1.A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B等于C</a:t>
            </a:r>
            <a:endParaRPr lang="en-US" altLang="zh-CN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减去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差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3.C是A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减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差</a:t>
            </a:r>
            <a:endParaRPr lang="zh-CN" altLang="en-US" sz="3600" b="1" strike="noStrike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74052" y="-179587"/>
            <a:ext cx="3914854" cy="7725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9600" dirty="0">
                <a:solidFill>
                  <a:schemeClr val="accent2">
                    <a:lumMod val="75000"/>
                  </a:schemeClr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1</a:t>
            </a:r>
            <a:endParaRPr lang="en-US" altLang="zh-CN" sz="49600" dirty="0">
              <a:solidFill>
                <a:schemeClr val="accent2">
                  <a:lumMod val="75000"/>
                </a:schemeClr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4777740" y="3428683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3883025" y="1926590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数的分类和计算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862229" y="1513610"/>
            <a:ext cx="10283753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乘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(cheng)</a:t>
            </a: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   乘以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(cheng yi)</a:t>
            </a: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   积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(ji)</a:t>
            </a:r>
            <a:endParaRPr lang="en-US" altLang="zh-CN" sz="3200" b="1" noProof="1">
              <a:ln w="0"/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606352" y="2955299"/>
            <a:ext cx="5863505" cy="3200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 </a:t>
            </a:r>
            <a:r>
              <a:rPr lang="en-US" altLang="zh-CN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x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B = 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1.A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乘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B等于C</a:t>
            </a:r>
            <a:endParaRPr lang="en-US" altLang="zh-CN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乘以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乘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3.C是A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乘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  <a:endParaRPr lang="zh-CN" altLang="en-US" sz="3600" b="1" strike="noStrike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2" name="图片 1"/>
          <p:cNvPicPr>
            <a:picLocks noChangeAspect="1"/>
          </p:cNvPicPr>
          <p:nvPr/>
        </p:nvPicPr>
        <p:blipFill rotWithShape="1">
          <a:blip r:embed="rId1"/>
          <a:srcRect l="1712" t="4662" r="1799" b="6968"/>
          <a:stretch>
            <a:fillRect/>
          </a:stretch>
        </p:blipFill>
        <p:spPr>
          <a:xfrm>
            <a:off x="5934832" y="4357254"/>
            <a:ext cx="6140811" cy="228946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3"/>
          <p:cNvSpPr txBox="1"/>
          <p:nvPr/>
        </p:nvSpPr>
        <p:spPr>
          <a:xfrm>
            <a:off x="1270941" y="1458239"/>
            <a:ext cx="10401514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除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(chú)</a:t>
            </a: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  除以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(chú yǐ)</a:t>
            </a:r>
            <a:r>
              <a:rPr lang="zh-CN" altLang="en-US" sz="44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   商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(shāng)</a:t>
            </a:r>
            <a:endParaRPr lang="en-US" altLang="zh-CN" sz="3200" b="1" noProof="1">
              <a:ln w="0"/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2691463" y="2820316"/>
            <a:ext cx="5545065" cy="3200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 </a:t>
            </a:r>
            <a:r>
              <a:rPr lang="en-US" altLang="zh-CN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÷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B = 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1.A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除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B等于C</a:t>
            </a:r>
            <a:endParaRPr lang="en-US" altLang="zh-CN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除以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2.A</a:t>
            </a:r>
            <a:r>
              <a:rPr lang="zh-CN" altLang="en-US" sz="3600" b="1" strike="noStrike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除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商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是C</a:t>
            </a:r>
            <a:endParaRPr lang="zh-CN" altLang="en-US" sz="3600" b="1" strike="noStrike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3.C是A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除</a:t>
            </a:r>
            <a:r>
              <a:rPr lang="zh-CN" altLang="en-US" sz="3600" b="1" strike="noStrike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（和）B的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商</a:t>
            </a:r>
            <a:endParaRPr lang="zh-CN" altLang="en-US" sz="3600" b="1" strike="noStrike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charRg st="1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charRg st="2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4087" y="199558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1444336" y="1378527"/>
            <a:ext cx="9899073" cy="47244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请用汉语写出下列等式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1+1=2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请写：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加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等于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3×4=12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60÷4=15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169-94=75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4087" y="199558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1461653" y="1373836"/>
            <a:ext cx="10009909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请根据汉语写出数学等式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加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等于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请写：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1+1=2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55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减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30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等于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25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200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除以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50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等于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111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乘以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等于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222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1130771" y="1278130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读法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dú fǎ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76855" y="2294255"/>
            <a:ext cx="44754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1+2=3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有很多种读法。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3"/>
          <p:cNvSpPr txBox="1"/>
          <p:nvPr/>
        </p:nvSpPr>
        <p:spPr>
          <a:xfrm>
            <a:off x="1130771" y="3086397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名称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míng chēng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76855" y="4142105"/>
            <a:ext cx="5955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”的汉语名称是加号。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3"/>
          <p:cNvSpPr txBox="1"/>
          <p:nvPr/>
        </p:nvSpPr>
        <p:spPr>
          <a:xfrm>
            <a:off x="1130771" y="4905103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算式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suàn shì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76567" y="5775343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请读一读这个算式。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1018486" y="1320164"/>
            <a:ext cx="10167611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互  为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hù wéi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倒数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dǎo shù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72312" y="2200746"/>
            <a:ext cx="601414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½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的积为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，它们互为倒数。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3"/>
          <p:cNvSpPr txBox="1"/>
          <p:nvPr/>
        </p:nvSpPr>
        <p:spPr>
          <a:xfrm>
            <a:off x="1018486" y="3161547"/>
            <a:ext cx="11173514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绝对值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jué duì zhí  </a:t>
            </a: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相反数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2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xiāng fǎn shù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72312" y="4051437"/>
            <a:ext cx="7593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-1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的绝对值相等，它们互为相反数。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3"/>
          <p:cNvSpPr txBox="1"/>
          <p:nvPr/>
        </p:nvSpPr>
        <p:spPr>
          <a:xfrm>
            <a:off x="1018486" y="5012238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括  号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： </a:t>
            </a:r>
            <a:r>
              <a:rPr lang="en-US" altLang="zh-CN" sz="32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kuò</a:t>
            </a:r>
            <a:r>
              <a:rPr lang="en-US" altLang="zh-CN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2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hào</a:t>
            </a:r>
            <a:endParaRPr lang="zh-CN" altLang="zh-CN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2312" y="5902128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括号记作（）。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1528275" y="1364050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计  算：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jì suàn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12639" y="217390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请计算：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2x3=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7171" y="102576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3"/>
          <p:cNvSpPr txBox="1"/>
          <p:nvPr/>
        </p:nvSpPr>
        <p:spPr>
          <a:xfrm>
            <a:off x="1528275" y="3143187"/>
            <a:ext cx="7484107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计算器：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jì suàn qì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12179" y="3938207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你可以用计算器计算。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3"/>
          <p:cNvSpPr txBox="1"/>
          <p:nvPr/>
        </p:nvSpPr>
        <p:spPr>
          <a:xfrm>
            <a:off x="1528275" y="4869250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运  算：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yùn suàn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12639" y="5638235"/>
            <a:ext cx="6450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这张卷子里有两道数学运算题。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1380153" y="865287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符  号：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fú hào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88319" y="1653616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加号是数学符号。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7171" y="19883"/>
            <a:ext cx="4394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3"/>
          <p:cNvSpPr txBox="1"/>
          <p:nvPr/>
        </p:nvSpPr>
        <p:spPr>
          <a:xfrm>
            <a:off x="1380153" y="2416997"/>
            <a:ext cx="7484107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不等于：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bù děng yú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6810" y="3210059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不等于</a:t>
            </a:r>
            <a:r>
              <a:rPr lang="en-US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3"/>
          <p:cNvSpPr txBox="1"/>
          <p:nvPr/>
        </p:nvSpPr>
        <p:spPr>
          <a:xfrm>
            <a:off x="1380152" y="3968707"/>
            <a:ext cx="6925647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约等于：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yuē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děng</a:t>
            </a:r>
            <a:r>
              <a:rPr lang="zh-CN" altLang="en-US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yù</a:t>
            </a:r>
            <a:endParaRPr lang="en-US" altLang="zh-CN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736810" y="4756411"/>
            <a:ext cx="6450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约等于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Rectangle 3"/>
          <p:cNvSpPr txBox="1"/>
          <p:nvPr/>
        </p:nvSpPr>
        <p:spPr>
          <a:xfrm>
            <a:off x="1380153" y="5457735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读  作：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dú zuò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88319" y="6217059"/>
            <a:ext cx="6450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&gt;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”读作大于号。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496120" y="2546352"/>
            <a:ext cx="1017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600" b="1" i="0" u="none" strike="noStrike" kern="1200" cap="none" spc="15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≠</a:t>
            </a:r>
            <a:endParaRPr lang="zh-CN" altLang="en-US" sz="36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7496120" y="4110080"/>
            <a:ext cx="1017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600" b="1" i="0" u="none" strike="noStrike" kern="1200" cap="none" spc="15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≈</a:t>
            </a:r>
            <a:endParaRPr lang="zh-CN" altLang="en-US" sz="36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281545" y="823527"/>
          <a:ext cx="10029540" cy="756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71590"/>
                <a:gridCol w="1671590"/>
                <a:gridCol w="1671590"/>
                <a:gridCol w="1671590"/>
                <a:gridCol w="1671590"/>
                <a:gridCol w="1671590"/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计算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积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读作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互为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运算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符号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56996" y="54086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1011384" y="1694818"/>
            <a:ext cx="11339945" cy="50592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妈妈让我（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）一下今天花了多少钱。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三十与二十的（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）是六百。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3.A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≥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（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大于等于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“＋、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、×、÷”表示了四种不同的数学运算（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）。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5.-7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的绝对值相等，所以它们（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）相反数。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学习数学（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）对我们来说很重要。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13512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2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通用词汇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124213" y="209140"/>
            <a:ext cx="130556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数字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左大括号 25"/>
          <p:cNvSpPr/>
          <p:nvPr>
            <p:custDataLst>
              <p:tags r:id="rId1"/>
            </p:custDataLst>
          </p:nvPr>
        </p:nvSpPr>
        <p:spPr>
          <a:xfrm>
            <a:off x="2169160" y="2684780"/>
            <a:ext cx="386080" cy="2621280"/>
          </a:xfrm>
          <a:prstGeom prst="leftBrace">
            <a:avLst>
              <a:gd name="adj1" fmla="val 8333"/>
              <a:gd name="adj2" fmla="val 472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>
            <p:custDataLst>
              <p:tags r:id="rId2"/>
            </p:custDataLst>
          </p:nvPr>
        </p:nvSpPr>
        <p:spPr>
          <a:xfrm>
            <a:off x="4140200" y="1907540"/>
            <a:ext cx="568960" cy="1554480"/>
          </a:xfrm>
          <a:prstGeom prst="leftBrace">
            <a:avLst>
              <a:gd name="adj1" fmla="val 8333"/>
              <a:gd name="adj2" fmla="val 472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左大括号 27"/>
          <p:cNvSpPr/>
          <p:nvPr>
            <p:custDataLst>
              <p:tags r:id="rId3"/>
            </p:custDataLst>
          </p:nvPr>
        </p:nvSpPr>
        <p:spPr>
          <a:xfrm>
            <a:off x="4140200" y="4640581"/>
            <a:ext cx="568960" cy="1554480"/>
          </a:xfrm>
          <a:prstGeom prst="leftBrace">
            <a:avLst>
              <a:gd name="adj1" fmla="val 8333"/>
              <a:gd name="adj2" fmla="val 472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左大括号 28"/>
          <p:cNvSpPr/>
          <p:nvPr>
            <p:custDataLst>
              <p:tags r:id="rId4"/>
            </p:custDataLst>
          </p:nvPr>
        </p:nvSpPr>
        <p:spPr>
          <a:xfrm>
            <a:off x="5803900" y="1310640"/>
            <a:ext cx="429260" cy="1214120"/>
          </a:xfrm>
          <a:prstGeom prst="leftBrace">
            <a:avLst>
              <a:gd name="adj1" fmla="val 8333"/>
              <a:gd name="adj2" fmla="val 472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左大括号 29"/>
          <p:cNvSpPr/>
          <p:nvPr>
            <p:custDataLst>
              <p:tags r:id="rId5"/>
            </p:custDataLst>
          </p:nvPr>
        </p:nvSpPr>
        <p:spPr>
          <a:xfrm>
            <a:off x="5868670" y="3002915"/>
            <a:ext cx="461010" cy="1234440"/>
          </a:xfrm>
          <a:prstGeom prst="leftBrace">
            <a:avLst>
              <a:gd name="adj1" fmla="val 8333"/>
              <a:gd name="adj2" fmla="val 472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右大括号 30"/>
          <p:cNvSpPr/>
          <p:nvPr>
            <p:custDataLst>
              <p:tags r:id="rId6"/>
            </p:custDataLst>
          </p:nvPr>
        </p:nvSpPr>
        <p:spPr>
          <a:xfrm>
            <a:off x="7818120" y="1296035"/>
            <a:ext cx="426720" cy="123444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右大括号 31"/>
          <p:cNvSpPr/>
          <p:nvPr>
            <p:custDataLst>
              <p:tags r:id="rId7"/>
            </p:custDataLst>
          </p:nvPr>
        </p:nvSpPr>
        <p:spPr>
          <a:xfrm>
            <a:off x="8006080" y="3002915"/>
            <a:ext cx="426720" cy="123444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右大括号 32"/>
          <p:cNvSpPr/>
          <p:nvPr>
            <p:custDataLst>
              <p:tags r:id="rId8"/>
            </p:custDataLst>
          </p:nvPr>
        </p:nvSpPr>
        <p:spPr>
          <a:xfrm>
            <a:off x="6797040" y="4646296"/>
            <a:ext cx="406400" cy="15544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802640" y="3477439"/>
            <a:ext cx="17170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实数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0"/>
            </p:custDataLst>
          </p:nvPr>
        </p:nvSpPr>
        <p:spPr>
          <a:xfrm>
            <a:off x="2555240" y="2361614"/>
            <a:ext cx="2062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有理数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2580640" y="4771490"/>
            <a:ext cx="2062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无理数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12"/>
            </p:custDataLst>
          </p:nvPr>
        </p:nvSpPr>
        <p:spPr>
          <a:xfrm>
            <a:off x="4693920" y="1615151"/>
            <a:ext cx="1229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整数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4709160" y="3175491"/>
            <a:ext cx="12293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分数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4"/>
            </p:custDataLst>
          </p:nvPr>
        </p:nvSpPr>
        <p:spPr>
          <a:xfrm>
            <a:off x="4724400" y="4411692"/>
            <a:ext cx="1854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正无理数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5"/>
            </p:custDataLst>
          </p:nvPr>
        </p:nvSpPr>
        <p:spPr>
          <a:xfrm>
            <a:off x="4754880" y="5844473"/>
            <a:ext cx="19202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有无理数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16"/>
            </p:custDataLst>
          </p:nvPr>
        </p:nvSpPr>
        <p:spPr>
          <a:xfrm>
            <a:off x="6258560" y="1028710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正整数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7"/>
            </p:custDataLst>
          </p:nvPr>
        </p:nvSpPr>
        <p:spPr>
          <a:xfrm>
            <a:off x="6316980" y="2184169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负整数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18"/>
            </p:custDataLst>
          </p:nvPr>
        </p:nvSpPr>
        <p:spPr>
          <a:xfrm>
            <a:off x="6045200" y="1585846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零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19"/>
            </p:custDataLst>
          </p:nvPr>
        </p:nvSpPr>
        <p:spPr>
          <a:xfrm>
            <a:off x="6329680" y="2783344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正分数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20"/>
            </p:custDataLst>
          </p:nvPr>
        </p:nvSpPr>
        <p:spPr>
          <a:xfrm>
            <a:off x="6316980" y="3892960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负分数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21"/>
            </p:custDataLst>
          </p:nvPr>
        </p:nvSpPr>
        <p:spPr>
          <a:xfrm>
            <a:off x="8407400" y="1651643"/>
            <a:ext cx="1772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22"/>
            </p:custDataLst>
          </p:nvPr>
        </p:nvSpPr>
        <p:spPr>
          <a:xfrm>
            <a:off x="8486140" y="3369740"/>
            <a:ext cx="27609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有限小数        或无限循环小数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23"/>
            </p:custDataLst>
          </p:nvPr>
        </p:nvSpPr>
        <p:spPr>
          <a:xfrm>
            <a:off x="7250430" y="5213892"/>
            <a:ext cx="27609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无限不循环小数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220339" y="988753"/>
          <a:ext cx="7322126" cy="51912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62199"/>
                <a:gridCol w="4959927"/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32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32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3656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表示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bi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ǎ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ì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关系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ɡ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ā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 x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ì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281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大部分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dà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bù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f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è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……之间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zhī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jiān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670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一致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yí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zhì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012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3200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大小</a:t>
                      </a:r>
                      <a:endParaRPr lang="zh-CN" sz="3200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66700" algn="ctr"/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xi</a:t>
                      </a:r>
                      <a:r>
                        <a:rPr lang="zh-CN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ǎ</a:t>
                      </a:r>
                      <a:r>
                        <a:rPr lang="en-US" sz="32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o 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6443" y="1350700"/>
            <a:ext cx="7513467" cy="374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表示     关系     大部分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一致     大小    </a:t>
            </a: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之间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0397" y="296540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3"/>
          <p:cNvSpPr txBox="1"/>
          <p:nvPr/>
        </p:nvSpPr>
        <p:spPr>
          <a:xfrm>
            <a:off x="1504844" y="1280923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表示：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biǎo shì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93745" y="2157730"/>
            <a:ext cx="4845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在中国，红色表示喜庆。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3"/>
          <p:cNvSpPr txBox="1"/>
          <p:nvPr/>
        </p:nvSpPr>
        <p:spPr>
          <a:xfrm>
            <a:off x="1504844" y="3124200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关系：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guān xì 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93745" y="4001770"/>
            <a:ext cx="4845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我和父母的关系很好。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3"/>
          <p:cNvSpPr txBox="1"/>
          <p:nvPr/>
        </p:nvSpPr>
        <p:spPr>
          <a:xfrm>
            <a:off x="1504844" y="4874213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大小：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dà xiǎo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93745" y="5752465"/>
            <a:ext cx="4845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加号是数学符号。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part2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：通用词汇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3"/>
          <p:cNvSpPr txBox="1"/>
          <p:nvPr/>
        </p:nvSpPr>
        <p:spPr>
          <a:xfrm>
            <a:off x="1116917" y="1703946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之间：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zhī jiān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3"/>
          <p:cNvSpPr txBox="1"/>
          <p:nvPr/>
        </p:nvSpPr>
        <p:spPr>
          <a:xfrm>
            <a:off x="1116917" y="2680888"/>
            <a:ext cx="5297738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    致：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yí zhì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Rectangle 3"/>
          <p:cNvSpPr txBox="1"/>
          <p:nvPr/>
        </p:nvSpPr>
        <p:spPr>
          <a:xfrm>
            <a:off x="1116917" y="3657830"/>
            <a:ext cx="6655483" cy="609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大 部 分： </a:t>
            </a:r>
            <a:r>
              <a:rPr lang="en-US" altLang="zh-CN" sz="3600" b="1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dà bù fèn</a:t>
            </a:r>
            <a:endParaRPr lang="zh-CN" altLang="en-US" sz="3600" b="1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5550" y="4922520"/>
            <a:ext cx="10725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大部分数学符号的写法和用法在不同国家之间都是一致的。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475728" y="971227"/>
          <a:ext cx="6686360" cy="756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71590"/>
                <a:gridCol w="1671590"/>
                <a:gridCol w="1671590"/>
                <a:gridCol w="1671590"/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一致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表示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包括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之间</a:t>
                      </a: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56996" y="54086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1900698" y="2269783"/>
            <a:ext cx="8169586" cy="40825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20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实数（ 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）有理数和无理数。</a:t>
            </a:r>
            <a:endParaRPr lang="zh-CN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20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我们用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&gt;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&lt;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或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来（ 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）数字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的大小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关系。</a:t>
            </a:r>
            <a:endParaRPr lang="zh-CN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20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同学（ 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）应该相互帮助。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>
              <a:lnSpc>
                <a:spcPct val="200000"/>
              </a:lnSpc>
              <a:buNone/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学生卡上的名字和护照上的名字是（     ）的。</a:t>
            </a:r>
            <a:endParaRPr lang="zh-CN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13512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3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表达方式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7317" y="566704"/>
            <a:ext cx="44326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149763" y="2441169"/>
          <a:ext cx="8128000" cy="2976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128000"/>
              </a:tblGrid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1.A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与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B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的和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/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差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/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积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/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商是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2.A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与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B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互为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3.……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表示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  <a:tr h="74400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4.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在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r>
                        <a:rPr lang="zh-CN" altLang="en-US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之间</a:t>
                      </a:r>
                      <a:r>
                        <a:rPr lang="en-US" altLang="zh-CN" sz="4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  <a:endParaRPr lang="zh-CN" altLang="en-US" sz="40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331175" y="1685974"/>
            <a:ext cx="8839200" cy="4948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1.A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的和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差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积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商是……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与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的差是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3600" b="1" dirty="0">
              <a:ln w="0"/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2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与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的和是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en-US" altLang="zh-CN" sz="3600" b="1" dirty="0">
              <a:ln w="0"/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2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与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的积是</a:t>
            </a:r>
            <a:r>
              <a:rPr lang="en-US" altLang="zh-CN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zh-CN" sz="3600" b="1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144145" algn="just">
              <a:lnSpc>
                <a:spcPct val="150000"/>
              </a:lnSpc>
            </a:pPr>
            <a:r>
              <a:rPr lang="en-US" altLang="zh-CN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 6</a:t>
            </a:r>
            <a:r>
              <a:rPr lang="zh-CN" altLang="en-US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en-US" altLang="zh-CN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的商是</a:t>
            </a:r>
            <a:r>
              <a:rPr lang="en-US" altLang="zh-CN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6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3600" b="1" kern="100" dirty="0"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7281" y="435085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38745" y="1353465"/>
            <a:ext cx="8839200" cy="4948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互为……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36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……表示……</a:t>
            </a:r>
            <a:r>
              <a:rPr lang="en-US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en-US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zh-CN" sz="36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在……之间……</a:t>
            </a: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6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099" y="144140"/>
            <a:ext cx="4394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part3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：表达方式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331175" y="3742635"/>
            <a:ext cx="4845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在中国，红色表示喜庆。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885189" y="5572898"/>
            <a:ext cx="10725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数学符号的写法和用法在不同国家之间都是一致的。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440883" y="2179178"/>
            <a:ext cx="601414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½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的积为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，它们互为倒数。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13512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4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课    文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9470" y="1205869"/>
            <a:ext cx="5440680" cy="2214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800" dirty="0">
                <a:solidFill>
                  <a:srgbClr val="00B050"/>
                </a:solidFill>
                <a:latin typeface="叶根友行书繁" panose="02010601030101010101" pitchFamily="2" charset="-122"/>
                <a:ea typeface="叶根友行书繁" panose="02010601030101010101" pitchFamily="2" charset="-122"/>
              </a:rPr>
              <a:t>Part 1</a:t>
            </a:r>
            <a:endParaRPr lang="zh-CN" altLang="en-US" sz="13800" dirty="0">
              <a:solidFill>
                <a:srgbClr val="00B050"/>
              </a:solidFill>
              <a:latin typeface="叶根友行书繁" panose="02010601030101010101" pitchFamily="2" charset="-122"/>
              <a:ea typeface="叶根友行书繁" panose="02010601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4313613" y="5277572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90299" y="3886315"/>
            <a:ext cx="82276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专业词汇</a:t>
            </a:r>
            <a:endParaRPr lang="zh-CN" altLang="en-US" sz="8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064260" y="1557176"/>
            <a:ext cx="10246360" cy="5161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fontAlgn="auto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数学中有各种各样的符号，这些符号表示了数字之间的数学关系。不同的国家对数学符号的读法不太一样，但大部分数学符号的写法和用法在不同国家之间都是一致的。   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720090" fontAlgn="auto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在汉语中，“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×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÷”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汉语名称分别是“加号、减号、乘号、除号”，但在运算时，它们分别读作“加（上）、减（去）、乘（以）、除（以），它们表示的数学关系在每个国家都是一样的。“＞、＜、＝”的汉语名称分别是“大于号、小于号、等于号”，它们可用于比较数字的大小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9777" y="138833"/>
            <a:ext cx="33009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part4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：课文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54238" y="713105"/>
            <a:ext cx="29674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运算符号</a:t>
            </a:r>
            <a:endParaRPr lang="zh-CN" altLang="en-US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66451" y="205128"/>
            <a:ext cx="1866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90018" y="1073896"/>
            <a:ext cx="8535035" cy="100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zh-CN" altLang="zh-CN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根据课文内容回答问题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1947718" y="2491698"/>
            <a:ext cx="9161482" cy="799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altLang="zh-CN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不同国家的数字符号的读法、写法、用法有什么关系</a:t>
            </a: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947717" y="3899135"/>
            <a:ext cx="8976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汉语中运算符号的名称和运算时的读法一样吗？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47717" y="5081505"/>
            <a:ext cx="9087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汉语中运算符号的数字关系和其他国家的是一样的吗？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17211" y="229414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填一填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855" y="1559313"/>
            <a:ext cx="11125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数学中有各种各样的符号，这些符号表示了数字（       ）的数学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关系。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5855" y="2739787"/>
            <a:ext cx="986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不同国家对数字符号的（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）不太一样。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855" y="3488953"/>
            <a:ext cx="11346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大部分数学符号的写法和用法在不同国家之间都是（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）的。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5855" y="4326076"/>
            <a:ext cx="115996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在汉语中，“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×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÷”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的汉语名称分别是“（    ）、（    ）、（    ）、（    ）”。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5855" y="5618738"/>
            <a:ext cx="1012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它们表示的数学（    ）在每个国家都是一样的。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36480" y="1559313"/>
            <a:ext cx="989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86738" y="2739366"/>
            <a:ext cx="1042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读法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27531" y="3458755"/>
            <a:ext cx="128870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340655" y="4294954"/>
            <a:ext cx="122843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加号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59529" y="4733068"/>
            <a:ext cx="104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减号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99159" y="4726096"/>
            <a:ext cx="104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乘号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25387" y="4736433"/>
            <a:ext cx="104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除号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76812" y="5601116"/>
            <a:ext cx="1049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关系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66451" y="205128"/>
            <a:ext cx="186690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练一练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90018" y="1073896"/>
            <a:ext cx="8535035" cy="100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填上合适的符号</a:t>
            </a:r>
            <a:endParaRPr lang="zh-CN" altLang="zh-CN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805103" y="2717068"/>
          <a:ext cx="8999999" cy="28800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768376"/>
                <a:gridCol w="3231960"/>
                <a:gridCol w="2999663"/>
              </a:tblGrid>
              <a:tr h="14400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31+2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20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÷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3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77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99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4000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25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888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÷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99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27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×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（</a:t>
                      </a:r>
                      <a:r>
                        <a:rPr lang="en-US" alt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</a:t>
                      </a:r>
                      <a:r>
                        <a:rPr lang="zh-CN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）</a:t>
                      </a:r>
                      <a:r>
                        <a:rPr lang="en-US" sz="32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83</a:t>
                      </a:r>
                      <a:endParaRPr lang="zh-CN" sz="32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68583" y="529496"/>
          <a:ext cx="4087091" cy="604418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90254"/>
                <a:gridCol w="2396837"/>
              </a:tblGrid>
              <a:tr h="572135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241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正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zh</a:t>
                      </a:r>
                      <a:r>
                        <a:rPr lang="en-US" altLang="zh-CN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è</a:t>
                      </a:r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n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ɡ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>
                    <a:lnT w="38100" cmpd="sng">
                      <a:noFill/>
                    </a:lnT>
                  </a:tcPr>
                </a:tc>
              </a:tr>
              <a:tr h="55045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负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fù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  <a:tr h="1084654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整数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zh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ě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n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ɡ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  <a:tr h="55045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分数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fēn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  <a:tr h="107896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小数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xi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ǎ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o </a:t>
                      </a:r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  <a:tr h="55045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根号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ɡē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n h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à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o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  <a:tr h="1084654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有理数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y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ǒ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u l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ǐ</a:t>
                      </a:r>
                      <a:r>
                        <a:rPr lang="en-US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</a:t>
                      </a:r>
                      <a:r>
                        <a:rPr lang="zh-CN" sz="24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3446" marR="63446" marT="0" marB="0" anchor="ctr"/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096000" y="453322"/>
          <a:ext cx="4512455" cy="611999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29472"/>
                <a:gridCol w="2382983"/>
              </a:tblGrid>
              <a:tr h="61730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730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实数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shí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shù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</a:tr>
              <a:tr h="59362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率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l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ǜ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972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……分之……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f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ē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n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zh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ī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627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大于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dà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yú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358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小于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xi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ǎ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o y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ú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64839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solidFill>
                            <a:schemeClr val="bg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介于……之间</a:t>
                      </a:r>
                      <a:endParaRPr lang="zh-CN" sz="2400" b="1" kern="100" dirty="0">
                        <a:solidFill>
                          <a:schemeClr val="bg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ji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è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y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ú……</a:t>
                      </a:r>
                      <a:r>
                        <a:rPr lang="en-US" sz="2400" b="1" kern="100" dirty="0" err="1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zh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ī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ji</a:t>
                      </a:r>
                      <a:r>
                        <a:rPr lang="zh-CN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ā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n</a:t>
                      </a:r>
                      <a:endParaRPr lang="zh-CN" sz="24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99671" y="415519"/>
            <a:ext cx="11322166" cy="577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正     无理数     整数    分数    小数 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负     有理数     实数    根号    大于 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3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率</a:t>
            </a: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 ……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分之</a:t>
            </a: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 小于    介于</a:t>
            </a: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之间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0960" y="123358"/>
            <a:ext cx="1882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>
            <a:off x="6057888" y="713105"/>
            <a:ext cx="6096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4"/>
              <p:cNvSpPr txBox="1">
                <a:spLocks noChangeArrowheads="1"/>
              </p:cNvSpPr>
              <p:nvPr/>
            </p:nvSpPr>
            <p:spPr>
              <a:xfrm>
                <a:off x="4646930" y="1283335"/>
                <a:ext cx="4050665" cy="775970"/>
              </a:xfrm>
              <a:prstGeom prst="rect">
                <a:avLst/>
              </a:prstGeom>
              <a:noFill/>
            </p:spPr>
            <p:txBody>
              <a:bodyPr/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𝟕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𝟗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altLang="zh-CN" sz="32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930" y="1283335"/>
                <a:ext cx="4050665" cy="775970"/>
              </a:xfrm>
              <a:prstGeom prst="rect">
                <a:avLst/>
              </a:prstGeom>
              <a:blipFill rotWithShape="1">
                <a:blip r:embed="rId1"/>
                <a:stretch>
                  <a:fillRect b="-31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854075" y="517525"/>
            <a:ext cx="4244975" cy="120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4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正：</a:t>
            </a:r>
            <a:r>
              <a:rPr lang="zh-CN" altLang="zh-CN" sz="4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zhènɡ</a:t>
            </a:r>
            <a:endParaRPr lang="zh-CN" altLang="zh-CN" sz="44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840427" y="2059101"/>
            <a:ext cx="2743059" cy="1203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44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负：</a:t>
            </a:r>
            <a:r>
              <a:rPr lang="zh-CN" altLang="zh-CN" sz="44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fù</a:t>
            </a:r>
            <a:endParaRPr lang="zh-CN" altLang="zh-CN" sz="44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93900" y="188468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正三记作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+3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4276090" y="2629535"/>
                <a:ext cx="5120640" cy="77597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>
                <a:lvl1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2pPr>
                <a:lvl3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3pPr>
                <a:lvl4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4pPr>
                <a:lvl5pPr algn="l" defTabSz="4572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chemeClr val="tx2"/>
                    </a:solidFill>
                    <a:latin typeface="Century Gothic" panose="020B0502020202020204" pitchFamily="34" charset="0"/>
                    <a:ea typeface="宋体" panose="02010600030101010101" pitchFamily="2" charset="-122"/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𝟑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𝟕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，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−</m:t>
                      </m:r>
                      <m:r>
                        <a:rPr lang="en-US" altLang="zh-CN" sz="3200" b="1" i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𝟗</m:t>
                      </m:r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  <a:p>
                <a:pPr lvl="0" algn="l" eaLnBrk="1" hangingPunct="1">
                  <a:buClrTx/>
                  <a:buSzTx/>
                  <a:buFont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  </m:t>
                      </m:r>
                    </m:oMath>
                  </m:oMathPara>
                </a14:m>
                <a:endParaRPr lang="en-US" altLang="zh-CN" sz="3200" b="1" kern="0" dirty="0">
                  <a:solidFill>
                    <a:schemeClr val="tx1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4276090" y="2629535"/>
                <a:ext cx="5120640" cy="775970"/>
              </a:xfrm>
              <a:prstGeom prst="rect">
                <a:avLst/>
              </a:prstGeom>
              <a:blipFill rotWithShape="1">
                <a:blip r:embed="rId4"/>
                <a:stretch>
                  <a:fillRect b="-31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1827530" y="337439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负三记作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-3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1535" y="144140"/>
            <a:ext cx="439928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part1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：专业词汇</a:t>
            </a:r>
            <a:endParaRPr lang="zh-CN" altLang="en-US" sz="44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54075" y="4037330"/>
            <a:ext cx="6096000" cy="8713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整数</a:t>
            </a:r>
            <a:r>
              <a:rPr lang="en-US" altLang="zh-CN" sz="40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:</a:t>
            </a:r>
            <a:r>
              <a:rPr lang="en-US" altLang="zh-CN" sz="36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36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zhěnɡ shù</a:t>
            </a:r>
            <a:endParaRPr lang="zh-CN" altLang="en-US" sz="36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959475" y="4264660"/>
            <a:ext cx="4064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altLang="zh-CN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+1,  +3</a:t>
            </a:r>
            <a:r>
              <a:rPr lang="zh-CN" altLang="en-US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-2</a:t>
            </a:r>
            <a:r>
              <a:rPr lang="zh-CN" altLang="en-US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32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-3</a:t>
            </a:r>
            <a:endParaRPr lang="en-US" altLang="zh-CN" sz="3200" b="1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827530" y="4990465"/>
            <a:ext cx="622427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CN" altLang="en-US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整数</a:t>
            </a:r>
            <a:r>
              <a:rPr lang="en-US" altLang="zh-CN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正整数</a:t>
            </a:r>
            <a:r>
              <a:rPr lang="en-US" altLang="zh-CN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零</a:t>
            </a:r>
            <a:r>
              <a:rPr lang="en-US" altLang="zh-CN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负整数</a:t>
            </a:r>
            <a:endParaRPr lang="zh-CN" altLang="en-US" sz="32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10055" y="5953760"/>
            <a:ext cx="75672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kern="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我们把正整数、零、负整数统称为整数。</a:t>
            </a:r>
            <a:r>
              <a:rPr lang="en-US" altLang="zh-CN" sz="32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000" b="1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4000" b="1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UNIT_TABLE_BEAUTIFY" val="smartTable{bd056a7b-d91e-4496-8158-214d765a82bb}"/>
  <p:tag name="TABLE_ENDDRAG_ORIGIN_RECT" val="800*260"/>
  <p:tag name="TABLE_ENDDRAG_RECT" val="78*155*800*260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  <p:tag name="TABLE_ENDDRAG_ORIGIN_RECT" val="719*68"/>
  <p:tag name="TABLE_ENDDRAG_RECT" val="142*65*719*68"/>
</p:tagLst>
</file>

<file path=ppt/tags/tag93.xml><?xml version="1.0" encoding="utf-8"?>
<p:tagLst xmlns:p="http://schemas.openxmlformats.org/presentationml/2006/main">
  <p:tag name="KSO_WM_BEAUTIFY_FLAG" val=""/>
  <p:tag name="TABLE_ENDDRAG_ORIGIN_RECT" val="719*68"/>
  <p:tag name="TABLE_ENDDRAG_RECT" val="142*65*719*68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COMMONDATA" val="eyJoZGlkIjoiMTU2NmY0MjE3ODNmMTRiYTU4MzBlMDM5NmYzZTkzYjAifQ=="/>
  <p:tag name="KSO_WPP_MARK_KEY" val="5dec2d21-1bb7-442c-ba1e-cbc822e3352c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5500</Words>
  <Application>WPS 演示</Application>
  <PresentationFormat>宽屏</PresentationFormat>
  <Paragraphs>1025</Paragraphs>
  <Slides>63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63</vt:i4>
      </vt:variant>
    </vt:vector>
  </HeadingPairs>
  <TitlesOfParts>
    <vt:vector size="78" baseType="lpstr">
      <vt:lpstr>Arial</vt:lpstr>
      <vt:lpstr>宋体</vt:lpstr>
      <vt:lpstr>Wingdings</vt:lpstr>
      <vt:lpstr>叶根友行书繁</vt:lpstr>
      <vt:lpstr>楷体</vt:lpstr>
      <vt:lpstr>Times New Roman</vt:lpstr>
      <vt:lpstr>Century Gothic</vt:lpstr>
      <vt:lpstr>Cambria Math</vt:lpstr>
      <vt:lpstr>MS Mincho</vt:lpstr>
      <vt:lpstr>Calibri</vt:lpstr>
      <vt:lpstr>微软雅黑</vt:lpstr>
      <vt:lpstr>Arial Unicode MS</vt:lpstr>
      <vt:lpstr>Calibri Light</vt:lpstr>
      <vt:lpstr>Segoe Print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Wing</cp:lastModifiedBy>
  <cp:revision>81</cp:revision>
  <dcterms:created xsi:type="dcterms:W3CDTF">2016-01-26T00:58:00Z</dcterms:created>
  <dcterms:modified xsi:type="dcterms:W3CDTF">2023-11-21T12:37:42Z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13CD0A60EFD94411A5E155C784C99AFF</vt:lpwstr>
  </property>
  <property fmtid="{D5CDD505-2E9C-101B-9397-08002B2CF9AE}" pid="3" name="KSOProductBuildVer">
    <vt:lpwstr>2052-12.1.0.15712</vt:lpwstr>
  </property>
</Properties>
</file>