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4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1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2.xml" ContentType="application/vnd.openxmlformats-officedocument.presentationml.notesSlide+xml"/>
  <Override PartName="/ppt/tags/tag23.xml" ContentType="application/vnd.openxmlformats-officedocument.presentationml.tag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24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tags/tag25.xml" ContentType="application/vnd.openxmlformats-officedocument.presentationml.tags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tags/tag26.xml" ContentType="application/vnd.openxmlformats-officedocument.presentationml.tags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7"/>
  </p:notesMasterIdLst>
  <p:sldIdLst>
    <p:sldId id="338" r:id="rId2"/>
    <p:sldId id="316" r:id="rId3"/>
    <p:sldId id="262" r:id="rId4"/>
    <p:sldId id="266" r:id="rId5"/>
    <p:sldId id="372" r:id="rId6"/>
    <p:sldId id="374" r:id="rId7"/>
    <p:sldId id="379" r:id="rId8"/>
    <p:sldId id="272" r:id="rId9"/>
    <p:sldId id="1865" r:id="rId10"/>
    <p:sldId id="376" r:id="rId11"/>
    <p:sldId id="380" r:id="rId12"/>
    <p:sldId id="401" r:id="rId13"/>
    <p:sldId id="1941" r:id="rId14"/>
    <p:sldId id="1787" r:id="rId15"/>
    <p:sldId id="1788" r:id="rId16"/>
    <p:sldId id="1786" r:id="rId17"/>
    <p:sldId id="914" r:id="rId18"/>
    <p:sldId id="1789" r:id="rId19"/>
    <p:sldId id="402" r:id="rId20"/>
    <p:sldId id="603" r:id="rId21"/>
    <p:sldId id="1866" r:id="rId22"/>
    <p:sldId id="421" r:id="rId23"/>
    <p:sldId id="423" r:id="rId24"/>
    <p:sldId id="1867" r:id="rId25"/>
    <p:sldId id="425" r:id="rId26"/>
    <p:sldId id="1868" r:id="rId27"/>
    <p:sldId id="427" r:id="rId28"/>
    <p:sldId id="1027" r:id="rId29"/>
    <p:sldId id="1869" r:id="rId30"/>
    <p:sldId id="411" r:id="rId31"/>
    <p:sldId id="362" r:id="rId32"/>
    <p:sldId id="1262" r:id="rId33"/>
    <p:sldId id="1031" r:id="rId34"/>
    <p:sldId id="447" r:id="rId35"/>
    <p:sldId id="446" r:id="rId36"/>
    <p:sldId id="625" r:id="rId37"/>
    <p:sldId id="448" r:id="rId38"/>
    <p:sldId id="449" r:id="rId39"/>
    <p:sldId id="626" r:id="rId40"/>
    <p:sldId id="753" r:id="rId41"/>
    <p:sldId id="347" r:id="rId42"/>
    <p:sldId id="451" r:id="rId43"/>
    <p:sldId id="452" r:id="rId44"/>
    <p:sldId id="453" r:id="rId45"/>
    <p:sldId id="456" r:id="rId46"/>
    <p:sldId id="459" r:id="rId47"/>
    <p:sldId id="462" r:id="rId48"/>
    <p:sldId id="1263" r:id="rId49"/>
    <p:sldId id="461" r:id="rId50"/>
    <p:sldId id="463" r:id="rId51"/>
    <p:sldId id="464" r:id="rId52"/>
    <p:sldId id="707" r:id="rId53"/>
    <p:sldId id="1117" r:id="rId54"/>
    <p:sldId id="708" r:id="rId55"/>
    <p:sldId id="1870" r:id="rId56"/>
    <p:sldId id="1484" r:id="rId57"/>
    <p:sldId id="466" r:id="rId58"/>
    <p:sldId id="1269" r:id="rId59"/>
    <p:sldId id="1270" r:id="rId60"/>
    <p:sldId id="1791" r:id="rId61"/>
    <p:sldId id="1274" r:id="rId62"/>
    <p:sldId id="1350" r:id="rId63"/>
    <p:sldId id="1792" r:id="rId64"/>
    <p:sldId id="480" r:id="rId65"/>
    <p:sldId id="481" r:id="rId66"/>
    <p:sldId id="1750" r:id="rId67"/>
    <p:sldId id="1796" r:id="rId68"/>
    <p:sldId id="487" r:id="rId69"/>
    <p:sldId id="1113" r:id="rId70"/>
    <p:sldId id="1494" r:id="rId71"/>
    <p:sldId id="1495" r:id="rId72"/>
    <p:sldId id="489" r:id="rId73"/>
    <p:sldId id="488" r:id="rId74"/>
    <p:sldId id="1116" r:id="rId75"/>
    <p:sldId id="499" r:id="rId76"/>
    <p:sldId id="1496" r:id="rId77"/>
    <p:sldId id="1497" r:id="rId78"/>
    <p:sldId id="726" r:id="rId79"/>
    <p:sldId id="1871" r:id="rId80"/>
    <p:sldId id="729" r:id="rId81"/>
    <p:sldId id="1121" r:id="rId82"/>
    <p:sldId id="731" r:id="rId83"/>
    <p:sldId id="730" r:id="rId84"/>
    <p:sldId id="1122" r:id="rId85"/>
    <p:sldId id="733" r:id="rId86"/>
  </p:sldIdLst>
  <p:sldSz cx="12192000" cy="6858000"/>
  <p:notesSz cx="6858000" cy="9144000"/>
  <p:custDataLst>
    <p:tags r:id="rId8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1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7FF"/>
    <a:srgbClr val="F2F2F2"/>
    <a:srgbClr val="C00000"/>
    <a:srgbClr val="203864"/>
    <a:srgbClr val="3760AB"/>
    <a:srgbClr val="3F6DC1"/>
    <a:srgbClr val="355DA5"/>
    <a:srgbClr val="2D4F8B"/>
    <a:srgbClr val="5780C9"/>
    <a:srgbClr val="365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6" y="84"/>
      </p:cViewPr>
      <p:guideLst>
        <p:guide orient="horz" pos="24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gs" Target="tags/tag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2025/1/20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3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6EF97-0E35-4C90-89B7-B52FDAAD01D7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cs typeface="等线" panose="02010600030101010101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等线" panose="02010600030101010101" charset="-122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C83C6A-7CA0-4726-97FA-C69E7B840473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p:transition spd="med" advTm="3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2025/1/20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 advTm="30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7.xml"/><Relationship Id="rId7" Type="http://schemas.openxmlformats.org/officeDocument/2006/relationships/image" Target="../media/image1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1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9.xml"/><Relationship Id="rId7" Type="http://schemas.openxmlformats.org/officeDocument/2006/relationships/image" Target="../media/image1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8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81474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8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801636" y="1960983"/>
            <a:ext cx="23641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基础课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2226413" y="3428852"/>
            <a:ext cx="73050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第二十四课 </a:t>
            </a:r>
            <a:r>
              <a:rPr lang="zh-CN" altLang="zh-CN" sz="4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书可能被我弄丢了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307282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152580" y="4844639"/>
            <a:ext cx="1886840" cy="461665"/>
            <a:chOff x="5152580" y="4844639"/>
            <a:chExt cx="1886840" cy="461665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5"/>
              </p:custDataLst>
            </p:nvPr>
          </p:nvSpPr>
          <p:spPr>
            <a:xfrm>
              <a:off x="5563627" y="4844639"/>
              <a:ext cx="12282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sym typeface="字魂105号-简雅黑" panose="00000500000000000000" pitchFamily="2" charset="-122"/>
                </a:rPr>
                <a:t>徐心瑶</a:t>
              </a:r>
              <a:endParaRPr lang="zh-CN" altLang="zh-CN" sz="24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6" name="标题 1"/>
          <p:cNvSpPr txBox="1"/>
          <p:nvPr/>
        </p:nvSpPr>
        <p:spPr>
          <a:xfrm>
            <a:off x="557530" y="490538"/>
            <a:ext cx="10515600" cy="1325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 panose="02010600030101010101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888" y="1571625"/>
            <a:ext cx="9401175" cy="5033963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53695" y="787400"/>
            <a:ext cx="11450955" cy="58864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75101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堵车 来得及 来不及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2235" y="81280"/>
            <a:ext cx="4363085" cy="2910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4" name="Rectangle 2"/>
          <p:cNvSpPr txBox="1"/>
          <p:nvPr/>
        </p:nvSpPr>
        <p:spPr>
          <a:xfrm>
            <a:off x="354330" y="147320"/>
            <a:ext cx="7247255" cy="30416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200000"/>
              </a:lnSpc>
            </a:pPr>
            <a:r>
              <a:rPr lang="en-US" altLang="zh-CN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事情 </a:t>
            </a:r>
            <a:r>
              <a:rPr lang="en-US" altLang="zh-CN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 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来不及</a:t>
            </a:r>
            <a:r>
              <a:rPr lang="en-US" altLang="zh-CN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来得及</a:t>
            </a:r>
          </a:p>
          <a:p>
            <a:pPr algn="ctr">
              <a:lnSpc>
                <a:spcPct val="200000"/>
              </a:lnSpc>
            </a:pP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做</a:t>
            </a:r>
            <a:r>
              <a:rPr lang="en-US" altLang="zh-CN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时间不够</a:t>
            </a:r>
            <a:r>
              <a:rPr lang="en-US" altLang="zh-CN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时间够</a:t>
            </a:r>
          </a:p>
        </p:txBody>
      </p:sp>
      <p:sp>
        <p:nvSpPr>
          <p:cNvPr id="3" name="Rectangle 2"/>
          <p:cNvSpPr txBox="1"/>
          <p:nvPr/>
        </p:nvSpPr>
        <p:spPr>
          <a:xfrm>
            <a:off x="858707" y="2861534"/>
            <a:ext cx="12265025" cy="343169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路上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堵车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了，我们可能要迟到了，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来不及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还有二十分钟呢，应该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来得及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距离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YKK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考试还有三个多月，现在开始努力学习还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来得及。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75101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堵车 来得及 来不及</a:t>
            </a:r>
          </a:p>
        </p:txBody>
      </p:sp>
      <p:sp>
        <p:nvSpPr>
          <p:cNvPr id="6" name="Rectangle 2"/>
          <p:cNvSpPr txBox="1"/>
          <p:nvPr/>
        </p:nvSpPr>
        <p:spPr>
          <a:xfrm>
            <a:off x="897890" y="1046797"/>
            <a:ext cx="11198860" cy="9315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200000"/>
              </a:lnSpc>
            </a:pP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来不及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来得及 （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 V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</a:p>
        </p:txBody>
      </p:sp>
      <p:sp>
        <p:nvSpPr>
          <p:cNvPr id="7" name="Rectangle 2"/>
          <p:cNvSpPr txBox="1"/>
          <p:nvPr/>
        </p:nvSpPr>
        <p:spPr>
          <a:xfrm>
            <a:off x="754698" y="2580323"/>
            <a:ext cx="10158935" cy="23479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还有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分钟就上课了，我来不及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还有半个小时上课，来得及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________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75101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闹钟   响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1621" t="16016" r="22774"/>
          <a:stretch>
            <a:fillRect/>
          </a:stretch>
        </p:blipFill>
        <p:spPr>
          <a:xfrm>
            <a:off x="8289423" y="-125534"/>
            <a:ext cx="3749808" cy="27741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矩形 2"/>
          <p:cNvSpPr/>
          <p:nvPr/>
        </p:nvSpPr>
        <p:spPr>
          <a:xfrm>
            <a:off x="381318" y="788035"/>
            <a:ext cx="8542337" cy="11445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5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闹钟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响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了，你该起床了。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8153" y="1995488"/>
            <a:ext cx="8542337" cy="11445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zh-CN" altLang="en-US" sz="5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闹钟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坏了，七点了还没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响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 l="5845" t="16069" r="8899" b="4538"/>
          <a:stretch>
            <a:fillRect/>
          </a:stretch>
        </p:blipFill>
        <p:spPr>
          <a:xfrm>
            <a:off x="8120380" y="3820795"/>
            <a:ext cx="3491865" cy="21774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6893" y="3934143"/>
            <a:ext cx="8542337" cy="2122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同学们正上着课呢，突然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_______________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68400" y="5244465"/>
            <a:ext cx="42265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他的手机响了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75101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3.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装   书包</a:t>
            </a:r>
          </a:p>
        </p:txBody>
      </p:sp>
      <p:pic>
        <p:nvPicPr>
          <p:cNvPr id="2560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38" y="2898775"/>
            <a:ext cx="2493962" cy="2913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2"/>
          <p:cNvSpPr txBox="1"/>
          <p:nvPr/>
        </p:nvSpPr>
        <p:spPr>
          <a:xfrm>
            <a:off x="3249613" y="1819275"/>
            <a:ext cx="8942387" cy="4664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她把书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装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进</a:t>
            </a:r>
            <a:r>
              <a:rPr lang="zh-CN" altLang="en-US" sz="5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书包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里。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她每天睡觉前都要把</a:t>
            </a:r>
            <a:r>
              <a:rPr lang="zh-CN" altLang="en-US" sz="5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书包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装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装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5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书包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准备去上课。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58470" y="787400"/>
            <a:ext cx="11346180" cy="55899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890" y="81280"/>
            <a:ext cx="354139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读  毕业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950" y="80645"/>
            <a:ext cx="4861560" cy="3148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458470" y="588963"/>
            <a:ext cx="7472363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我哥哥在北京大学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读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研究生，</a:t>
            </a:r>
          </a:p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今年就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毕业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矩形 5"/>
          <p:cNvSpPr/>
          <p:nvPr/>
        </p:nvSpPr>
        <p:spPr>
          <a:xfrm>
            <a:off x="666115" y="2896235"/>
            <a:ext cx="4464050" cy="3415030"/>
          </a:xfrm>
          <a:prstGeom prst="rect">
            <a:avLst/>
          </a:prstGeom>
          <a:noFill/>
          <a:ln w="9525">
            <a:solidFill>
              <a:srgbClr val="355DA5"/>
            </a:solidFill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6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读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博士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 fontAlgn="auto">
              <a:lnSpc>
                <a:spcPct val="10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研究生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硕士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   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大学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本科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</a:p>
          <a:p>
            <a:pPr fontAlgn="auto">
              <a:lnSpc>
                <a:spcPct val="10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预科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高中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初中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小学</a:t>
            </a:r>
          </a:p>
        </p:txBody>
      </p:sp>
      <p:sp>
        <p:nvSpPr>
          <p:cNvPr id="7" name="圆角矩形标注 6"/>
          <p:cNvSpPr/>
          <p:nvPr/>
        </p:nvSpPr>
        <p:spPr>
          <a:xfrm>
            <a:off x="5921375" y="3804285"/>
            <a:ext cx="3737610" cy="178943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208395" y="3914775"/>
            <a:ext cx="33413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本科毕业以后，你打算工作还是继续读研究生？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52705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5.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毕业</a:t>
            </a:r>
            <a:endParaRPr lang="zh-CN" altLang="en-US" sz="40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  <a:sym typeface="+mn-ea"/>
            </a:endParaRPr>
          </a:p>
        </p:txBody>
      </p:sp>
      <p:sp>
        <p:nvSpPr>
          <p:cNvPr id="2" name="Rectangle 2"/>
          <p:cNvSpPr txBox="1"/>
          <p:nvPr/>
        </p:nvSpPr>
        <p:spPr>
          <a:xfrm>
            <a:off x="1663252" y="755778"/>
            <a:ext cx="4222750" cy="18907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从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学校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毕业</a:t>
            </a:r>
            <a:endParaRPr lang="en-US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毕业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于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学校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911804" y="2098264"/>
            <a:ext cx="10368392" cy="4089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我去年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从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北京大学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毕业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毕业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后在一家公司工作。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我姐姐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毕业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于</a:t>
            </a:r>
            <a:r>
              <a:rPr lang="zh-CN" altLang="en-US" sz="4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847725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6.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申请  填  申请表  奖学金</a:t>
            </a:r>
            <a:endParaRPr lang="zh-CN" altLang="en-US" sz="40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  <a:sym typeface="+mn-ea"/>
            </a:endParaRPr>
          </a:p>
          <a:p>
            <a:pPr eaLnBrk="0" hangingPunct="0"/>
            <a:r>
              <a:rPr lang="zh-CN" altLang="zh-CN" sz="4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endParaRPr lang="zh-CN" altLang="zh-CN" sz="40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  <a:sym typeface="+mn-ea"/>
            </a:endParaRPr>
          </a:p>
        </p:txBody>
      </p:sp>
      <p:sp>
        <p:nvSpPr>
          <p:cNvPr id="4" name="Rectangle 2"/>
          <p:cNvSpPr txBox="1"/>
          <p:nvPr/>
        </p:nvSpPr>
        <p:spPr>
          <a:xfrm>
            <a:off x="755015" y="609918"/>
            <a:ext cx="11596688" cy="60975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我想读研究生，所以我准备</a:t>
            </a:r>
            <a:r>
              <a:rPr lang="zh-CN" altLang="en-US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申请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读研的</a:t>
            </a:r>
            <a:r>
              <a:rPr lang="zh-CN" altLang="en-US" sz="4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奖学金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申请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出国以前，你得</a:t>
            </a:r>
            <a:r>
              <a:rPr lang="zh-CN" altLang="en-US" sz="4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填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en-US" sz="4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申请表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申请表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上要写清楚你的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姓名、性别、国籍、年龄和联系方式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，等等。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41070"/>
            <a:ext cx="11049635" cy="54362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97890" y="81280"/>
            <a:ext cx="83242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7.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糟糕  不见了  丢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Rectangle 2"/>
          <p:cNvSpPr txBox="1"/>
          <p:nvPr/>
        </p:nvSpPr>
        <p:spPr>
          <a:xfrm>
            <a:off x="897573" y="1227138"/>
            <a:ext cx="10572750" cy="40544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糟糕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！我的申请表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不见了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糟糕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！我的钱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丢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今天真是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糟糕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的一天！我的作业忘了写，所以老师生了很大的气。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98780" y="842010"/>
            <a:ext cx="11405870" cy="55352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742950" y="48895"/>
            <a:ext cx="53276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8.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辅导书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Rectangle 2"/>
          <p:cNvSpPr txBox="1"/>
          <p:nvPr/>
        </p:nvSpPr>
        <p:spPr>
          <a:xfrm>
            <a:off x="811213" y="618808"/>
            <a:ext cx="39655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pic>
        <p:nvPicPr>
          <p:cNvPr id="30722" name="图片 2"/>
          <p:cNvPicPr>
            <a:picLocks noChangeAspect="1"/>
          </p:cNvPicPr>
          <p:nvPr/>
        </p:nvPicPr>
        <p:blipFill>
          <a:blip r:embed="rId3"/>
          <a:srcRect l="17615" t="21240" r="21909" b="8090"/>
          <a:stretch>
            <a:fillRect/>
          </a:stretch>
        </p:blipFill>
        <p:spPr>
          <a:xfrm>
            <a:off x="398780" y="2051368"/>
            <a:ext cx="2397125" cy="3365500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Rectangle 2"/>
          <p:cNvSpPr txBox="1"/>
          <p:nvPr/>
        </p:nvSpPr>
        <p:spPr>
          <a:xfrm>
            <a:off x="3144520" y="1090613"/>
            <a:ext cx="8659813" cy="52863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这是一本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HSK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四级的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辅导书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我昨天买了一本适合你的汉语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辅导书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自习课时，老师给我们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辅导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汉语。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你的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辅导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老师来了，赶紧去上课吧。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98780" y="842010"/>
            <a:ext cx="11405870" cy="553529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8780" y="135255"/>
            <a:ext cx="532765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9.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落   出租车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Rectangle 2"/>
          <p:cNvSpPr txBox="1"/>
          <p:nvPr/>
        </p:nvSpPr>
        <p:spPr>
          <a:xfrm>
            <a:off x="1079183" y="1373188"/>
            <a:ext cx="39655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pic>
        <p:nvPicPr>
          <p:cNvPr id="3174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760" y="323850"/>
            <a:ext cx="4993640" cy="2781300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398780" y="3743960"/>
            <a:ext cx="7505700" cy="2390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她把包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落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出租车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上了。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我把作业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落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在房间里了。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8780" y="1161415"/>
            <a:ext cx="6936740" cy="1106805"/>
          </a:xfrm>
          <a:prstGeom prst="rect">
            <a:avLst/>
          </a:prstGeom>
          <a:noFill/>
          <a:ln w="9525">
            <a:solidFill>
              <a:srgbClr val="355DA5"/>
            </a:solidFill>
          </a:ln>
        </p:spPr>
        <p:txBody>
          <a:bodyPr wrap="none" anchor="t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S +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把 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 O +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落在 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</a:p>
        </p:txBody>
      </p:sp>
      <p:sp>
        <p:nvSpPr>
          <p:cNvPr id="6" name="矩形 5"/>
          <p:cNvSpPr/>
          <p:nvPr/>
        </p:nvSpPr>
        <p:spPr>
          <a:xfrm>
            <a:off x="483870" y="2516505"/>
            <a:ext cx="5242560" cy="1106805"/>
          </a:xfrm>
          <a:prstGeom prst="rect">
            <a:avLst/>
          </a:prstGeom>
          <a:noFill/>
          <a:ln w="9525">
            <a:solidFill>
              <a:srgbClr val="355DA5"/>
            </a:solidFill>
          </a:ln>
        </p:spPr>
        <p:txBody>
          <a:bodyPr wrap="none" anchor="t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东西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+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落在 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+ 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地方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2" grpId="0"/>
      <p:bldP spid="4" grpId="0" bldLvl="0" animBg="1"/>
      <p:bldP spid="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667575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别提了，</a:t>
            </a:r>
            <a:r>
              <a:rPr lang="en-US" altLang="zh-CN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sz="4400" b="1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2770" name="Rectangle 2"/>
          <p:cNvSpPr txBox="1"/>
          <p:nvPr/>
        </p:nvSpPr>
        <p:spPr>
          <a:xfrm>
            <a:off x="514350" y="2087563"/>
            <a:ext cx="10723563" cy="18986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你们不是要去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游乐场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别提了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外面突然下雨了，去不了了。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2090" y="502116"/>
            <a:ext cx="3718933" cy="2479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2"/>
          <p:cNvSpPr txBox="1"/>
          <p:nvPr/>
        </p:nvSpPr>
        <p:spPr>
          <a:xfrm>
            <a:off x="3905250" y="4457700"/>
            <a:ext cx="7370763" cy="18986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期末考试怎么样？顺利吗？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别提了，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这次考试可难了！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Rectangle 2"/>
          <p:cNvSpPr txBox="1"/>
          <p:nvPr/>
        </p:nvSpPr>
        <p:spPr>
          <a:xfrm>
            <a:off x="210185" y="1021715"/>
            <a:ext cx="6842760" cy="106616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</a:rPr>
              <a:t>不想说下去了，发生了不太好的事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P478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379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" y="1582738"/>
            <a:ext cx="11250612" cy="440531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2041525" y="3225800"/>
            <a:ext cx="822801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别提了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，说得不太好。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41525" y="5162550"/>
            <a:ext cx="64039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别提了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，我们输了。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P478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4817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88" y="731838"/>
            <a:ext cx="10817225" cy="543718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2051050" y="1736725"/>
            <a:ext cx="64039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别提了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，上海一直在下雨。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51050" y="3586163"/>
            <a:ext cx="965200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别提了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，本来打算回去，可是我们假期要上课。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71688" y="5456238"/>
            <a:ext cx="9650412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别提了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，我的闹钟坏了。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71207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被</a:t>
            </a:r>
            <a:r>
              <a:rPr lang="en-US" altLang="zh-CN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+(B)+V+……+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endParaRPr lang="zh-CN" altLang="en-US" sz="4000" b="1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5041900" y="1440498"/>
            <a:ext cx="6510338" cy="43195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鸡蛋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被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破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钱都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被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花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完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蛋糕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被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大家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  <a:r>
              <a:rPr lang="zh-CN" altLang="en-US" sz="5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光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238" y="1129552"/>
            <a:ext cx="2715305" cy="3341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686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860" y="869633"/>
            <a:ext cx="8924925" cy="548481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37973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弄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509588" y="1787525"/>
            <a:ext cx="10564812" cy="43195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好好写，别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错了。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糟糕！衣服被我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脏了。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弟弟把我的东西都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5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乱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9814" y="357981"/>
            <a:ext cx="4492598" cy="299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1353185" y="1226820"/>
            <a:ext cx="4199890" cy="82994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弄 </a:t>
            </a:r>
            <a:r>
              <a:rPr lang="en-US" altLang="zh-CN" sz="48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 </a:t>
            </a:r>
            <a:r>
              <a:rPr lang="zh-CN" altLang="en-US" sz="480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结果补语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891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58" y="1226185"/>
            <a:ext cx="11071225" cy="4405313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2077720" y="2864485"/>
            <a:ext cx="6403975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我出去踢球把裤子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脏了。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77720" y="4785360"/>
            <a:ext cx="6403975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我的弟弟把我的手机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坏了。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 3"/>
          <p:cNvGrpSpPr/>
          <p:nvPr/>
        </p:nvGrpSpPr>
        <p:grpSpPr>
          <a:xfrm>
            <a:off x="862013" y="884238"/>
            <a:ext cx="10604500" cy="5207000"/>
            <a:chOff x="676596" y="801813"/>
            <a:chExt cx="10648288" cy="5278632"/>
          </a:xfrm>
        </p:grpSpPr>
        <p:pic>
          <p:nvPicPr>
            <p:cNvPr id="39938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596" y="801813"/>
              <a:ext cx="10648288" cy="167425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9939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596" y="2587556"/>
              <a:ext cx="10645525" cy="349288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9940" name="文本框 4"/>
          <p:cNvSpPr txBox="1"/>
          <p:nvPr/>
        </p:nvSpPr>
        <p:spPr>
          <a:xfrm>
            <a:off x="798513" y="788988"/>
            <a:ext cx="10726737" cy="537368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  <p:txBody>
          <a:bodyPr anchor="t">
            <a:spAutoFit/>
          </a:bodyPr>
          <a:lstStyle/>
          <a:p>
            <a:endParaRPr lang="zh-CN" altLang="en-US"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44713" y="1781175"/>
            <a:ext cx="7173912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我也没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明白，下课问问老师吧。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44713" y="3565525"/>
            <a:ext cx="64039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我的伞被我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坏了。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44713" y="5365750"/>
            <a:ext cx="64039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我的杯子被我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丢了。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474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096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1325563"/>
            <a:ext cx="11014075" cy="467677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cxnSp>
        <p:nvCxnSpPr>
          <p:cNvPr id="3" name="直线连接符 3"/>
          <p:cNvCxnSpPr/>
          <p:nvPr/>
        </p:nvCxnSpPr>
        <p:spPr>
          <a:xfrm>
            <a:off x="4703763" y="2987675"/>
            <a:ext cx="2519363" cy="19129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线连接符 5"/>
          <p:cNvCxnSpPr/>
          <p:nvPr/>
        </p:nvCxnSpPr>
        <p:spPr>
          <a:xfrm>
            <a:off x="4395788" y="3663950"/>
            <a:ext cx="2827338" cy="199707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线连接符 7"/>
          <p:cNvCxnSpPr/>
          <p:nvPr/>
        </p:nvCxnSpPr>
        <p:spPr>
          <a:xfrm flipV="1">
            <a:off x="6276975" y="3663950"/>
            <a:ext cx="946150" cy="7747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10"/>
          <p:cNvCxnSpPr/>
          <p:nvPr/>
        </p:nvCxnSpPr>
        <p:spPr>
          <a:xfrm flipV="1">
            <a:off x="3533775" y="4397375"/>
            <a:ext cx="3689350" cy="5667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3"/>
          <p:cNvCxnSpPr/>
          <p:nvPr/>
        </p:nvCxnSpPr>
        <p:spPr>
          <a:xfrm flipV="1">
            <a:off x="6440488" y="3033713"/>
            <a:ext cx="782638" cy="268446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47377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课文听力练习：P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477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198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25" y="1355725"/>
            <a:ext cx="10499725" cy="5072063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10342563" y="30480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42563" y="370522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342563" y="44084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42563" y="50720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0350500" y="5734050"/>
            <a:ext cx="749300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2" grpId="0"/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47377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课文听力练习：P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477</a:t>
            </a:r>
            <a:endParaRPr lang="en-US" altLang="zh-CN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301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983" y="1042670"/>
            <a:ext cx="9486900" cy="532130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1671320" y="5730558"/>
            <a:ext cx="5268913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8  2  6  5  1  4  7  3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4034" name="文本框 2"/>
          <p:cNvSpPr txBox="1"/>
          <p:nvPr/>
        </p:nvSpPr>
        <p:spPr>
          <a:xfrm>
            <a:off x="666750" y="649288"/>
            <a:ext cx="11515725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（高美给玛丽亚打电话。）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玛丽亚，我今天可能会迟到一会儿。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没事，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来得及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（高美到了。）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怎么了？路上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堵车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了吗？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别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提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了，我的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闹钟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坏了，七点了还没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响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        我打车来的，就怕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来不及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6082" name="文本框 2"/>
          <p:cNvSpPr txBox="1"/>
          <p:nvPr/>
        </p:nvSpPr>
        <p:spPr>
          <a:xfrm>
            <a:off x="590550" y="755650"/>
            <a:ext cx="11515725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你最近忙吗？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有点儿忙，快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毕业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了嘛。我最近在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申请读</a:t>
            </a:r>
            <a:endParaRPr lang="en-US" altLang="zh-CN" sz="3600" b="1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 研究生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奖学金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呢，昨天刚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填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申请表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        对了，我昨天在书店买了一本适合你的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        汉语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辅导书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是吗？什么辅导书？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我带来了，拿给你看。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咦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？书呢？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8129" name="文本框 2"/>
          <p:cNvSpPr txBox="1"/>
          <p:nvPr/>
        </p:nvSpPr>
        <p:spPr>
          <a:xfrm>
            <a:off x="600075" y="649605"/>
            <a:ext cx="11515725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别急，慢慢找。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我记得把它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装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进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书包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里了，怎么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不见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糟糕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！书可能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被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弄丢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是不是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落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出租车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上了？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可能是，我在车上还拿出来看了一会儿。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那怎么办啊？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我赶紧打个电话，应该能找回来。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57" name="文本框 2"/>
          <p:cNvSpPr txBox="1"/>
          <p:nvPr/>
        </p:nvSpPr>
        <p:spPr>
          <a:xfrm>
            <a:off x="960755" y="649605"/>
            <a:ext cx="11515725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（高美给玛丽亚打电话。）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高  美：玛丽亚，我今天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玛丽亚：没事，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（高美到了。）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玛丽亚：怎么了？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美：别提了，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坏了，七点了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我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，就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7105" name="文本框 2"/>
          <p:cNvSpPr txBox="1"/>
          <p:nvPr/>
        </p:nvSpPr>
        <p:spPr>
          <a:xfrm>
            <a:off x="754698" y="1074420"/>
            <a:ext cx="11515725" cy="4708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玛丽亚：你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美：有点儿忙，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。我最近在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昨天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。对了，我昨天在书店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玛丽亚：是吗？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，拿给你看。咦？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9153" name="文本框 2"/>
          <p:cNvSpPr txBox="1"/>
          <p:nvPr/>
        </p:nvSpPr>
        <p:spPr>
          <a:xfrm>
            <a:off x="1885315" y="608013"/>
            <a:ext cx="9267825" cy="5908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玛丽亚：别急，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美：我记得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糟糕！书可能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玛丽亚：是不是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美：可能是，我在车上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玛丽亚：那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  美：我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，应该能</a:t>
            </a:r>
            <a:r>
              <a:rPr lang="en-US" altLang="zh-CN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00965" y="545465"/>
            <a:ext cx="11859895" cy="61874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1150" y="699770"/>
            <a:ext cx="11439525" cy="5354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老话  步  假期  （大）熊猫  墙  海报  工艺品</a:t>
            </a:r>
            <a:endParaRPr lang="en-US" altLang="zh-CN" sz="32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散步  遇到  呼吸  感觉  进步  活  羡慕  见面  贴  摆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减肥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Adj.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美丽  新鲜  准时  可爱  过分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Adv.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本来  实在  确实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M.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句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不得不  四川  西安</a:t>
            </a:r>
            <a:r>
              <a:rPr lang="en-US" altLang="zh-CN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该  《功夫熊猫》 北京动物园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en-US" altLang="zh-CN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36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36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课文一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016000" y="1617345"/>
            <a:ext cx="9729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/>
          </a:p>
        </p:txBody>
      </p:sp>
      <p:sp>
        <p:nvSpPr>
          <p:cNvPr id="2" name="文本框 1"/>
          <p:cNvSpPr txBox="1"/>
          <p:nvPr/>
        </p:nvSpPr>
        <p:spPr>
          <a:xfrm>
            <a:off x="755015" y="781050"/>
            <a:ext cx="1037717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高美给玛利亚打电话告诉她今天可能会迟到一会儿，因为路上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高美的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坏了，七点了还没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，她怕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，所以打车去的。高美最近有点儿忙，因为她在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读研究生的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，昨天刚填了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高美昨天在书店买了一本很适合玛利亚的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，她把它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书包里了，所以书可能被她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了，玛利亚觉得可能是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出租车上了。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2825" y="1631315"/>
            <a:ext cx="1005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堵车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52570" y="1432560"/>
            <a:ext cx="1005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闹钟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130540" y="1524635"/>
            <a:ext cx="1005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响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62965" y="2214880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来不及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558655" y="2108200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申请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561590" y="2843530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奖学金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052820" y="2798445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申请表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748905" y="3427095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辅导书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41680" y="4084320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装进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332855" y="4084320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弄丢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99515" y="4786630"/>
            <a:ext cx="14909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落在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6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64" y="1285305"/>
            <a:ext cx="899549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356132"/>
            <a:ext cx="14833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500584"/>
            <a:ext cx="25806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14713"/>
            <a:ext cx="37795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728813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第一部分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26689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复习：生词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3556" name="矩形 1"/>
          <p:cNvSpPr/>
          <p:nvPr/>
        </p:nvSpPr>
        <p:spPr>
          <a:xfrm>
            <a:off x="414020" y="922020"/>
            <a:ext cx="11363325" cy="50139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V.</a:t>
            </a:r>
            <a:r>
              <a:rPr lang="zh-CN" altLang="en-US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 来得及  堵车  提 响  来不及  毕业  申请  读  填  装</a:t>
            </a: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   不见  弄  丢  落</a:t>
            </a:r>
            <a:endParaRPr lang="en-US" altLang="zh-CN" b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N.</a:t>
            </a:r>
            <a:r>
              <a:rPr lang="zh-CN" altLang="en-US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闹钟  奖学金  申请表  辅导书  书包  出租车</a:t>
            </a: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Prep.</a:t>
            </a:r>
            <a:r>
              <a:rPr lang="zh-CN" altLang="en-US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被       </a:t>
            </a: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Adj.</a:t>
            </a:r>
            <a:r>
              <a:rPr lang="zh-CN" altLang="en-US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sym typeface="+mn-ea"/>
              </a:rPr>
              <a:t> 糟糕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咦</a:t>
            </a:r>
          </a:p>
        </p:txBody>
      </p:sp>
      <p:sp>
        <p:nvSpPr>
          <p:cNvPr id="2" name="矩形 1"/>
          <p:cNvSpPr/>
          <p:nvPr/>
        </p:nvSpPr>
        <p:spPr>
          <a:xfrm>
            <a:off x="310515" y="713740"/>
            <a:ext cx="1168209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963295" y="960120"/>
            <a:ext cx="10632440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1:</a:t>
            </a:r>
            <a:r>
              <a:rPr lang="zh-CN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别提了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:</a:t>
            </a:r>
            <a:r>
              <a:rPr lang="en-US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  <a:r>
              <a:rPr lang="zh-CN" altLang="en-US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＋被＋（</a:t>
            </a:r>
            <a:r>
              <a:rPr lang="en-US" altLang="zh-CN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</a:t>
            </a:r>
            <a:r>
              <a:rPr lang="zh-CN" altLang="en-US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）＋</a:t>
            </a:r>
            <a:r>
              <a:rPr lang="en-US" altLang="zh-CN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zh-CN" altLang="en-US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＋了</a:t>
            </a:r>
            <a:endParaRPr sz="4000" b="1" noProof="0" dirty="0">
              <a:ln>
                <a:noFill/>
              </a:ln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:</a:t>
            </a:r>
            <a:r>
              <a:rPr lang="zh-CN" sz="4000" b="1" noProof="0" dirty="0">
                <a:ln>
                  <a:noFill/>
                </a:ln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弄</a:t>
            </a:r>
            <a:endParaRPr lang="zh-CN" altLang="zh-CN" sz="4000" b="1" baseline="-25000" noProof="0" dirty="0">
              <a:ln>
                <a:noFill/>
              </a:ln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015" y="713740"/>
            <a:ext cx="11049635" cy="56635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好</a:t>
            </a:r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/>
            <a:endParaRPr lang="en-US" altLang="zh-CN" b="1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171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4380" y="7727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32" name="矩形 1"/>
          <p:cNvSpPr/>
          <p:nvPr/>
        </p:nvSpPr>
        <p:spPr>
          <a:xfrm>
            <a:off x="1015365" y="1134745"/>
            <a:ext cx="10328275" cy="4154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公司   客服   物品   车牌号   开车  司机   年龄   上下   具体     尽快  感谢   消息   叫     特别</a:t>
            </a:r>
            <a:endParaRPr lang="en-US" altLang="zh-CN" sz="44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r>
              <a:rPr lang="en-US" altLang="zh-CN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，就</a:t>
            </a:r>
            <a:r>
              <a:rPr lang="en-US" altLang="zh-CN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……  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首汽出租车</a:t>
            </a:r>
          </a:p>
        </p:txBody>
      </p:sp>
    </p:spTree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0483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300" y="1220788"/>
            <a:ext cx="9404350" cy="19653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854200" y="2513013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89425" y="2546350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43750" y="2546350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龄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23388" y="2546350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物</a:t>
            </a:r>
          </a:p>
        </p:txBody>
      </p:sp>
      <p:pic>
        <p:nvPicPr>
          <p:cNvPr id="41992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013" y="4627563"/>
            <a:ext cx="9686925" cy="165258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1868488" y="4746625"/>
            <a:ext cx="7905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12950" y="5565775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05313" y="4767263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具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403725" y="5573713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身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877050" y="4764088"/>
            <a:ext cx="790575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消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877050" y="5575300"/>
            <a:ext cx="7905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休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412288" y="4759325"/>
            <a:ext cx="12446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牌号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096375" y="5573713"/>
            <a:ext cx="12446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出租</a:t>
            </a:r>
          </a:p>
        </p:txBody>
      </p:sp>
      <p:sp>
        <p:nvSpPr>
          <p:cNvPr id="20" name="标题 1"/>
          <p:cNvSpPr txBox="1"/>
          <p:nvPr/>
        </p:nvSpPr>
        <p:spPr>
          <a:xfrm>
            <a:off x="828675" y="32607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预习作业检查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</a:rPr>
              <a:t>2——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填字组词：第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</a:rPr>
              <a:t>481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页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  <p:bldP spid="4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P481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1505" name="标题 1"/>
          <p:cNvSpPr txBox="1"/>
          <p:nvPr/>
        </p:nvSpPr>
        <p:spPr>
          <a:xfrm>
            <a:off x="638175" y="9112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读句子</a:t>
            </a:r>
          </a:p>
        </p:txBody>
      </p:sp>
      <p:pic>
        <p:nvPicPr>
          <p:cNvPr id="2150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65" y="2642870"/>
            <a:ext cx="4762500" cy="3059113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pic>
        <p:nvPicPr>
          <p:cNvPr id="21507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390" y="2642870"/>
            <a:ext cx="6616700" cy="3059113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54924"/>
            <a:ext cx="31661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复习：语言点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38175" y="713740"/>
            <a:ext cx="11166475" cy="6042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015" y="781050"/>
            <a:ext cx="11164570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1:</a:t>
            </a:r>
            <a:r>
              <a:rPr 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＋着＋（</a:t>
            </a: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O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2:本来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3:不得不</a:t>
            </a:r>
          </a:p>
          <a:p>
            <a:pPr fontAlgn="auto">
              <a:lnSpc>
                <a:spcPct val="150000"/>
              </a:lnSpc>
            </a:pP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4:S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＋把＋</a:t>
            </a: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O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＋</a:t>
            </a: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＋结果状语＋（了）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5:见面（在＋哪儿＋见面</a:t>
            </a: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跟＋谁＋见面</a:t>
            </a: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见＋几次＋面）</a:t>
            </a:r>
          </a:p>
          <a:p>
            <a:pPr fontAlgn="auto">
              <a:lnSpc>
                <a:spcPct val="150000"/>
              </a:lnSpc>
            </a:pP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6: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准时</a:t>
            </a:r>
            <a:endParaRPr lang="en-US" altLang="zh-CN" sz="2800" b="1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7: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实在</a:t>
            </a:r>
            <a:endParaRPr lang="en-US" altLang="zh-CN" sz="2800" b="1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8: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确实</a:t>
            </a:r>
            <a:endParaRPr lang="en-US" altLang="zh-CN" sz="2800" b="1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9: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该</a:t>
            </a:r>
            <a:r>
              <a:rPr lang="en-US" altLang="zh-CN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2800" b="1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</a:p>
        </p:txBody>
      </p:sp>
    </p:spTree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第三部分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828859" y="2885033"/>
            <a:ext cx="653415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生词和语言点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78460" y="989965"/>
            <a:ext cx="11708130" cy="53873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30" name="矩形 3"/>
          <p:cNvSpPr/>
          <p:nvPr/>
        </p:nvSpPr>
        <p:spPr>
          <a:xfrm>
            <a:off x="825500" y="81280"/>
            <a:ext cx="89814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1.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首汽出租车  公司  客服  物品</a:t>
            </a:r>
            <a:endParaRPr lang="zh-CN" altLang="en-US" sz="4000" b="1" kern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  <a:sym typeface="+mn-ea"/>
            </a:endParaRPr>
          </a:p>
        </p:txBody>
      </p:sp>
      <p:pic>
        <p:nvPicPr>
          <p:cNvPr id="23553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43" y="1816100"/>
            <a:ext cx="5351462" cy="3567113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6015990" y="1353503"/>
            <a:ext cx="6010275" cy="4351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他们是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首汽出租车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公司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客服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，如果你在乘坐出租车时</a:t>
            </a:r>
            <a:r>
              <a:rPr lang="zh-CN" altLang="en-US" sz="48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丢失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物品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，可以给客服打电话。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762000" y="147638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车牌号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06105" y="232410"/>
            <a:ext cx="3235960" cy="2439670"/>
          </a:xfrm>
          <a:prstGeom prst="rect">
            <a:avLst/>
          </a:prstGeom>
        </p:spPr>
      </p:pic>
      <p:sp>
        <p:nvSpPr>
          <p:cNvPr id="7" name="Rectangle 2"/>
          <p:cNvSpPr txBox="1"/>
          <p:nvPr/>
        </p:nvSpPr>
        <p:spPr>
          <a:xfrm>
            <a:off x="1216137" y="2915792"/>
            <a:ext cx="9869618" cy="30527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客服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您还记得那辆出租车的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车牌号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高美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稍等，我看一下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打车小票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车牌号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是京</a:t>
            </a:r>
            <a:r>
              <a:rPr lang="en-US" altLang="zh-CN" sz="4000" b="1" dirty="0">
                <a:solidFill>
                  <a:srgbClr val="000000"/>
                </a:solidFill>
                <a:latin typeface="Bahnschrift" panose="020B0502040204020203" pitchFamily="34" charset="0"/>
                <a:ea typeface="楷体" panose="02010609060101010101" charset="-122"/>
              </a:rPr>
              <a:t>N</a:t>
            </a:r>
            <a:r>
              <a:rPr lang="en-US" altLang="zh-CN" sz="4000" b="1" dirty="0">
                <a:solidFill>
                  <a:srgbClr val="000000"/>
                </a:solidFill>
                <a:latin typeface="Bahnschrift" panose="020B0502040204020203" pitchFamily="34" charset="0"/>
                <a:ea typeface="等线" panose="02010600030101010101" charset="-122"/>
              </a:rPr>
              <a:t>∙</a:t>
            </a:r>
            <a:r>
              <a:rPr lang="en-US" altLang="zh-CN" sz="4000" b="1" dirty="0">
                <a:solidFill>
                  <a:srgbClr val="000000"/>
                </a:solidFill>
                <a:latin typeface="Bahnschrift" panose="020B0502040204020203" pitchFamily="34" charset="0"/>
                <a:ea typeface="楷体" panose="02010609060101010101" charset="-122"/>
              </a:rPr>
              <a:t>G3688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60350" y="999490"/>
            <a:ext cx="11544300" cy="56172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554" name="文本框 2"/>
          <p:cNvSpPr txBox="1"/>
          <p:nvPr/>
        </p:nvSpPr>
        <p:spPr>
          <a:xfrm>
            <a:off x="762000" y="147638"/>
            <a:ext cx="64008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司机  年龄  上下</a:t>
            </a: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hangingPunct="0"/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2755" y="1138079"/>
            <a:ext cx="3891915" cy="29343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18025" y="1470025"/>
            <a:ext cx="7283450" cy="2135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高美：开车的是一个男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司机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年龄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40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上下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03" name="Rectangle 2"/>
          <p:cNvSpPr txBox="1"/>
          <p:nvPr/>
        </p:nvSpPr>
        <p:spPr>
          <a:xfrm>
            <a:off x="5743575" y="957263"/>
            <a:ext cx="60579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endParaRPr lang="zh-CN" altLang="en-US" sz="5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2755" y="4551045"/>
            <a:ext cx="11102975" cy="1027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我觉得高美爸爸的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年龄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应该在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上下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449135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4.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具体</a:t>
            </a:r>
          </a:p>
        </p:txBody>
      </p:sp>
      <p:sp>
        <p:nvSpPr>
          <p:cNvPr id="5" name="Rectangle 2"/>
          <p:cNvSpPr txBox="1"/>
          <p:nvPr/>
        </p:nvSpPr>
        <p:spPr>
          <a:xfrm>
            <a:off x="431800" y="660400"/>
            <a:ext cx="10965180" cy="57169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 adj.</a:t>
            </a:r>
            <a:endParaRPr lang="zh-CN" altLang="en-US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考试的</a:t>
            </a:r>
            <a:r>
              <a:rPr lang="zh-CN" altLang="en-US" sz="4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具体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地点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在哪儿？</a:t>
            </a:r>
            <a:endParaRPr lang="en-US" altLang="zh-CN" sz="36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请你把这件事的过程</a:t>
            </a:r>
            <a:r>
              <a:rPr lang="zh-CN" altLang="en-US" sz="4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讲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得再</a:t>
            </a:r>
            <a:r>
              <a:rPr lang="zh-CN" altLang="en-US" sz="4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具体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一点。</a:t>
            </a:r>
            <a:endParaRPr lang="zh-CN" altLang="en-US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2.adv.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你能</a:t>
            </a:r>
            <a:r>
              <a:rPr lang="zh-CN" altLang="en-US" sz="32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具体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说一下你家的地址吗？</a:t>
            </a:r>
            <a:endParaRPr lang="en-US" altLang="zh-CN" sz="32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请你</a:t>
            </a:r>
            <a:r>
              <a:rPr lang="zh-CN" altLang="en-US" sz="40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具体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介绍一下你的学习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经历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44780" y="975360"/>
            <a:ext cx="11869420" cy="54019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755015" y="146685"/>
            <a:ext cx="449135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5. 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尽快</a:t>
            </a:r>
            <a:r>
              <a:rPr lang="en-US" alt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endParaRPr lang="en-US" altLang="zh-CN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7650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140" y="853440"/>
            <a:ext cx="3877945" cy="27133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2"/>
          <p:cNvSpPr txBox="1"/>
          <p:nvPr/>
        </p:nvSpPr>
        <p:spPr>
          <a:xfrm>
            <a:off x="3773488" y="1743710"/>
            <a:ext cx="8175625" cy="3051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客服</a:t>
            </a: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我们帮您联系出租车司机，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找到物品后会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尽快</a:t>
            </a:r>
            <a:r>
              <a:rPr lang="zh-CN" altLang="en-US" sz="4800" b="1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跟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您</a:t>
            </a:r>
            <a:r>
              <a:rPr lang="zh-CN" altLang="en-US" sz="4800" b="1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联系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高美</a:t>
            </a:r>
            <a:r>
              <a:rPr lang="en-US" altLang="zh-CN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好，非常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感谢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72390" y="151130"/>
            <a:ext cx="4404995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1:</a:t>
            </a:r>
            <a:r>
              <a:rPr lang="zh-CN" altLang="en-US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特别</a:t>
            </a:r>
            <a:r>
              <a:rPr lang="en-US" altLang="zh-CN" sz="4400" b="1" baseline="-25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kumimoji="0" lang="zh-CN" altLang="en-US" sz="4400" b="1" i="0" u="none" strike="noStrike" kern="1200" cap="none" spc="0" normalizeH="0" baseline="-25000" noProof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sz="44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99288" y="879475"/>
            <a:ext cx="5054600" cy="1143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这顶帽子很</a:t>
            </a:r>
            <a:r>
              <a:rPr lang="zh-CN" altLang="en-US" sz="5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8675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203" y="233363"/>
            <a:ext cx="2286000" cy="2255837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pic>
        <p:nvPicPr>
          <p:cNvPr id="50180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863" y="2430463"/>
            <a:ext cx="3625850" cy="2414587"/>
          </a:xfrm>
          <a:prstGeom prst="rect">
            <a:avLst/>
          </a:prstGeom>
          <a:noFill/>
          <a:ln w="9525">
            <a:noFill/>
          </a:ln>
          <a:effectLst>
            <a:outerShdw dist="139700" dir="2699999" algn="tl" rotWithShape="0">
              <a:srgbClr val="333333">
                <a:alpha val="64998"/>
              </a:srgb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303713" y="3255963"/>
            <a:ext cx="6102350" cy="11445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这是一辆挺</a:t>
            </a:r>
            <a:r>
              <a:rPr lang="zh-CN" altLang="en-US" sz="5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的车。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4825" y="5078413"/>
            <a:ext cx="11455400" cy="1143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我觉得他女朋友很</a:t>
            </a:r>
            <a:r>
              <a:rPr lang="zh-CN" altLang="en-US" sz="54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普通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啊，没什么</a:t>
            </a:r>
            <a:r>
              <a:rPr lang="zh-CN" altLang="en-US" sz="5400" b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P484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699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210" y="1002983"/>
            <a:ext cx="9378950" cy="53689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p:transition spd="med">
    <p:pul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880237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2: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A+</a:t>
            </a:r>
            <a:r>
              <a:rPr lang="zh-CN" altLang="en-US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叫</a:t>
            </a:r>
            <a:r>
              <a:rPr lang="en-US" altLang="zh-CN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+B+V+……+</a:t>
            </a:r>
            <a:r>
              <a:rPr lang="zh-CN" altLang="en-US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1377950" y="1269048"/>
            <a:ext cx="9436100" cy="50069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糟糕！手机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54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丢了。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糟糕！手机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弄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丢了。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明信片的地址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54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错了。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明信片的地址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5400" b="1">
                <a:solidFill>
                  <a:srgbClr val="548235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错了。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6866" t="50463" r="26322"/>
          <a:stretch>
            <a:fillRect/>
          </a:stretch>
        </p:blipFill>
        <p:spPr>
          <a:xfrm>
            <a:off x="9250680" y="2882265"/>
            <a:ext cx="1033145" cy="10934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2216" r="23579" b="49628"/>
          <a:stretch>
            <a:fillRect/>
          </a:stretch>
        </p:blipFill>
        <p:spPr>
          <a:xfrm>
            <a:off x="9148445" y="1519555"/>
            <a:ext cx="1238250" cy="11518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2216" r="23579" b="49628"/>
          <a:stretch>
            <a:fillRect/>
          </a:stretch>
        </p:blipFill>
        <p:spPr>
          <a:xfrm>
            <a:off x="9250680" y="3975735"/>
            <a:ext cx="1238250" cy="11518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6866" t="50463" r="26322"/>
          <a:stretch>
            <a:fillRect/>
          </a:stretch>
        </p:blipFill>
        <p:spPr>
          <a:xfrm>
            <a:off x="9352915" y="5300345"/>
            <a:ext cx="1033145" cy="109347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174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790" y="1344930"/>
            <a:ext cx="10472738" cy="4443413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1620203" y="3132455"/>
            <a:ext cx="64039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出发的时间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我记错了。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20203" y="4921568"/>
            <a:ext cx="64039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你的杯子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我打碎了。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第二部分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887404" y="2865348"/>
            <a:ext cx="441706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预习检查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P485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276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884238"/>
            <a:ext cx="10660063" cy="529590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1589088" y="1808163"/>
            <a:ext cx="64039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他的书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我放哪儿了。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89088" y="3621088"/>
            <a:ext cx="64039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办公室老师带去了。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89088" y="5432425"/>
            <a:ext cx="64039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宿舍的电视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我弄坏了。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565150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3:</a:t>
            </a:r>
            <a:r>
              <a:rPr lang="zh-CN" altLang="en-US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这个、那个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" name="Rectangle 2"/>
          <p:cNvSpPr txBox="1"/>
          <p:nvPr/>
        </p:nvSpPr>
        <p:spPr>
          <a:xfrm>
            <a:off x="1092200" y="1427163"/>
            <a:ext cx="7208838" cy="21796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毕业以后，你想干什么？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我还没有想好。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97225" y="4106863"/>
            <a:ext cx="8213725" cy="2100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你要买哪件？白的还是黄的？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那个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你觉得呢？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1605" y="98425"/>
            <a:ext cx="7104380" cy="84010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语言点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4:</a:t>
            </a:r>
            <a:r>
              <a:rPr lang="zh-CN" altLang="en-US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只要</a:t>
            </a:r>
            <a:r>
              <a:rPr lang="en-US" altLang="zh-CN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，就</a:t>
            </a:r>
            <a:r>
              <a:rPr lang="en-US" altLang="zh-CN" sz="44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</a:p>
        </p:txBody>
      </p:sp>
      <p:sp>
        <p:nvSpPr>
          <p:cNvPr id="4" name="Rectangle 2"/>
          <p:cNvSpPr txBox="1"/>
          <p:nvPr/>
        </p:nvSpPr>
        <p:spPr>
          <a:xfrm>
            <a:off x="149225" y="1283970"/>
            <a:ext cx="12042775" cy="5400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1. S + 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只要 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 V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， 就 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 V</a:t>
            </a:r>
            <a:endParaRPr lang="zh-CN" altLang="en-US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一直努力学习，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一定能取得好成绩。</a:t>
            </a:r>
            <a:endParaRPr lang="en-US" altLang="zh-CN" sz="40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一有消息，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马上通知您。</a:t>
            </a: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2. 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只要 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 S1 + V, S2 + </a:t>
            </a:r>
            <a:r>
              <a:rPr lang="zh-CN" altLang="en-US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就 </a:t>
            </a:r>
            <a:r>
              <a:rPr lang="en-US" altLang="zh-CN" sz="4000" b="1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+ V</a:t>
            </a:r>
            <a:endParaRPr lang="zh-CN" altLang="en-US" sz="4000" b="1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她特别聪明，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只要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老师一说，她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就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明白了。</a:t>
            </a: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44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1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41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27489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P486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49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584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0" y="1189038"/>
            <a:ext cx="10617200" cy="46704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</p:spTree>
  </p:cSld>
  <p:clrMapOvr>
    <a:masterClrMapping/>
  </p:clrMapOvr>
  <p:transition spd="med">
    <p:pul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第四部分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4945949" y="2768193"/>
            <a:ext cx="22999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8000" b="1" spc="3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med"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课文热身：P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482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13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686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833" y="1133793"/>
            <a:ext cx="9242425" cy="536575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4355783" y="372935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8997633" y="372935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4355783" y="582485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7633" y="582485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X</a:t>
            </a:r>
            <a:endParaRPr lang="zh-CN" altLang="en-US" sz="4400" b="1">
              <a:solidFill>
                <a:srgbClr val="FF0000"/>
              </a:solidFill>
              <a:latin typeface="等线" panose="0201060003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6" grpId="0"/>
      <p:bldP spid="7" grpId="0"/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486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13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3494" name="文本框 6"/>
          <p:cNvSpPr txBox="1"/>
          <p:nvPr/>
        </p:nvSpPr>
        <p:spPr>
          <a:xfrm>
            <a:off x="10267950" y="1833563"/>
            <a:ext cx="1230313" cy="4095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pic>
        <p:nvPicPr>
          <p:cNvPr id="3789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488" y="1231900"/>
            <a:ext cx="9799637" cy="5522913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10148888" y="1220788"/>
            <a:ext cx="7905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48888" y="3068638"/>
            <a:ext cx="7905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48888" y="4911725"/>
            <a:ext cx="7905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5" grpId="0"/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课文听力：P</a:t>
            </a:r>
            <a:r>
              <a:rPr 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487</a:t>
            </a:r>
            <a:endParaRPr lang="en-US" sz="3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118745" y="19050"/>
            <a:ext cx="803910" cy="530225"/>
            <a:chOff x="-118824" y="19211"/>
            <a:chExt cx="803918" cy="530268"/>
          </a:xfrm>
        </p:grpSpPr>
        <p:sp>
          <p:nvSpPr>
            <p:cNvPr id="13" name="箭头: 五边形 48"/>
            <p:cNvSpPr/>
            <p:nvPr/>
          </p:nvSpPr>
          <p:spPr>
            <a:xfrm rot="13497409">
              <a:off x="-118824" y="19211"/>
              <a:ext cx="803918" cy="530268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8582" y="80963"/>
              <a:ext cx="66675" cy="66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8915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640" y="951230"/>
            <a:ext cx="9574213" cy="5367338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367790" y="5674043"/>
            <a:ext cx="650557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9938" name="矩形 2"/>
          <p:cNvSpPr/>
          <p:nvPr/>
        </p:nvSpPr>
        <p:spPr>
          <a:xfrm>
            <a:off x="755015" y="755650"/>
            <a:ext cx="10560050" cy="5632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（高美正在给出租车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公司客服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打电话。）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您好，这里是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首汽出租车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您好，我的东西被我落在出租车上了。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请问是什么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物品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是一本书。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您还记得</a:t>
            </a:r>
            <a:r>
              <a:rPr lang="zh-CN" altLang="en-US" sz="40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车牌号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1985" name="矩形 2"/>
          <p:cNvSpPr/>
          <p:nvPr/>
        </p:nvSpPr>
        <p:spPr>
          <a:xfrm>
            <a:off x="573088" y="679133"/>
            <a:ext cx="10809287" cy="6000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这个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我想不起来了。对了，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      我记得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开车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的是个男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司机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年龄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40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岁上下，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      别的没有什么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特别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的了。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您有打车小票吗？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小票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叫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我放哪儿了？稍等，我找找。找到了，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      车牌号是京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N·G3688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好的，您是什么时候、在哪儿打的车？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今天早上在幸福小区附近。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6633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预习检查：生词</a:t>
            </a:r>
            <a:endParaRPr lang="zh-CN" altLang="en-US" sz="2800" b="1" spc="3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950595"/>
            <a:ext cx="11049635" cy="54267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532" name="矩形 1"/>
          <p:cNvSpPr/>
          <p:nvPr/>
        </p:nvSpPr>
        <p:spPr>
          <a:xfrm>
            <a:off x="893445" y="950595"/>
            <a:ext cx="10405110" cy="51695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读   毕业   堵车   来得及   来不及 </a:t>
            </a:r>
            <a:endParaRPr lang="en-US" altLang="zh-CN" sz="44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咦   提     响     闹钟     奖学金</a:t>
            </a:r>
            <a:endParaRPr lang="en-US" altLang="zh-CN" sz="44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装   书包   填     申请     申请表</a:t>
            </a:r>
            <a:endParaRPr lang="en-US" altLang="zh-CN" sz="44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被   弄     丢    </a:t>
            </a:r>
            <a:r>
              <a:rPr lang="en-US" altLang="zh-CN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糟糕     辅导书</a:t>
            </a:r>
            <a:endParaRPr lang="en-US" altLang="zh-CN" sz="4400" b="1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4400" b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不见了      落     出租车  </a:t>
            </a:r>
          </a:p>
        </p:txBody>
      </p:sp>
    </p:spTree>
  </p:cSld>
  <p:clrMapOvr>
    <a:masterClrMapping/>
  </p:clrMapOvr>
  <p:transition spd="med">
    <p:pull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4034" name="矩形 2"/>
          <p:cNvSpPr/>
          <p:nvPr/>
        </p:nvSpPr>
        <p:spPr>
          <a:xfrm>
            <a:off x="550863" y="675005"/>
            <a:ext cx="11641137" cy="6000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您能说一下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具体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时间吗？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早上七点半左右。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好的，我帮您联系一下出租车司机，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      找到后会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尽快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跟您联系。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好，非常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感谢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不客气。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那个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我等电话就行了，是吗？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客服：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对，您放心，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一有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消息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，我们就马上通知您。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0962" name="矩形 2"/>
          <p:cNvSpPr/>
          <p:nvPr/>
        </p:nvSpPr>
        <p:spPr>
          <a:xfrm>
            <a:off x="535940" y="888683"/>
            <a:ext cx="11753850" cy="5632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（高美正在给出租车公司客服打电话。）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客服：您好，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首汽出租车。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高美：您好，我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客服：请问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高美：是一本书。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客服：您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3009" name="矩形 2"/>
          <p:cNvSpPr/>
          <p:nvPr/>
        </p:nvSpPr>
        <p:spPr>
          <a:xfrm>
            <a:off x="754698" y="446088"/>
            <a:ext cx="10809287" cy="6411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高美：这个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我想不起来了。对了，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我记得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，年龄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，别的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客服：您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高美：小票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？稍等，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。找到了，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京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N·G3688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客服：好的，您是什么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058" name="矩形 2"/>
          <p:cNvSpPr/>
          <p:nvPr/>
        </p:nvSpPr>
        <p:spPr>
          <a:xfrm>
            <a:off x="1223963" y="354648"/>
            <a:ext cx="11641137" cy="6411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客服：您能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客服：好的，我帮您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，找到后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高美：好，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客服：不客气。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高美：那个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客服：对，您放心，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，我们就</a:t>
            </a:r>
            <a:r>
              <a:rPr lang="en-US" altLang="zh-CN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62705" y="127949"/>
            <a:ext cx="1674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课文二</a:t>
            </a:r>
            <a:endParaRPr lang="en-US" altLang="zh-CN" sz="28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88010" y="674370"/>
            <a:ext cx="1108646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高美在给出租车公司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打电话，因为她的东西被她</a:t>
            </a:r>
          </a:p>
          <a:p>
            <a:pPr fontAlgn="auto">
              <a:lnSpc>
                <a:spcPct val="150000"/>
              </a:lnSpc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出租车上了。开车的是个男司机，年龄在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40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岁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是京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N·G3688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。她告诉了客服上车的地点和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的上车时间。客服会联系出租车司机，找到后会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跟高美联系，客服那边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有消息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马上通知她。</a:t>
            </a:r>
            <a:endParaRPr lang="zh-CN" altLang="en-US" sz="320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06035" y="772795"/>
            <a:ext cx="1068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客服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2965" y="1483360"/>
            <a:ext cx="1068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落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860280" y="1483360"/>
            <a:ext cx="10687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上下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2725" y="2213610"/>
            <a:ext cx="1522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车牌号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06255" y="2274570"/>
            <a:ext cx="1522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具体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337550" y="2974975"/>
            <a:ext cx="1522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尽快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64105" y="3645535"/>
            <a:ext cx="9493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56455" y="3645535"/>
            <a:ext cx="9493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600" y="1305878"/>
            <a:ext cx="9956800" cy="508476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992938" y="20828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1825625" y="27162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7" name="矩形 6"/>
          <p:cNvSpPr/>
          <p:nvPr/>
        </p:nvSpPr>
        <p:spPr>
          <a:xfrm>
            <a:off x="1825625" y="40497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3" name="矩形 2"/>
          <p:cNvSpPr/>
          <p:nvPr/>
        </p:nvSpPr>
        <p:spPr>
          <a:xfrm>
            <a:off x="6992938" y="599598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710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100" y="1325563"/>
            <a:ext cx="9321800" cy="484187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7688263" y="22129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2" name="矩形 1"/>
          <p:cNvSpPr/>
          <p:nvPr/>
        </p:nvSpPr>
        <p:spPr>
          <a:xfrm>
            <a:off x="2192338" y="43418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3" name="矩形 2"/>
          <p:cNvSpPr/>
          <p:nvPr/>
        </p:nvSpPr>
        <p:spPr>
          <a:xfrm>
            <a:off x="7627938" y="49434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听力练习：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P488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813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63" y="1325563"/>
            <a:ext cx="10836275" cy="480853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1449388" y="29210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2" name="矩形 1"/>
          <p:cNvSpPr/>
          <p:nvPr/>
        </p:nvSpPr>
        <p:spPr>
          <a:xfrm>
            <a:off x="6891338" y="43100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3" name="矩形 2"/>
          <p:cNvSpPr/>
          <p:nvPr/>
        </p:nvSpPr>
        <p:spPr>
          <a:xfrm>
            <a:off x="1446213" y="50149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57200" y="1187133"/>
            <a:ext cx="11099800" cy="4948238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如果出门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旅行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，可以选择的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交通工具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有很多种，比如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大巴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、火车、飞机等等。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大巴一般从市区里出发，买票、坐车都很方便，可就是坐着的时间太长了，所以坐大巴出门会很辛苦。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坐火车比大巴快，而且不会特别累。但是坐火车有一个缺点，那就是火车票实在太难买了。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 spd="med">
    <p:pull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4350" y="1446213"/>
            <a:ext cx="11099800" cy="47466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坐飞机比火车贵，但是，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随着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人们生活水平的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不断提高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，越来越多的人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选择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坐飞机。因为坐飞机很快、很舒服，而且飞机上还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提供食物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和水。但也有人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认为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，坐飞机很麻烦，因为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飞机场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太远了，要至少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提前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两三个小时出门。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我最喜欢坐火车，因为坐火车很方便，也比较便宜，还能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欣赏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路上的美景。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P473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945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5" y="1050608"/>
            <a:ext cx="10109200" cy="5456237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3808413" y="3549333"/>
            <a:ext cx="155098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坏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93838" y="1960245"/>
            <a:ext cx="7302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40163" y="1134745"/>
            <a:ext cx="7270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08413" y="1945958"/>
            <a:ext cx="7270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05563" y="1134745"/>
            <a:ext cx="728662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405563" y="1945958"/>
            <a:ext cx="7286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993188" y="1134745"/>
            <a:ext cx="728662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672513" y="1925320"/>
            <a:ext cx="180181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专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519238" y="3549333"/>
            <a:ext cx="7286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近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19238" y="4365308"/>
            <a:ext cx="7270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365250" y="1144270"/>
            <a:ext cx="7270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申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138613" y="4308158"/>
            <a:ext cx="7286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405563" y="3549333"/>
            <a:ext cx="7286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堵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05563" y="4365308"/>
            <a:ext cx="7286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672513" y="3549333"/>
            <a:ext cx="12874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公交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672513" y="4365308"/>
            <a:ext cx="12874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出租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314450" y="5775008"/>
            <a:ext cx="727075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808413" y="5775008"/>
            <a:ext cx="727075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时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421438" y="5775008"/>
            <a:ext cx="727075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9209088" y="5784533"/>
            <a:ext cx="728662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9" grpId="0"/>
      <p:bldP spid="10" grpId="0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P467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120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975" y="1325563"/>
            <a:ext cx="9842500" cy="5345112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1744663" y="2611438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5" name="矩形 4"/>
          <p:cNvSpPr/>
          <p:nvPr/>
        </p:nvSpPr>
        <p:spPr>
          <a:xfrm>
            <a:off x="7140575" y="44577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6" name="矩形 5"/>
          <p:cNvSpPr/>
          <p:nvPr/>
        </p:nvSpPr>
        <p:spPr>
          <a:xfrm>
            <a:off x="1744663" y="5667375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P489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51790" y="1071245"/>
            <a:ext cx="1089406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不断   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adv.  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不断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+v.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不断进步   不断积累生词  不断努力</a:t>
            </a:r>
          </a:p>
          <a:p>
            <a:pPr indent="0">
              <a:buFont typeface="Arial" panose="020B0604020202020204" pitchFamily="34" charset="0"/>
              <a:buNone/>
            </a:pP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随着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  along with......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随着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的提高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增加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减少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进步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随着人们生活水平的提高，人们越来越重视身体健康。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随着我的收入不断增加，我的水平更高了。</a:t>
            </a:r>
          </a:p>
        </p:txBody>
      </p:sp>
    </p:spTree>
  </p:cSld>
  <p:clrMapOvr>
    <a:masterClrMapping/>
  </p:clrMapOvr>
  <p:transition spd="med">
    <p:pull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81965" y="1017905"/>
            <a:ext cx="11099800" cy="5411788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大部分大学毕业生都会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思考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一个问题：是继续读书，还是找工作？老师和父母一般都会鼓励他们继续读研，因为大部分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硕士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能找到更好的工作。但是，有的大学毕业生只想快点儿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就业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。一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方面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，是因为他们不想再继续学习了；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另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一方面，是因为他们想早点儿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赚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钱，做自己想做的事。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    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实际上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，不管是就业还是考研，只要你决定了，就一定要坚持下去，不要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轻易放弃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  <a:endParaRPr kumimoji="0" lang="en-US" altLang="zh-CN" sz="3600" b="1" i="0" u="none" strike="noStrike" kern="1200" cap="none" spc="0" normalizeH="0" baseline="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 spd="med">
    <p:pull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53249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263" y="942975"/>
            <a:ext cx="7473950" cy="5854700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2684463" y="2114550"/>
            <a:ext cx="7810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5" name="矩形 4"/>
          <p:cNvSpPr/>
          <p:nvPr/>
        </p:nvSpPr>
        <p:spPr>
          <a:xfrm>
            <a:off x="7334250" y="3101975"/>
            <a:ext cx="782638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  <p:sp>
        <p:nvSpPr>
          <p:cNvPr id="6" name="矩形 5"/>
          <p:cNvSpPr/>
          <p:nvPr/>
        </p:nvSpPr>
        <p:spPr>
          <a:xfrm>
            <a:off x="2684463" y="6242050"/>
            <a:ext cx="7810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等线" panose="02010600030101010101" charset="-122"/>
                <a:ea typeface="楷体" panose="02010609060101010101" charset="-122"/>
              </a:rPr>
              <a:t>√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阅读练习：</a:t>
            </a:r>
            <a:r>
              <a:rPr lang="en-US" altLang="zh-CN" sz="36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P490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27685" y="1368425"/>
            <a:ext cx="82029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一方面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，另一方面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  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用于列举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2750" y="2188210"/>
            <a:ext cx="1061466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我想学习汉语，因为一方面，汉语是一门很有意思的语言；另一方面，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学习汉语可以帮助我了解中国的文化。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7685" y="3699510"/>
            <a:ext cx="1061466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住在郊区有很多好处，一方面，郊区的空气很新鲜；另一方面，郊区的生活又安静又舒服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med">
    <p:pull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23970" y="55559"/>
            <a:ext cx="3743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预习检查：</a:t>
            </a:r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P474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048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03" y="1385253"/>
            <a:ext cx="11337925" cy="4086225"/>
          </a:xfrm>
          <a:prstGeom prst="rect">
            <a:avLst/>
          </a:prstGeom>
          <a:noFill/>
          <a:ln w="9525" cap="flat" cmpd="sng">
            <a:solidFill>
              <a:srgbClr val="F4B183"/>
            </a:solidFill>
            <a:prstDash val="solid"/>
            <a:miter/>
            <a:headEnd type="none" w="med" len="med"/>
            <a:tailEnd type="none" w="med" len="med"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1624965" y="1766253"/>
            <a:ext cx="2303463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读研究生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24965" y="4742815"/>
            <a:ext cx="28162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申请表</a:t>
            </a:r>
            <a:r>
              <a:rPr lang="en-US" altLang="zh-CN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100503" y="1759903"/>
            <a:ext cx="20351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读小说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624965" y="2720340"/>
            <a:ext cx="24161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填申请表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76253" y="2731453"/>
            <a:ext cx="14668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填词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100503" y="2723515"/>
            <a:ext cx="14668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填空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24965" y="3741103"/>
            <a:ext cx="18415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装进去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490528" y="3741103"/>
            <a:ext cx="177482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装东西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100503" y="3734753"/>
            <a:ext cx="1916112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装书包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576253" y="1766253"/>
            <a:ext cx="14668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读书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023803" y="4742815"/>
            <a:ext cx="290671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申请奖学金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100503" y="4736465"/>
            <a:ext cx="2274887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申请留学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  <p:bldP spid="11" grpId="0"/>
      <p:bldP spid="13" grpId="0"/>
      <p:bldP spid="14" grpId="0"/>
      <p:bldP spid="15" grpId="0"/>
      <p:bldP spid="16" grpId="0"/>
      <p:bldP spid="24" grpId="0"/>
      <p:bldP spid="25" grpId="0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3223</Words>
  <Application>Microsoft Office PowerPoint</Application>
  <PresentationFormat>宽屏</PresentationFormat>
  <Paragraphs>585</Paragraphs>
  <Slides>85</Slides>
  <Notes>85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85</vt:i4>
      </vt:variant>
    </vt:vector>
  </HeadingPairs>
  <TitlesOfParts>
    <vt:vector size="94" baseType="lpstr">
      <vt:lpstr>等线</vt:lpstr>
      <vt:lpstr>楷体</vt:lpstr>
      <vt:lpstr>宋体</vt:lpstr>
      <vt:lpstr>微软雅黑</vt:lpstr>
      <vt:lpstr>字魂105号-简雅黑</vt:lpstr>
      <vt:lpstr>Arial</vt:lpstr>
      <vt:lpstr>Bahnschrift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HQU</cp:lastModifiedBy>
  <cp:revision>459</cp:revision>
  <dcterms:created xsi:type="dcterms:W3CDTF">2019-10-10T09:15:00Z</dcterms:created>
  <dcterms:modified xsi:type="dcterms:W3CDTF">2025-01-20T09:55:37Z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738EE82E1C784537AEA0910A1FB39953</vt:lpwstr>
  </property>
</Properties>
</file>