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410" r:id="rId3"/>
    <p:sldId id="421" r:id="rId5"/>
    <p:sldId id="456" r:id="rId6"/>
    <p:sldId id="450" r:id="rId7"/>
    <p:sldId id="524" r:id="rId8"/>
    <p:sldId id="452" r:id="rId9"/>
    <p:sldId id="564" r:id="rId10"/>
    <p:sldId id="445" r:id="rId11"/>
    <p:sldId id="446" r:id="rId12"/>
    <p:sldId id="447" r:id="rId13"/>
    <p:sldId id="449" r:id="rId14"/>
    <p:sldId id="454" r:id="rId15"/>
    <p:sldId id="457" r:id="rId16"/>
    <p:sldId id="458" r:id="rId17"/>
    <p:sldId id="459" r:id="rId18"/>
    <p:sldId id="574" r:id="rId19"/>
    <p:sldId id="461" r:id="rId20"/>
    <p:sldId id="460" r:id="rId21"/>
    <p:sldId id="493" r:id="rId22"/>
    <p:sldId id="575" r:id="rId23"/>
    <p:sldId id="494" r:id="rId24"/>
    <p:sldId id="576" r:id="rId25"/>
    <p:sldId id="497" r:id="rId26"/>
    <p:sldId id="565" r:id="rId27"/>
    <p:sldId id="577" r:id="rId28"/>
    <p:sldId id="566" r:id="rId29"/>
    <p:sldId id="578" r:id="rId30"/>
    <p:sldId id="495" r:id="rId31"/>
    <p:sldId id="587" r:id="rId32"/>
    <p:sldId id="492" r:id="rId33"/>
    <p:sldId id="567" r:id="rId34"/>
    <p:sldId id="579" r:id="rId35"/>
    <p:sldId id="568" r:id="rId36"/>
    <p:sldId id="580" r:id="rId37"/>
    <p:sldId id="569" r:id="rId38"/>
    <p:sldId id="581" r:id="rId39"/>
    <p:sldId id="500" r:id="rId40"/>
    <p:sldId id="517" r:id="rId41"/>
    <p:sldId id="501" r:id="rId42"/>
    <p:sldId id="504" r:id="rId43"/>
    <p:sldId id="582" r:id="rId44"/>
    <p:sldId id="442" r:id="rId45"/>
    <p:sldId id="507" r:id="rId46"/>
    <p:sldId id="511" r:id="rId47"/>
    <p:sldId id="583" r:id="rId48"/>
    <p:sldId id="570" r:id="rId49"/>
    <p:sldId id="513" r:id="rId50"/>
    <p:sldId id="519" r:id="rId51"/>
    <p:sldId id="584" r:id="rId52"/>
    <p:sldId id="571" r:id="rId53"/>
    <p:sldId id="585" r:id="rId54"/>
    <p:sldId id="523" r:id="rId55"/>
    <p:sldId id="572" r:id="rId56"/>
    <p:sldId id="586" r:id="rId57"/>
    <p:sldId id="588" r:id="rId58"/>
    <p:sldId id="589" r:id="rId5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00000"/>
    <a:srgbClr val="FFFFFF"/>
    <a:srgbClr val="0E870E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78" autoAdjust="0"/>
    <p:restoredTop sz="82088" autoAdjust="0"/>
  </p:normalViewPr>
  <p:slideViewPr>
    <p:cSldViewPr snapToGrid="0">
      <p:cViewPr varScale="1">
        <p:scale>
          <a:sx n="77" d="100"/>
          <a:sy n="77" d="100"/>
        </p:scale>
        <p:origin x="540" y="45"/>
      </p:cViewPr>
      <p:guideLst>
        <p:guide orient="horz" pos="2256"/>
        <p:guide pos="3839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2" Type="http://schemas.openxmlformats.org/officeDocument/2006/relationships/tableStyles" Target="tableStyles.xml"/><Relationship Id="rId61" Type="http://schemas.openxmlformats.org/officeDocument/2006/relationships/viewProps" Target="viewProps.xml"/><Relationship Id="rId60" Type="http://schemas.openxmlformats.org/officeDocument/2006/relationships/presProps" Target="presProps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看图说句子：日出的时候，海上的景色十分美丽。</a:t>
            </a:r>
            <a:endParaRPr lang="zh-CN" altLang="en-US" sz="1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latin typeface="楷体" panose="02010609060101010101" charset="-122"/>
                <a:ea typeface="楷体" panose="02010609060101010101" charset="-122"/>
              </a:rPr>
              <a:t>这套教材是给谁用的？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说一说七班九月下旬要做什么？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如果你这个星期非常累，周末你的朋友找你出去玩，你会怎么说？</a:t>
            </a:r>
            <a:endParaRPr lang="en-US" altLang="zh-CN" sz="1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1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我这周工作特别多，真的太累了，什么地方</a:t>
            </a:r>
            <a:r>
              <a:rPr lang="en-US" altLang="zh-CN" sz="1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1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哪儿都不想去。</a:t>
            </a:r>
            <a:endParaRPr lang="en-US" altLang="zh-CN" sz="1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如果你这个月的钱不多了，陪朋友逛街的时候，你会怎么做？</a:t>
            </a:r>
            <a:endParaRPr lang="zh-CN" altLang="en-US" sz="1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1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我没有多少钱了，今天就什么都不买了。</a:t>
            </a:r>
            <a:endParaRPr lang="en-US" altLang="zh-CN" sz="1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如果现在有一个免费旅游的机会，你觉得同学们谁想去？</a:t>
            </a:r>
            <a:endParaRPr lang="zh-CN" altLang="en-US" sz="1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en-US" sz="1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这个机会这么难得，肯定谁都想去啊！</a:t>
            </a:r>
            <a:endParaRPr lang="zh-CN" altLang="en-US" sz="1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周末你喜欢做什么？</a:t>
            </a:r>
            <a:endParaRPr lang="en-US" altLang="zh-CN" dirty="0"/>
          </a:p>
          <a:p>
            <a:r>
              <a:rPr lang="zh-CN" altLang="en-US" dirty="0"/>
              <a:t>你觉得喜欢吃中国菜的人多不多？</a:t>
            </a:r>
            <a:endParaRPr lang="en-US" altLang="zh-CN" dirty="0"/>
          </a:p>
          <a:p>
            <a:r>
              <a:rPr lang="zh-CN" altLang="en-US" dirty="0"/>
              <a:t>森井，你只会做中国菜吗？</a:t>
            </a:r>
            <a:endParaRPr lang="en-US" altLang="zh-CN" dirty="0"/>
          </a:p>
          <a:p>
            <a:r>
              <a:rPr lang="zh-CN" altLang="en-US" dirty="0"/>
              <a:t>你只会说汉语吗？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老师不喜欢恐怖电影，其他类型的电影都喜欢，可以怎么说呢？</a:t>
            </a: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你可以把鸡蛋立起来吗？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如果你的朋友来中国留学，你会建议她用什么社交软件？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来中国前，必须到当地的大使馆</a:t>
            </a:r>
            <a:r>
              <a:rPr lang="zh-CN" altLang="en-US" sz="1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办</a:t>
            </a:r>
            <a:r>
              <a:rPr lang="en-US" altLang="zh-CN" sz="1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……</a:t>
            </a:r>
            <a:endParaRPr lang="en-US" altLang="zh-CN" sz="1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外国人在中国想用支付宝应该</a:t>
            </a:r>
            <a:r>
              <a:rPr lang="zh-CN" altLang="en-US" sz="1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办</a:t>
            </a:r>
            <a:r>
              <a:rPr lang="zh-CN" altLang="en-US" sz="1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了一张</a:t>
            </a:r>
            <a:r>
              <a:rPr lang="en-US" altLang="zh-CN" sz="12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zh-CN" altLang="en-US" sz="1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2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你觉得你是不是一个有耐心的人？什么方面很有耐心？什么方面没有耐心？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80800" y="6444344"/>
            <a:ext cx="711200" cy="116113"/>
          </a:xfrm>
          <a:prstGeom prst="rect">
            <a:avLst/>
          </a:prstGeom>
          <a:solidFill>
            <a:srgbClr val="C3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tags" Target="../tags/tag62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2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2.xml"/><Relationship Id="rId7" Type="http://schemas.openxmlformats.org/officeDocument/2006/relationships/tags" Target="../tags/tag67.xml"/><Relationship Id="rId6" Type="http://schemas.openxmlformats.org/officeDocument/2006/relationships/tags" Target="../tags/tag66.xml"/><Relationship Id="rId5" Type="http://schemas.openxmlformats.org/officeDocument/2006/relationships/tags" Target="../tags/tag65.xml"/><Relationship Id="rId4" Type="http://schemas.openxmlformats.org/officeDocument/2006/relationships/tags" Target="../tags/tag64.xml"/><Relationship Id="rId3" Type="http://schemas.openxmlformats.org/officeDocument/2006/relationships/tags" Target="../tags/tag63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2.jpeg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0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4.xml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7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4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4.xml"/></Relationships>
</file>

<file path=ppt/slides/_rels/slide5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3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4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4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14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81474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941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801636" y="1960983"/>
            <a:ext cx="236410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5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基础课</a:t>
            </a:r>
            <a:endParaRPr lang="zh-CN" altLang="zh-CN" sz="5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PA-文本框 61"/>
          <p:cNvSpPr txBox="1"/>
          <p:nvPr>
            <p:custDataLst>
              <p:tags r:id="rId6"/>
            </p:custDataLst>
          </p:nvPr>
        </p:nvSpPr>
        <p:spPr>
          <a:xfrm>
            <a:off x="3030323" y="3428852"/>
            <a:ext cx="569722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zh-CN" sz="4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第二课 </a:t>
            </a:r>
            <a:r>
              <a:rPr lang="zh-CN" altLang="en-US" sz="40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这里什么都方便</a:t>
            </a:r>
            <a:endParaRPr lang="zh-CN" altLang="en-US" sz="4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307282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5152580" y="4844639"/>
            <a:ext cx="1886840" cy="460375"/>
            <a:chOff x="5152580" y="4844639"/>
            <a:chExt cx="1886840" cy="460375"/>
          </a:xfrm>
        </p:grpSpPr>
        <p:sp>
          <p:nvSpPr>
            <p:cNvPr id="24" name="任意多边形 23"/>
            <p:cNvSpPr/>
            <p:nvPr/>
          </p:nvSpPr>
          <p:spPr>
            <a:xfrm>
              <a:off x="5152580" y="4855435"/>
              <a:ext cx="1886840" cy="438587"/>
            </a:xfrm>
            <a:custGeom>
              <a:avLst/>
              <a:gdLst>
                <a:gd name="connsiteX0" fmla="*/ 181420 w 1886840"/>
                <a:gd name="connsiteY0" fmla="*/ 0 h 438587"/>
                <a:gd name="connsiteX1" fmla="*/ 213805 w 1886840"/>
                <a:gd name="connsiteY1" fmla="*/ 0 h 438587"/>
                <a:gd name="connsiteX2" fmla="*/ 1673035 w 1886840"/>
                <a:gd name="connsiteY2" fmla="*/ 0 h 438587"/>
                <a:gd name="connsiteX3" fmla="*/ 1705419 w 1886840"/>
                <a:gd name="connsiteY3" fmla="*/ 0 h 438587"/>
                <a:gd name="connsiteX4" fmla="*/ 1705419 w 1886840"/>
                <a:gd name="connsiteY4" fmla="*/ 3317 h 438587"/>
                <a:gd name="connsiteX5" fmla="*/ 1716124 w 1886840"/>
                <a:gd name="connsiteY5" fmla="*/ 4413 h 438587"/>
                <a:gd name="connsiteX6" fmla="*/ 1886840 w 1886840"/>
                <a:gd name="connsiteY6" fmla="*/ 217198 h 438587"/>
                <a:gd name="connsiteX7" fmla="*/ 1716124 w 1886840"/>
                <a:gd name="connsiteY7" fmla="*/ 429984 h 438587"/>
                <a:gd name="connsiteX8" fmla="*/ 1705419 w 1886840"/>
                <a:gd name="connsiteY8" fmla="*/ 431080 h 438587"/>
                <a:gd name="connsiteX9" fmla="*/ 1705419 w 1886840"/>
                <a:gd name="connsiteY9" fmla="*/ 438587 h 438587"/>
                <a:gd name="connsiteX10" fmla="*/ 181420 w 1886840"/>
                <a:gd name="connsiteY10" fmla="*/ 438587 h 438587"/>
                <a:gd name="connsiteX11" fmla="*/ 181420 w 1886840"/>
                <a:gd name="connsiteY11" fmla="*/ 431080 h 438587"/>
                <a:gd name="connsiteX12" fmla="*/ 170716 w 1886840"/>
                <a:gd name="connsiteY12" fmla="*/ 429984 h 438587"/>
                <a:gd name="connsiteX13" fmla="*/ 0 w 1886840"/>
                <a:gd name="connsiteY13" fmla="*/ 217198 h 438587"/>
                <a:gd name="connsiteX14" fmla="*/ 170716 w 1886840"/>
                <a:gd name="connsiteY14" fmla="*/ 4413 h 438587"/>
                <a:gd name="connsiteX15" fmla="*/ 181420 w 1886840"/>
                <a:gd name="connsiteY15" fmla="*/ 3317 h 43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86840" h="438587">
                  <a:moveTo>
                    <a:pt x="181420" y="0"/>
                  </a:moveTo>
                  <a:lnTo>
                    <a:pt x="213805" y="0"/>
                  </a:lnTo>
                  <a:lnTo>
                    <a:pt x="1673035" y="0"/>
                  </a:lnTo>
                  <a:lnTo>
                    <a:pt x="1705419" y="0"/>
                  </a:lnTo>
                  <a:lnTo>
                    <a:pt x="1705419" y="3317"/>
                  </a:lnTo>
                  <a:lnTo>
                    <a:pt x="1716124" y="4413"/>
                  </a:lnTo>
                  <a:cubicBezTo>
                    <a:pt x="1813552" y="24666"/>
                    <a:pt x="1886840" y="112238"/>
                    <a:pt x="1886840" y="217198"/>
                  </a:cubicBezTo>
                  <a:cubicBezTo>
                    <a:pt x="1886840" y="322159"/>
                    <a:pt x="1813552" y="409731"/>
                    <a:pt x="1716124" y="429984"/>
                  </a:cubicBezTo>
                  <a:lnTo>
                    <a:pt x="1705419" y="431080"/>
                  </a:lnTo>
                  <a:lnTo>
                    <a:pt x="1705419" y="438587"/>
                  </a:lnTo>
                  <a:lnTo>
                    <a:pt x="181420" y="438587"/>
                  </a:lnTo>
                  <a:lnTo>
                    <a:pt x="181420" y="431080"/>
                  </a:lnTo>
                  <a:lnTo>
                    <a:pt x="170716" y="429984"/>
                  </a:lnTo>
                  <a:cubicBezTo>
                    <a:pt x="73288" y="409731"/>
                    <a:pt x="0" y="322159"/>
                    <a:pt x="0" y="217198"/>
                  </a:cubicBezTo>
                  <a:cubicBezTo>
                    <a:pt x="0" y="112238"/>
                    <a:pt x="73288" y="24666"/>
                    <a:pt x="170716" y="4413"/>
                  </a:cubicBezTo>
                  <a:lnTo>
                    <a:pt x="181420" y="3317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2540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5" name="PA-文本框 61"/>
            <p:cNvSpPr txBox="1"/>
            <p:nvPr>
              <p:custDataLst>
                <p:tags r:id="rId7"/>
              </p:custDataLst>
            </p:nvPr>
          </p:nvSpPr>
          <p:spPr>
            <a:xfrm>
              <a:off x="5563627" y="4844639"/>
              <a:ext cx="121539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2400" b="1" spc="3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字魂105号-简雅黑" panose="00000500000000000000" pitchFamily="2" charset="-122"/>
                </a:rPr>
                <a:t>徐心瑶</a:t>
              </a:r>
              <a:endParaRPr lang="zh-CN" altLang="zh-CN" sz="24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363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网址</a:t>
            </a:r>
            <a:endParaRPr lang="zh-CN" altLang="en-US" sz="48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3" name="Text Box 4"/>
          <p:cNvSpPr txBox="1"/>
          <p:nvPr/>
        </p:nvSpPr>
        <p:spPr>
          <a:xfrm>
            <a:off x="1040130" y="1499870"/>
            <a:ext cx="1011174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你在网站中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输入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的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网址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是错误的。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292" name="Rectangle 3"/>
          <p:cNvSpPr txBox="1">
            <a:spLocks noRot="1"/>
          </p:cNvSpPr>
          <p:nvPr/>
        </p:nvSpPr>
        <p:spPr>
          <a:xfrm>
            <a:off x="1040130" y="2613660"/>
            <a:ext cx="10417810" cy="210058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请将贵公司的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网址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、地址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及联系电话发送到我的邮箱。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291" name="Rectangle 3"/>
          <p:cNvSpPr txBox="1">
            <a:spLocks noRot="1"/>
          </p:cNvSpPr>
          <p:nvPr/>
        </p:nvSpPr>
        <p:spPr>
          <a:xfrm>
            <a:off x="1040130" y="4530090"/>
            <a:ext cx="9801860" cy="1181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你不应该把你的家庭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住址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随便告诉别人。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09486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sz="48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录取</a:t>
            </a:r>
            <a:endParaRPr sz="48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3317" name="Rectangle 3"/>
          <p:cNvSpPr txBox="1">
            <a:spLocks noRot="1"/>
          </p:cNvSpPr>
          <p:nvPr/>
        </p:nvSpPr>
        <p:spPr>
          <a:xfrm>
            <a:off x="862965" y="1188085"/>
            <a:ext cx="9380855" cy="118110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祝贺你被华为公司广告部</a:t>
            </a:r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录取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3500" y="2682240"/>
            <a:ext cx="4762500" cy="31718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560820" y="4059343"/>
            <a:ext cx="3272050" cy="17947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她收到了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0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她被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2"/>
          <a:stretch>
            <a:fillRect/>
          </a:stretch>
        </p:blipFill>
        <p:spPr>
          <a:xfrm>
            <a:off x="1734185" y="2779395"/>
            <a:ext cx="3961130" cy="29781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40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330" y="147955"/>
            <a:ext cx="8892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录取 耐心 办 网址  </a:t>
            </a:r>
            <a:endParaRPr sz="36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4339" name="Text Box 4"/>
          <p:cNvSpPr txBox="1"/>
          <p:nvPr/>
        </p:nvSpPr>
        <p:spPr>
          <a:xfrm>
            <a:off x="939165" y="1362710"/>
            <a:ext cx="1000188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老师经常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地给我讲题，帮助我学习汉语。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14341" name="Text Box 4"/>
          <p:cNvSpPr txBox="1"/>
          <p:nvPr/>
        </p:nvSpPr>
        <p:spPr>
          <a:xfrm>
            <a:off x="939165" y="2247265"/>
            <a:ext cx="103009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如果你要去大使馆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签证，就不要忘记带护照。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  <p:sp>
        <p:nvSpPr>
          <p:cNvPr id="14343" name="Text Box 4"/>
          <p:cNvSpPr txBox="1"/>
          <p:nvPr/>
        </p:nvSpPr>
        <p:spPr>
          <a:xfrm>
            <a:off x="939165" y="3107055"/>
            <a:ext cx="104317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请告诉我HSK的报名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____,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我想下个月考HSK5级。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345" name="Text Box 4"/>
          <p:cNvSpPr txBox="1"/>
          <p:nvPr/>
        </p:nvSpPr>
        <p:spPr>
          <a:xfrm>
            <a:off x="862330" y="4120515"/>
            <a:ext cx="10377805" cy="11988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4.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玛利亚以全市第一名的好成绩，被清华大学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等线" panose="02010600030101010101" charset="-122"/>
              </a:rPr>
              <a:t>了。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3840414" y="2881223"/>
            <a:ext cx="451104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800" b="1" spc="30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景色</a:t>
            </a:r>
            <a:r>
              <a:rPr lang="zh-CN" altLang="en-US" sz="4800" b="1" spc="3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  兴奋  </a:t>
            </a:r>
            <a:endParaRPr lang="zh-CN" altLang="en-US" sz="4800" b="1" spc="3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9873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400" b="1" dirty="0" err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景色</a:t>
            </a:r>
            <a:r>
              <a:rPr 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   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近义词：</a:t>
            </a:r>
            <a:endParaRPr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6388" name="图片 1" descr="学在中国·基础教程2 3026432951_L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5962" y="3134895"/>
            <a:ext cx="4428876" cy="295191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/>
        </p:nvSpPr>
        <p:spPr>
          <a:xfrm>
            <a:off x="5633499" y="2969812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985962" y="1414734"/>
            <a:ext cx="45929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/>
              <a:t>adj.</a:t>
            </a:r>
            <a:r>
              <a:rPr lang="zh-CN" altLang="en-US" sz="2800" b="1" dirty="0"/>
              <a:t>（美丽</a:t>
            </a:r>
            <a:r>
              <a:rPr lang="en-US" altLang="zh-CN" sz="2800" b="1" dirty="0"/>
              <a:t>/</a:t>
            </a:r>
            <a:r>
              <a:rPr lang="zh-CN" altLang="en-US" sz="2800" b="1" dirty="0"/>
              <a:t>迷人</a:t>
            </a:r>
            <a:r>
              <a:rPr lang="en-US" altLang="zh-CN" sz="2800" b="1" dirty="0"/>
              <a:t>/…</a:t>
            </a:r>
            <a:r>
              <a:rPr lang="zh-CN" altLang="en-US" sz="2800" b="1" dirty="0"/>
              <a:t>）的景色</a:t>
            </a:r>
            <a:endParaRPr lang="en-US" altLang="zh-CN" sz="2800" b="1" dirty="0"/>
          </a:p>
          <a:p>
            <a:r>
              <a:rPr lang="en-US" altLang="zh-CN" sz="2800" b="1" dirty="0"/>
              <a:t>n.</a:t>
            </a:r>
            <a:r>
              <a:rPr lang="zh-CN" altLang="en-US" sz="2800" b="1" dirty="0"/>
              <a:t>（海边</a:t>
            </a:r>
            <a:r>
              <a:rPr lang="en-US" altLang="zh-CN" sz="2800" b="1" dirty="0"/>
              <a:t>/</a:t>
            </a:r>
            <a:r>
              <a:rPr lang="zh-CN" altLang="en-US" sz="2800" b="1" dirty="0"/>
              <a:t>乡村</a:t>
            </a:r>
            <a:r>
              <a:rPr lang="en-US" altLang="zh-CN" sz="2800" b="1" dirty="0"/>
              <a:t>/…</a:t>
            </a:r>
            <a:r>
              <a:rPr lang="zh-CN" altLang="en-US" sz="2800" b="1" dirty="0"/>
              <a:t>）的景色</a:t>
            </a:r>
            <a:endParaRPr lang="zh-CN" altLang="en-US" sz="2800" b="1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706" y="146515"/>
            <a:ext cx="3987332" cy="2607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7899" y="2961782"/>
            <a:ext cx="4762500" cy="317182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606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兴奋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en-US" altLang="zh-CN" sz="48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华文楷体" panose="0201060004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Text Box 4"/>
          <p:cNvSpPr txBox="1"/>
          <p:nvPr/>
        </p:nvSpPr>
        <p:spPr>
          <a:xfrm>
            <a:off x="862965" y="3146425"/>
            <a:ext cx="10335260" cy="14452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听到了发奖金的消息时，她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兴奋</a:t>
            </a:r>
            <a:r>
              <a:rPr lang="zh-CN" altLang="en-US" sz="44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地打开了手机。</a:t>
            </a:r>
            <a:endParaRPr lang="zh-CN" altLang="en-US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8435" name="图片 1" descr="学在中国·基础教程2 VCG4110482135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6075" y="344805"/>
            <a:ext cx="3997325" cy="26638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ext Box 4"/>
          <p:cNvSpPr txBox="1"/>
          <p:nvPr/>
        </p:nvSpPr>
        <p:spPr>
          <a:xfrm>
            <a:off x="862965" y="4665345"/>
            <a:ext cx="10335260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你什么时候会觉得很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兴奋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？</a:t>
            </a:r>
            <a:endParaRPr lang="zh-CN" altLang="en-US" sz="4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47137" y="1470991"/>
            <a:ext cx="243848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b="1" dirty="0"/>
              <a:t>感到</a:t>
            </a:r>
            <a:r>
              <a:rPr lang="en-US" altLang="zh-CN" sz="2800" b="1" dirty="0"/>
              <a:t>/</a:t>
            </a:r>
            <a:r>
              <a:rPr lang="zh-CN" altLang="en-US" sz="2800" b="1" dirty="0"/>
              <a:t>觉得兴奋</a:t>
            </a:r>
            <a:endParaRPr lang="en-US" altLang="zh-CN" sz="2800" b="1" dirty="0"/>
          </a:p>
          <a:p>
            <a:r>
              <a:rPr lang="zh-CN" altLang="en-US" sz="2800" b="1" dirty="0"/>
              <a:t>让人兴奋</a:t>
            </a:r>
            <a:endParaRPr lang="zh-CN" altLang="en-US" sz="2800" b="1" dirty="0"/>
          </a:p>
        </p:txBody>
      </p:sp>
    </p:spTree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4" y="127635"/>
            <a:ext cx="39555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心情的词语：</a:t>
            </a:r>
            <a:endParaRPr lang="zh-CN" altLang="en-US" sz="48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19458" name="Rectangle 2"/>
          <p:cNvPicPr>
            <a:picLocks noGrp="1"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7260" y="1539875"/>
            <a:ext cx="8144510" cy="439547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3553394" y="2900273"/>
            <a:ext cx="508508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8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专门  赶快  进行</a:t>
            </a:r>
            <a:endParaRPr lang="zh-CN" altLang="en-US" sz="4800" b="1" dirty="0">
              <a:solidFill>
                <a:srgbClr val="8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67875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专门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adv   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专门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VO   </a:t>
            </a:r>
            <a:endParaRPr 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2531" name="Rectangle 3"/>
          <p:cNvSpPr txBox="1">
            <a:spLocks noRot="1"/>
          </p:cNvSpPr>
          <p:nvPr/>
        </p:nvSpPr>
        <p:spPr>
          <a:xfrm>
            <a:off x="862965" y="1368425"/>
            <a:ext cx="10615930" cy="141097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他这次来北京是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专门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来看我的，</a:t>
            </a:r>
            <a:r>
              <a:rPr lang="zh-CN" altLang="en-US" sz="48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顺便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旅旅游。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11491" y="2661276"/>
            <a:ext cx="3613784" cy="3613784"/>
          </a:xfrm>
          <a:prstGeom prst="rect">
            <a:avLst/>
          </a:prstGeom>
        </p:spPr>
      </p:pic>
      <p:sp>
        <p:nvSpPr>
          <p:cNvPr id="15" name="Rectangle 3"/>
          <p:cNvSpPr txBox="1">
            <a:spLocks noRot="1"/>
          </p:cNvSpPr>
          <p:nvPr/>
        </p:nvSpPr>
        <p:spPr>
          <a:xfrm>
            <a:off x="862965" y="2692708"/>
            <a:ext cx="10615930" cy="1410970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marL="571500" indent="-571500">
              <a:spcBef>
                <a:spcPct val="20000"/>
              </a:spcBef>
              <a:buClr>
                <a:schemeClr val="hlink"/>
              </a:buClr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这份礼物是我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专门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为你准备的。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P28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355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588" y="1216025"/>
            <a:ext cx="11936412" cy="442595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P28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355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5588" y="1216025"/>
            <a:ext cx="11936412" cy="4425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5" name="Rectangle 5"/>
          <p:cNvSpPr/>
          <p:nvPr/>
        </p:nvSpPr>
        <p:spPr>
          <a:xfrm>
            <a:off x="1162050" y="2470150"/>
            <a:ext cx="10520363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飞机上的快餐是专门为乘客提供的。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556" name="Rectangle 5"/>
          <p:cNvSpPr/>
          <p:nvPr/>
        </p:nvSpPr>
        <p:spPr>
          <a:xfrm>
            <a:off x="1162050" y="4024313"/>
            <a:ext cx="10520363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大家在会议上专门讨论了水污染问题。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P28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4578" name="图片 1"/>
          <p:cNvPicPr>
            <a:picLocks noChangeAspect="1"/>
          </p:cNvPicPr>
          <p:nvPr/>
        </p:nvPicPr>
        <p:blipFill>
          <a:blip r:embed="rId1"/>
          <a:srcRect l="2304" t="30785" r="2417" b="2141"/>
          <a:stretch>
            <a:fillRect/>
          </a:stretch>
        </p:blipFill>
        <p:spPr>
          <a:xfrm>
            <a:off x="313055" y="1281430"/>
            <a:ext cx="11671300" cy="484632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P28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4578" name="图片 1"/>
          <p:cNvPicPr>
            <a:picLocks noChangeAspect="1"/>
          </p:cNvPicPr>
          <p:nvPr/>
        </p:nvPicPr>
        <p:blipFill>
          <a:blip r:embed="rId1"/>
          <a:srcRect l="2304" t="30785" r="2417" b="2141"/>
          <a:stretch>
            <a:fillRect/>
          </a:stretch>
        </p:blipFill>
        <p:spPr>
          <a:xfrm>
            <a:off x="313055" y="1281430"/>
            <a:ext cx="11671300" cy="48463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579" name="Rectangle 5"/>
          <p:cNvSpPr/>
          <p:nvPr/>
        </p:nvSpPr>
        <p:spPr>
          <a:xfrm>
            <a:off x="4529455" y="2679065"/>
            <a:ext cx="4406265" cy="90233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专门介绍动物的节目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580" name="Rectangle 5"/>
          <p:cNvSpPr/>
          <p:nvPr/>
        </p:nvSpPr>
        <p:spPr>
          <a:xfrm>
            <a:off x="7519670" y="4623435"/>
            <a:ext cx="4354195" cy="9461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专门给儿童坐的安全座椅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581" name="Rectangle 5"/>
          <p:cNvSpPr/>
          <p:nvPr/>
        </p:nvSpPr>
        <p:spPr>
          <a:xfrm>
            <a:off x="2957830" y="1880870"/>
            <a:ext cx="8348980" cy="79819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为了介绍中国文化，专门来到了这里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9103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赶快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adv    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赶快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VO</a:t>
            </a:r>
            <a:endParaRPr 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5603" name="Text Box 4"/>
          <p:cNvSpPr txBox="1"/>
          <p:nvPr/>
        </p:nvSpPr>
        <p:spPr>
          <a:xfrm>
            <a:off x="1129665" y="1544955"/>
            <a:ext cx="9801225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他都已经高烧到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40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度了，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赶快</a:t>
            </a:r>
            <a:r>
              <a:rPr lang="en-US" altLang="zh-CN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！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604" name="Text Box 4"/>
          <p:cNvSpPr txBox="1"/>
          <p:nvPr/>
        </p:nvSpPr>
        <p:spPr>
          <a:xfrm>
            <a:off x="1129665" y="3109595"/>
            <a:ext cx="9387840" cy="64633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火车还有两分钟就开了，请大家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605" name="Text Box 4"/>
          <p:cNvSpPr txBox="1"/>
          <p:nvPr/>
        </p:nvSpPr>
        <p:spPr>
          <a:xfrm>
            <a:off x="1129665" y="4674235"/>
            <a:ext cx="8643620" cy="64633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明天就考试了，你怎么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P30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662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" y="957580"/>
            <a:ext cx="11979275" cy="55016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P30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6626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6680" y="957580"/>
            <a:ext cx="11979275" cy="55016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627" name="Rectangle 5"/>
          <p:cNvSpPr/>
          <p:nvPr/>
        </p:nvSpPr>
        <p:spPr>
          <a:xfrm>
            <a:off x="1996440" y="2833370"/>
            <a:ext cx="2580005" cy="68516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要赶快减肥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628" name="Rectangle 5"/>
          <p:cNvSpPr/>
          <p:nvPr/>
        </p:nvSpPr>
        <p:spPr>
          <a:xfrm>
            <a:off x="1245235" y="4485005"/>
            <a:ext cx="3776980" cy="78105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我要赶快睡觉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629" name="Rectangle 5"/>
          <p:cNvSpPr/>
          <p:nvPr/>
        </p:nvSpPr>
        <p:spPr>
          <a:xfrm>
            <a:off x="7719060" y="5499735"/>
            <a:ext cx="3559175" cy="87757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他赶快给老爷爷让了个座。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P30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7650" name="图片 1"/>
          <p:cNvPicPr>
            <a:picLocks noChangeAspect="1"/>
          </p:cNvPicPr>
          <p:nvPr/>
        </p:nvPicPr>
        <p:blipFill>
          <a:blip r:embed="rId1"/>
          <a:srcRect t="11553"/>
          <a:stretch>
            <a:fillRect/>
          </a:stretch>
        </p:blipFill>
        <p:spPr>
          <a:xfrm>
            <a:off x="3901440" y="0"/>
            <a:ext cx="8290560" cy="688594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P30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7650" name="图片 1"/>
          <p:cNvPicPr>
            <a:picLocks noChangeAspect="1"/>
          </p:cNvPicPr>
          <p:nvPr/>
        </p:nvPicPr>
        <p:blipFill>
          <a:blip r:embed="rId1"/>
          <a:srcRect t="11553"/>
          <a:stretch>
            <a:fillRect/>
          </a:stretch>
        </p:blipFill>
        <p:spPr>
          <a:xfrm>
            <a:off x="3901440" y="0"/>
            <a:ext cx="8290560" cy="688594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651" name="Rectangle 5"/>
          <p:cNvSpPr/>
          <p:nvPr/>
        </p:nvSpPr>
        <p:spPr>
          <a:xfrm>
            <a:off x="10431780" y="2767330"/>
            <a:ext cx="1372870" cy="67183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en-US" altLang="zh-CN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赶快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653" name="Rectangle 5"/>
          <p:cNvSpPr/>
          <p:nvPr/>
        </p:nvSpPr>
        <p:spPr>
          <a:xfrm>
            <a:off x="4425950" y="3293745"/>
            <a:ext cx="1929130" cy="60388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走了过去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652" name="Rectangle 5"/>
          <p:cNvSpPr/>
          <p:nvPr/>
        </p:nvSpPr>
        <p:spPr>
          <a:xfrm>
            <a:off x="6938645" y="4184015"/>
            <a:ext cx="2942590" cy="7747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你赶快尝尝吧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654" name="Rectangle 5"/>
          <p:cNvSpPr/>
          <p:nvPr/>
        </p:nvSpPr>
        <p:spPr>
          <a:xfrm>
            <a:off x="10215880" y="5255895"/>
            <a:ext cx="1423035" cy="64579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赶快尝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655" name="Rectangle 5"/>
          <p:cNvSpPr/>
          <p:nvPr/>
        </p:nvSpPr>
        <p:spPr>
          <a:xfrm>
            <a:off x="4425950" y="5611495"/>
            <a:ext cx="1680845" cy="76581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了一下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4" y="127635"/>
            <a:ext cx="6482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进行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V  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进行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</a:t>
            </a:r>
            <a:endParaRPr 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8675" name="Text Box 4"/>
          <p:cNvSpPr txBox="1"/>
          <p:nvPr/>
        </p:nvSpPr>
        <p:spPr>
          <a:xfrm>
            <a:off x="1089660" y="1252220"/>
            <a:ext cx="10380663" cy="92202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快看！运动场正在</a:t>
            </a:r>
            <a:r>
              <a:rPr lang="zh-CN" altLang="en-US" sz="5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进行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一场足球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比赛。</a:t>
            </a:r>
            <a:endParaRPr lang="zh-CN" altLang="en-US" sz="5400" b="1" dirty="0">
              <a:solidFill>
                <a:srgbClr val="00B05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676" name="Text Box 4"/>
          <p:cNvSpPr txBox="1"/>
          <p:nvPr/>
        </p:nvSpPr>
        <p:spPr>
          <a:xfrm>
            <a:off x="1089660" y="2240438"/>
            <a:ext cx="9658350" cy="92202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下个月我们要</a:t>
            </a:r>
            <a:r>
              <a:rPr lang="zh-CN" altLang="en-US" sz="5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进行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一次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考试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677" name="Text Box 4"/>
          <p:cNvSpPr txBox="1"/>
          <p:nvPr/>
        </p:nvSpPr>
        <p:spPr>
          <a:xfrm>
            <a:off x="1089660" y="3240404"/>
            <a:ext cx="9658350" cy="92202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这次面试</a:t>
            </a:r>
            <a:r>
              <a:rPr lang="zh-CN" altLang="en-US" sz="5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进行</a:t>
            </a:r>
            <a:r>
              <a:rPr lang="zh-CN" altLang="en-US" sz="5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得非常顺利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4" y="127635"/>
            <a:ext cx="6482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进行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V  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进行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</a:t>
            </a:r>
            <a:endParaRPr 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71825" y="950595"/>
            <a:ext cx="5848350" cy="5860047"/>
          </a:xfrm>
          <a:prstGeom prst="rect">
            <a:avLst/>
          </a:prstGeom>
        </p:spPr>
      </p:pic>
      <p:sp>
        <p:nvSpPr>
          <p:cNvPr id="4" name="椭圆 3"/>
          <p:cNvSpPr/>
          <p:nvPr/>
        </p:nvSpPr>
        <p:spPr>
          <a:xfrm>
            <a:off x="7292339" y="5146993"/>
            <a:ext cx="647700" cy="6934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椭圆 13"/>
          <p:cNvSpPr/>
          <p:nvPr/>
        </p:nvSpPr>
        <p:spPr>
          <a:xfrm>
            <a:off x="5112383" y="5756593"/>
            <a:ext cx="647700" cy="69342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连接符 5"/>
          <p:cNvCxnSpPr/>
          <p:nvPr/>
        </p:nvCxnSpPr>
        <p:spPr>
          <a:xfrm flipH="1" flipV="1">
            <a:off x="2720340" y="5303520"/>
            <a:ext cx="2409505" cy="79978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7914320" y="4541520"/>
            <a:ext cx="1966277" cy="815023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/>
        </p:nvSpPr>
        <p:spPr>
          <a:xfrm>
            <a:off x="1255534" y="4949031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足球比赛</a:t>
            </a:r>
            <a:endParaRPr lang="zh-CN" altLang="en-US" sz="2400" dirty="0"/>
          </a:p>
        </p:txBody>
      </p:sp>
      <p:sp>
        <p:nvSpPr>
          <p:cNvPr id="20" name="文本框 19"/>
          <p:cNvSpPr txBox="1"/>
          <p:nvPr/>
        </p:nvSpPr>
        <p:spPr>
          <a:xfrm>
            <a:off x="10021213" y="4079855"/>
            <a:ext cx="1723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第一次周考</a:t>
            </a:r>
            <a:endParaRPr lang="zh-CN" altLang="en-US" sz="2400" dirty="0"/>
          </a:p>
        </p:txBody>
      </p:sp>
      <p:sp>
        <p:nvSpPr>
          <p:cNvPr id="10" name="文本框 9"/>
          <p:cNvSpPr txBox="1"/>
          <p:nvPr/>
        </p:nvSpPr>
        <p:spPr>
          <a:xfrm>
            <a:off x="862964" y="1153249"/>
            <a:ext cx="373888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dirty="0"/>
              <a:t>汉语四班的日历</a:t>
            </a:r>
            <a:endParaRPr lang="zh-CN" altLang="en-US" sz="4000" dirty="0"/>
          </a:p>
        </p:txBody>
      </p:sp>
    </p:spTree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2637790" y="2759075"/>
            <a:ext cx="69170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spc="3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报到  办  立  耐心  </a:t>
            </a:r>
            <a:r>
              <a:rPr lang="zh-CN" altLang="en-US" sz="4800" b="1" spc="30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网址</a:t>
            </a:r>
            <a:r>
              <a:rPr lang="zh-CN" altLang="en-US" sz="4800" b="1" spc="3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 </a:t>
            </a:r>
            <a:r>
              <a:rPr lang="en-US" altLang="zh-CN" sz="4800" b="1" spc="3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</a:t>
            </a:r>
            <a:r>
              <a:rPr lang="zh-CN" altLang="en-US" sz="4800" b="1" spc="3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注册 </a:t>
            </a:r>
            <a:r>
              <a:rPr lang="en-US" altLang="zh-CN" sz="4800" b="1" spc="3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</a:t>
            </a:r>
            <a:r>
              <a:rPr lang="zh-CN" altLang="en-US" sz="4800" b="1" spc="3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录取 </a:t>
            </a:r>
            <a:endParaRPr lang="zh-CN" altLang="en-US" sz="4800" b="1" spc="3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43561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进行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VS </a:t>
            </a:r>
            <a:r>
              <a:rPr lang="zh-CN" altLang="en-US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举行</a:t>
            </a:r>
            <a:endParaRPr lang="zh-CN" altLang="en-US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aphicFrame>
        <p:nvGraphicFramePr>
          <p:cNvPr id="2" name="表格 1"/>
          <p:cNvGraphicFramePr/>
          <p:nvPr>
            <p:custDataLst>
              <p:tags r:id="rId1"/>
            </p:custDataLst>
          </p:nvPr>
        </p:nvGraphicFramePr>
        <p:xfrm>
          <a:off x="1146810" y="1180465"/>
          <a:ext cx="9869170" cy="272923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4926330"/>
                <a:gridCol w="4942840"/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进行</a:t>
                      </a:r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举行</a:t>
                      </a:r>
                      <a:endParaRPr lang="zh-CN" altLang="en-US"/>
                    </a:p>
                  </a:txBody>
                  <a:tcPr/>
                </a:tc>
              </a:tr>
              <a:tr h="10668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+人多、规模大的活动</a:t>
                      </a:r>
                      <a:endParaRPr lang="zh-CN" altLang="en-US" sz="2000" b="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000" b="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+人少、规模小的活动</a:t>
                      </a:r>
                      <a:endParaRPr lang="zh-CN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进行+谈话/讨论/准备/研究/调查</a:t>
                      </a:r>
                      <a:endParaRPr lang="zh-CN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 sz="20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+人多、规模大的活动</a:t>
                      </a:r>
                      <a:endParaRPr lang="zh-CN" altLang="en-US" sz="20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  <a:p>
                      <a:pPr>
                        <a:buNone/>
                      </a:pPr>
                      <a:endParaRPr lang="zh-CN" altLang="en-US" sz="20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  <a:p>
                      <a:pPr>
                        <a:buNone/>
                      </a:pPr>
                      <a:r>
                        <a:rPr lang="zh-CN" alt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举行+集会</a:t>
                      </a:r>
                      <a:r>
                        <a:rPr lang="en-US" altLang="zh-CN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/</a:t>
                      </a:r>
                      <a:r>
                        <a:rPr lang="zh-CN" alt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比赛</a:t>
                      </a:r>
                      <a:r>
                        <a:rPr lang="en-US" altLang="zh-CN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/</a:t>
                      </a:r>
                      <a:r>
                        <a:rPr lang="zh-CN" alt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婚礼</a:t>
                      </a:r>
                      <a:r>
                        <a:rPr lang="en-US" altLang="zh-CN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……</a:t>
                      </a:r>
                      <a:endParaRPr lang="en-US" altLang="zh-CN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/>
                </a:tc>
              </a:tr>
              <a:tr h="73152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+V</a:t>
                      </a:r>
                      <a:endParaRPr lang="zh-CN" altLang="en-US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+N</a:t>
                      </a:r>
                      <a:endParaRPr lang="en-US" altLang="zh-CN"/>
                    </a:p>
                    <a:p>
                      <a:pPr algn="l"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举行+会议</a:t>
                      </a:r>
                      <a:r>
                        <a:rPr lang="en-US" altLang="zh-CN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/</a:t>
                      </a:r>
                      <a:r>
                        <a:rPr lang="zh-CN" alt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晚会</a:t>
                      </a:r>
                      <a:r>
                        <a:rPr lang="en-US" altLang="zh-CN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/</a:t>
                      </a:r>
                      <a:r>
                        <a:rPr lang="zh-CN" altLang="en-US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展览</a:t>
                      </a:r>
                      <a:r>
                        <a:rPr lang="en-US" altLang="zh-CN" sz="2400" b="1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  <a:sym typeface="+mn-ea"/>
                        </a:rPr>
                        <a:t>……</a:t>
                      </a:r>
                      <a:endParaRPr lang="en-US" altLang="zh-CN" sz="2400" b="1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  <a:sym typeface="+mn-ea"/>
                      </a:endParaRPr>
                    </a:p>
                  </a:txBody>
                  <a:tcPr/>
                </a:tc>
              </a:tr>
              <a:tr h="565150">
                <a:tc>
                  <a:txBody>
                    <a:bodyPr/>
                    <a:lstStyle/>
                    <a:p>
                      <a:pPr algn="l">
                        <a:buClrTx/>
                        <a:buSzTx/>
                        <a:buNone/>
                      </a:pPr>
                      <a:r>
                        <a:rPr lang="zh-CN" altLang="en-US" sz="2000">
                          <a:latin typeface="楷体" panose="02010609060101010101" charset="-122"/>
                          <a:ea typeface="楷体" panose="02010609060101010101" charset="-122"/>
                          <a:cs typeface="楷体" panose="02010609060101010101" charset="-122"/>
                        </a:rPr>
                        <a:t>进行+下去</a:t>
                      </a:r>
                      <a:endParaRPr lang="zh-CN" altLang="en-US" sz="2000">
                        <a:latin typeface="楷体" panose="02010609060101010101" charset="-122"/>
                        <a:ea typeface="楷体" panose="02010609060101010101" charset="-122"/>
                        <a:cs typeface="楷体" panose="02010609060101010101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zh-CN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9700" name="Text Box 4"/>
          <p:cNvSpPr txBox="1"/>
          <p:nvPr/>
        </p:nvSpPr>
        <p:spPr>
          <a:xfrm>
            <a:off x="862965" y="4363720"/>
            <a:ext cx="7689215" cy="76835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他们夫妻俩计划在欧洲</a:t>
            </a:r>
            <a:r>
              <a:rPr lang="zh-CN" altLang="en-US" sz="4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举行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婚礼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701" name="Text Box 4"/>
          <p:cNvSpPr txBox="1"/>
          <p:nvPr/>
        </p:nvSpPr>
        <p:spPr>
          <a:xfrm>
            <a:off x="862965" y="5370195"/>
            <a:ext cx="10572115" cy="76835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他这个人太无聊了，我们的对话实在</a:t>
            </a:r>
            <a:r>
              <a:rPr lang="zh-CN" altLang="en-US" sz="44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进行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不下去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P29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072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9575" y="873125"/>
            <a:ext cx="11056938" cy="55245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P29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072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9575" y="873125"/>
            <a:ext cx="11056938" cy="5524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23" name="Rectangle 5"/>
          <p:cNvSpPr/>
          <p:nvPr/>
        </p:nvSpPr>
        <p:spPr>
          <a:xfrm>
            <a:off x="1162050" y="1790700"/>
            <a:ext cx="10520363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他们对公司的工作计划进行了详细的研究。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0724" name="Rectangle 5"/>
          <p:cNvSpPr/>
          <p:nvPr/>
        </p:nvSpPr>
        <p:spPr>
          <a:xfrm>
            <a:off x="1289050" y="3235325"/>
            <a:ext cx="10520363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这场表演赛进行得十分激烈。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0725" name="Rectangle 5"/>
          <p:cNvSpPr/>
          <p:nvPr/>
        </p:nvSpPr>
        <p:spPr>
          <a:xfrm>
            <a:off x="1362075" y="4873625"/>
            <a:ext cx="10520363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两场比赛将在同一时间进行。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P29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1746" name="图片 2"/>
          <p:cNvPicPr>
            <a:picLocks noChangeAspect="1"/>
          </p:cNvPicPr>
          <p:nvPr/>
        </p:nvPicPr>
        <p:blipFill>
          <a:blip r:embed="rId1"/>
          <a:srcRect t="2307"/>
          <a:stretch>
            <a:fillRect/>
          </a:stretch>
        </p:blipFill>
        <p:spPr>
          <a:xfrm>
            <a:off x="509270" y="1165543"/>
            <a:ext cx="11295063" cy="4538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31305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P29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1746" name="图片 2"/>
          <p:cNvPicPr>
            <a:picLocks noChangeAspect="1"/>
          </p:cNvPicPr>
          <p:nvPr/>
        </p:nvPicPr>
        <p:blipFill>
          <a:blip r:embed="rId1"/>
          <a:srcRect t="2307"/>
          <a:stretch>
            <a:fillRect/>
          </a:stretch>
        </p:blipFill>
        <p:spPr>
          <a:xfrm>
            <a:off x="509270" y="1165543"/>
            <a:ext cx="11295063" cy="45386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1747" name="Rectangle 5"/>
          <p:cNvSpPr/>
          <p:nvPr/>
        </p:nvSpPr>
        <p:spPr>
          <a:xfrm>
            <a:off x="5819140" y="3835400"/>
            <a:ext cx="2325370" cy="76581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进行讨论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748" name="Rectangle 5"/>
          <p:cNvSpPr/>
          <p:nvPr/>
        </p:nvSpPr>
        <p:spPr>
          <a:xfrm>
            <a:off x="4456430" y="4671060"/>
            <a:ext cx="3646170" cy="74993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进行太极拳比赛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1950085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endParaRPr 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P32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2770" name="图片 1"/>
          <p:cNvPicPr>
            <a:picLocks noChangeAspect="1"/>
          </p:cNvPicPr>
          <p:nvPr/>
        </p:nvPicPr>
        <p:blipFill>
          <a:blip r:embed="rId1"/>
          <a:srcRect t="13832"/>
          <a:stretch>
            <a:fillRect/>
          </a:stretch>
        </p:blipFill>
        <p:spPr>
          <a:xfrm>
            <a:off x="3257550" y="114300"/>
            <a:ext cx="8934450" cy="6629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1950085" cy="15068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练习：</a:t>
            </a:r>
            <a:endParaRPr 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r>
              <a:rPr lang="en-US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P32</a:t>
            </a:r>
            <a:endParaRPr lang="en-US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32770" name="图片 1"/>
          <p:cNvPicPr>
            <a:picLocks noChangeAspect="1"/>
          </p:cNvPicPr>
          <p:nvPr/>
        </p:nvPicPr>
        <p:blipFill>
          <a:blip r:embed="rId1"/>
          <a:srcRect t="13832"/>
          <a:stretch>
            <a:fillRect/>
          </a:stretch>
        </p:blipFill>
        <p:spPr>
          <a:xfrm>
            <a:off x="3257550" y="114300"/>
            <a:ext cx="8934450" cy="66294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772" name="Text Box 4"/>
          <p:cNvSpPr txBox="1"/>
          <p:nvPr/>
        </p:nvSpPr>
        <p:spPr>
          <a:xfrm>
            <a:off x="7243445" y="2530475"/>
            <a:ext cx="134683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举行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773" name="Text Box 4"/>
          <p:cNvSpPr txBox="1"/>
          <p:nvPr/>
        </p:nvSpPr>
        <p:spPr>
          <a:xfrm>
            <a:off x="10306050" y="3021965"/>
            <a:ext cx="138620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举行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774" name="Text Box 4"/>
          <p:cNvSpPr txBox="1"/>
          <p:nvPr/>
        </p:nvSpPr>
        <p:spPr>
          <a:xfrm>
            <a:off x="7802880" y="3592195"/>
            <a:ext cx="14630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进行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775" name="Text Box 4"/>
          <p:cNvSpPr txBox="1"/>
          <p:nvPr/>
        </p:nvSpPr>
        <p:spPr>
          <a:xfrm>
            <a:off x="9723755" y="4122420"/>
            <a:ext cx="139954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举行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776" name="Text Box 4"/>
          <p:cNvSpPr txBox="1"/>
          <p:nvPr/>
        </p:nvSpPr>
        <p:spPr>
          <a:xfrm>
            <a:off x="3257550" y="5312410"/>
            <a:ext cx="144716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进行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PA-文本框 3"/>
          <p:cNvSpPr txBox="1"/>
          <p:nvPr>
            <p:custDataLst>
              <p:tags r:id="rId1"/>
            </p:custDataLst>
          </p:nvPr>
        </p:nvSpPr>
        <p:spPr>
          <a:xfrm>
            <a:off x="3091114" y="2833598"/>
            <a:ext cx="6009640" cy="15684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转  </a:t>
            </a:r>
            <a:r>
              <a:rPr lang="en-US" altLang="zh-CN" sz="4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湖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zh-CN" sz="4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船</a:t>
            </a:r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4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入学</a:t>
            </a:r>
            <a:endParaRPr lang="zh-CN" altLang="en-US" sz="4800" b="1" dirty="0"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ctr"/>
            <a:r>
              <a:rPr lang="zh-CN" altLang="en-US" sz="4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必修课 </a:t>
            </a:r>
            <a:r>
              <a:rPr lang="en-US" altLang="zh-CN" sz="48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本科生</a:t>
            </a:r>
            <a:endParaRPr lang="zh-CN" altLang="en-US" sz="48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4396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zh-CN" sz="44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必修课</a:t>
            </a:r>
            <a:endParaRPr lang="zh-CN" altLang="zh-CN" sz="44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Text Box 4"/>
          <p:cNvSpPr txBox="1"/>
          <p:nvPr/>
        </p:nvSpPr>
        <p:spPr>
          <a:xfrm>
            <a:off x="975995" y="2349817"/>
            <a:ext cx="10240010" cy="21583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上大学以后，每个专业都有自己的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必修课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，你们也可以选一些自己感兴趣的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选修课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88830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转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v</a:t>
            </a:r>
            <a:endParaRPr lang="en-US" alt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去</a:t>
            </a:r>
            <a:r>
              <a:rPr lang="en-US" altLang="zh-CN" sz="4800" b="1" dirty="0" err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spl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.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转（一）转</a:t>
            </a:r>
            <a:endParaRPr lang="en-US" alt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在</a:t>
            </a:r>
            <a:r>
              <a:rPr lang="en-US" altLang="zh-CN" sz="4800" b="1" dirty="0" err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spl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.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转来转去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endParaRPr lang="zh-CN" altLang="zh-CN" sz="4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880679" y="393640"/>
            <a:ext cx="210756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楷体" panose="02010609060101010101" charset="-122"/>
                <a:ea typeface="楷体" panose="02010609060101010101" charset="-122"/>
              </a:rPr>
              <a:t>没有目的地走</a:t>
            </a:r>
            <a:endParaRPr lang="zh-CN" altLang="en-US" sz="2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5843" name="Text Box 4"/>
          <p:cNvSpPr txBox="1"/>
          <p:nvPr/>
        </p:nvSpPr>
        <p:spPr>
          <a:xfrm>
            <a:off x="862965" y="2423735"/>
            <a:ext cx="9477375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爷爷每天晚饭后都会去附近的公园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转转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5844" name="Text Box 4"/>
          <p:cNvSpPr txBox="1"/>
          <p:nvPr/>
        </p:nvSpPr>
        <p:spPr>
          <a:xfrm>
            <a:off x="862965" y="3350260"/>
            <a:ext cx="10424795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他面试前太紧张了，一直在房间里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转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来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转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去。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5845" name="Text Box 4"/>
          <p:cNvSpPr txBox="1"/>
          <p:nvPr/>
        </p:nvSpPr>
        <p:spPr>
          <a:xfrm>
            <a:off x="862965" y="4311847"/>
            <a:ext cx="9628505" cy="829945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他一到新公司后，就在公司里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转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了一圈。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606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48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报到</a:t>
            </a:r>
            <a:endParaRPr sz="48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Text Box 4"/>
          <p:cNvSpPr txBox="1"/>
          <p:nvPr/>
        </p:nvSpPr>
        <p:spPr>
          <a:xfrm>
            <a:off x="283135" y="1620489"/>
            <a:ext cx="1037844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你下个星期准时来公司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报到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吧。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Text Box 4"/>
          <p:cNvSpPr txBox="1"/>
          <p:nvPr/>
        </p:nvSpPr>
        <p:spPr>
          <a:xfrm>
            <a:off x="283135" y="3429000"/>
            <a:ext cx="11049635" cy="83099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这个学期我们什么需要去华侨大学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报到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吗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770620" y="878685"/>
            <a:ext cx="3257509" cy="2313554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393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转  湖  船 入学  必修课 本科生</a:t>
            </a:r>
            <a:endParaRPr lang="zh-CN" altLang="en-US" sz="4400" b="1" dirty="0">
              <a:solidFill>
                <a:srgbClr val="00009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4819" name="文本框 1"/>
          <p:cNvSpPr txBox="1"/>
          <p:nvPr/>
        </p:nvSpPr>
        <p:spPr>
          <a:xfrm>
            <a:off x="755015" y="950595"/>
            <a:ext cx="11178540" cy="55175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如果我通过了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YKK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考试，那么九月一日就是我_____的日子。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_______就是必须要上的课。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因为我买不到回家的机票，我只好坐___回家了。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4.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我是清华大学汉语言文学专业的_______。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5.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听说北京很漂亮，我想有时间的时候去那里______。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6.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____边的风景很漂亮，还停着几条小船。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96393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009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转  湖  船 入学  必修课 本科生</a:t>
            </a:r>
            <a:endParaRPr lang="zh-CN" altLang="en-US" sz="4400" b="1" dirty="0">
              <a:solidFill>
                <a:srgbClr val="00009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4819" name="文本框 1"/>
          <p:cNvSpPr txBox="1"/>
          <p:nvPr/>
        </p:nvSpPr>
        <p:spPr>
          <a:xfrm>
            <a:off x="755015" y="950595"/>
            <a:ext cx="11178540" cy="551751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4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如果我通过了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YKK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考试，那么九月一日就是我_____的日子。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_______就是必须要上的课。</a:t>
            </a:r>
            <a:endParaRPr lang="en-US" altLang="zh-CN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因为我买不到回家的机票，我只好坐___回家了。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4.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我是清华大学汉语言文学专业的_______。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5.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听说北京很漂亮，我想有时间的时候去那里______。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4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6.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____边的风景很漂亮，还停着几条小船。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4820" name="Rectangle 5"/>
          <p:cNvSpPr/>
          <p:nvPr/>
        </p:nvSpPr>
        <p:spPr>
          <a:xfrm>
            <a:off x="10217785" y="1015365"/>
            <a:ext cx="1122045" cy="77787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入学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4821" name="Rectangle 5"/>
          <p:cNvSpPr/>
          <p:nvPr/>
        </p:nvSpPr>
        <p:spPr>
          <a:xfrm>
            <a:off x="1235075" y="2470150"/>
            <a:ext cx="1894840" cy="76581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必修课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4822" name="Rectangle 5"/>
          <p:cNvSpPr/>
          <p:nvPr/>
        </p:nvSpPr>
        <p:spPr>
          <a:xfrm>
            <a:off x="8495030" y="3298190"/>
            <a:ext cx="970280" cy="73152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船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4823" name="Rectangle 5"/>
          <p:cNvSpPr/>
          <p:nvPr/>
        </p:nvSpPr>
        <p:spPr>
          <a:xfrm>
            <a:off x="7672070" y="4060825"/>
            <a:ext cx="2082165" cy="80073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本科生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4824" name="Rectangle 5"/>
          <p:cNvSpPr/>
          <p:nvPr/>
        </p:nvSpPr>
        <p:spPr>
          <a:xfrm>
            <a:off x="9918065" y="4852035"/>
            <a:ext cx="1533525" cy="80899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转转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4825" name="Rectangle 5"/>
          <p:cNvSpPr/>
          <p:nvPr/>
        </p:nvSpPr>
        <p:spPr>
          <a:xfrm>
            <a:off x="1235075" y="5661025"/>
            <a:ext cx="1176020" cy="71628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/>
          <a:lstStyle/>
          <a:p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湖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3358515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语言点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1051052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疑问代词+…+都+（不/没）…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7890" name="Text Box 4"/>
          <p:cNvSpPr txBox="1"/>
          <p:nvPr/>
        </p:nvSpPr>
        <p:spPr>
          <a:xfrm>
            <a:off x="584835" y="1265734"/>
            <a:ext cx="9916795" cy="76835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他今天刚到中国，还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谁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zh-CN" altLang="en-US" sz="4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认识呢。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7891" name="Text Box 4"/>
          <p:cNvSpPr txBox="1"/>
          <p:nvPr/>
        </p:nvSpPr>
        <p:spPr>
          <a:xfrm>
            <a:off x="584835" y="2330540"/>
            <a:ext cx="10864215" cy="76944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我下课后就回宿舍睡觉了，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什么作业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zh-CN" altLang="en-US" sz="4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没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写。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7892" name="Text Box 4"/>
          <p:cNvSpPr txBox="1"/>
          <p:nvPr/>
        </p:nvSpPr>
        <p:spPr>
          <a:xfrm>
            <a:off x="584835" y="3192503"/>
            <a:ext cx="10812145" cy="769441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我最近特别忙，没时间和你约会，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哪天</a:t>
            </a:r>
            <a:r>
              <a:rPr lang="zh-CN" altLang="en-US" sz="44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zh-CN" altLang="en-US" sz="4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不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行。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167449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endParaRPr lang="zh-CN" altLang="en-US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  <a:p>
            <a:pPr algn="l"/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P33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8914" name="图片 1"/>
          <p:cNvPicPr>
            <a:picLocks noChangeAspect="1"/>
          </p:cNvPicPr>
          <p:nvPr/>
        </p:nvPicPr>
        <p:blipFill>
          <a:blip r:embed="rId1"/>
          <a:srcRect t="1637"/>
          <a:stretch>
            <a:fillRect/>
          </a:stretch>
        </p:blipFill>
        <p:spPr>
          <a:xfrm>
            <a:off x="2365693" y="80645"/>
            <a:ext cx="9351962" cy="661987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1674495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endParaRPr lang="zh-CN" altLang="en-US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  <a:p>
            <a:pPr algn="l"/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P33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38914" name="图片 1"/>
          <p:cNvPicPr>
            <a:picLocks noChangeAspect="1"/>
          </p:cNvPicPr>
          <p:nvPr/>
        </p:nvPicPr>
        <p:blipFill>
          <a:blip r:embed="rId1"/>
          <a:srcRect t="1637"/>
          <a:stretch>
            <a:fillRect/>
          </a:stretch>
        </p:blipFill>
        <p:spPr>
          <a:xfrm>
            <a:off x="2365693" y="80645"/>
            <a:ext cx="9351962" cy="6619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8915" name="Rectangle 5"/>
          <p:cNvSpPr/>
          <p:nvPr/>
        </p:nvSpPr>
        <p:spPr>
          <a:xfrm>
            <a:off x="8526780" y="4906645"/>
            <a:ext cx="319087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什么都没有准备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8919" name="Rectangle 5"/>
          <p:cNvSpPr/>
          <p:nvPr/>
        </p:nvSpPr>
        <p:spPr>
          <a:xfrm>
            <a:off x="5178743" y="4304983"/>
            <a:ext cx="3192462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怎么都找不到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8920" name="Rectangle 5"/>
          <p:cNvSpPr/>
          <p:nvPr/>
        </p:nvSpPr>
        <p:spPr>
          <a:xfrm>
            <a:off x="8653780" y="5592445"/>
            <a:ext cx="319087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哪儿都没去过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V="1">
            <a:off x="4739640" y="2827020"/>
            <a:ext cx="2217420" cy="5105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4587240" y="2758440"/>
            <a:ext cx="2346960" cy="9982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V="1">
            <a:off x="4792980" y="3337560"/>
            <a:ext cx="2110740" cy="4724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1033780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除了…以外，（都/也/还）…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1986" name="Text Box 4"/>
          <p:cNvSpPr txBox="1"/>
          <p:nvPr/>
        </p:nvSpPr>
        <p:spPr>
          <a:xfrm>
            <a:off x="579120" y="1701483"/>
            <a:ext cx="1103312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8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除了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星期日（</a:t>
            </a:r>
            <a:r>
              <a:rPr lang="zh-CN" altLang="en-US" sz="48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以外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），其他时间我们</a:t>
            </a:r>
            <a:r>
              <a:rPr lang="zh-CN" altLang="en-US" sz="48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要上课。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1987" name="Text Box 4"/>
          <p:cNvSpPr txBox="1"/>
          <p:nvPr/>
        </p:nvSpPr>
        <p:spPr>
          <a:xfrm>
            <a:off x="579120" y="5289233"/>
            <a:ext cx="113442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8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除了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汉语（</a:t>
            </a:r>
            <a:r>
              <a:rPr lang="zh-CN" altLang="en-US" sz="48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以外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），我</a:t>
            </a:r>
            <a:r>
              <a:rPr lang="zh-CN" altLang="en-US" sz="48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还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会说英语、法语。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1988" name="Text Box 4"/>
          <p:cNvSpPr txBox="1"/>
          <p:nvPr/>
        </p:nvSpPr>
        <p:spPr>
          <a:xfrm>
            <a:off x="579120" y="3495358"/>
            <a:ext cx="11344275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48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除了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中国人（</a:t>
            </a:r>
            <a:r>
              <a:rPr lang="zh-CN" altLang="en-US" sz="48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以外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），外国人</a:t>
            </a:r>
            <a:r>
              <a:rPr lang="zh-CN" altLang="en-US" sz="4800" b="1" dirty="0">
                <a:solidFill>
                  <a:srgbClr val="FF3300"/>
                </a:solidFill>
                <a:latin typeface="楷体" panose="02010609060101010101" charset="-122"/>
                <a:ea typeface="楷体" panose="02010609060101010101" charset="-122"/>
              </a:rPr>
              <a:t>也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喜欢打太极拳。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1238885" y="1118235"/>
            <a:ext cx="5605145" cy="5835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除了</a:t>
            </a:r>
            <a:r>
              <a:rPr lang="en-US" altLang="zh-CN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B</a:t>
            </a:r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en-US" altLang="zh-CN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（没有</a:t>
            </a:r>
            <a:r>
              <a:rPr lang="en-US" altLang="zh-CN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）</a:t>
            </a:r>
            <a:endParaRPr lang="zh-CN" altLang="en-US" sz="3200" b="1" dirty="0">
              <a:solidFill>
                <a:srgbClr val="0E870E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38885" y="2722245"/>
            <a:ext cx="6051550" cy="5835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除了</a:t>
            </a:r>
            <a:r>
              <a:rPr lang="en-US" altLang="zh-CN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B</a:t>
            </a:r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也</a:t>
            </a:r>
            <a:r>
              <a:rPr lang="en-US" altLang="zh-CN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en-US" altLang="zh-CN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en-US" altLang="zh-CN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B</a:t>
            </a:r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都</a:t>
            </a:r>
            <a:r>
              <a:rPr lang="en-US" altLang="zh-CN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）</a:t>
            </a:r>
            <a:endParaRPr lang="zh-CN" altLang="en-US" sz="3200" b="1" dirty="0">
              <a:solidFill>
                <a:srgbClr val="0E870E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38885" y="4515485"/>
            <a:ext cx="6051550" cy="5835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除了</a:t>
            </a:r>
            <a:r>
              <a:rPr lang="en-US" altLang="zh-CN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S+</a:t>
            </a:r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还</a:t>
            </a:r>
            <a:r>
              <a:rPr lang="en-US" altLang="zh-CN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+B……</a:t>
            </a:r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（</a:t>
            </a:r>
            <a:r>
              <a:rPr lang="en-US" altLang="zh-CN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S</a:t>
            </a:r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做</a:t>
            </a:r>
            <a:r>
              <a:rPr lang="en-US" altLang="zh-CN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en-US" altLang="zh-CN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B</a:t>
            </a:r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）</a:t>
            </a:r>
            <a:endParaRPr lang="zh-CN" altLang="en-US" sz="3200" b="1" dirty="0">
              <a:solidFill>
                <a:srgbClr val="0E870E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1033780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除了…以外，（都/也/还）…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3010" name="Text Box 4"/>
          <p:cNvSpPr txBox="1"/>
          <p:nvPr/>
        </p:nvSpPr>
        <p:spPr>
          <a:xfrm>
            <a:off x="693420" y="2364422"/>
            <a:ext cx="8989060" cy="76835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我希望你能多看看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除了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课本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以外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的汉语书。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011" name="Text Box 4"/>
          <p:cNvSpPr txBox="1"/>
          <p:nvPr/>
        </p:nvSpPr>
        <p:spPr>
          <a:xfrm>
            <a:off x="693420" y="3487261"/>
            <a:ext cx="9456420" cy="76835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他是穆斯林，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除了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猪肉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以外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的食物都可以吃。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3012" name="Text Box 4"/>
          <p:cNvSpPr txBox="1"/>
          <p:nvPr/>
        </p:nvSpPr>
        <p:spPr>
          <a:xfrm>
            <a:off x="693420" y="4558665"/>
            <a:ext cx="9096375" cy="768350"/>
          </a:xfrm>
          <a:prstGeom prst="rect">
            <a:avLst/>
          </a:prstGeom>
          <a:noFill/>
          <a:ln w="9525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t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他很努力，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除了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睡觉</a:t>
            </a:r>
            <a:r>
              <a:rPr lang="zh-CN" altLang="en-US" sz="4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以外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的时间都在学习。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3420" y="1291272"/>
            <a:ext cx="4728210" cy="583565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除了</a:t>
            </a:r>
            <a:r>
              <a:rPr lang="en-US" altLang="zh-CN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以外的</a:t>
            </a:r>
            <a:r>
              <a:rPr lang="en-US" altLang="zh-CN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+N</a:t>
            </a:r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（没有</a:t>
            </a:r>
            <a:r>
              <a:rPr lang="en-US" altLang="zh-CN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A</a:t>
            </a:r>
            <a:r>
              <a:rPr lang="zh-CN" altLang="en-US" sz="32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）</a:t>
            </a:r>
            <a:endParaRPr lang="zh-CN" altLang="en-US" sz="3200" b="1" dirty="0">
              <a:solidFill>
                <a:srgbClr val="0E870E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P34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4034" name="图片 2"/>
          <p:cNvPicPr>
            <a:picLocks noChangeAspect="1"/>
          </p:cNvPicPr>
          <p:nvPr/>
        </p:nvPicPr>
        <p:blipFill>
          <a:blip r:embed="rId1"/>
          <a:srcRect l="4213" r="4628"/>
          <a:stretch>
            <a:fillRect/>
          </a:stretch>
        </p:blipFill>
        <p:spPr>
          <a:xfrm>
            <a:off x="145415" y="988695"/>
            <a:ext cx="12158663" cy="53181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P34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4034" name="图片 2"/>
          <p:cNvPicPr>
            <a:picLocks noChangeAspect="1"/>
          </p:cNvPicPr>
          <p:nvPr/>
        </p:nvPicPr>
        <p:blipFill>
          <a:blip r:embed="rId1"/>
          <a:srcRect l="4213" r="4628"/>
          <a:stretch>
            <a:fillRect/>
          </a:stretch>
        </p:blipFill>
        <p:spPr>
          <a:xfrm>
            <a:off x="145415" y="988695"/>
            <a:ext cx="12158663" cy="53181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4035" name="Rectangle 5"/>
          <p:cNvSpPr/>
          <p:nvPr/>
        </p:nvSpPr>
        <p:spPr>
          <a:xfrm>
            <a:off x="1097915" y="3046095"/>
            <a:ext cx="1062672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除了刘老师以外，其他老师他都不认识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4036" name="Rectangle 5"/>
          <p:cNvSpPr/>
          <p:nvPr/>
        </p:nvSpPr>
        <p:spPr>
          <a:xfrm>
            <a:off x="1097915" y="4862195"/>
            <a:ext cx="1038542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6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除了粥以外，别的食物他都不想吃。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7832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立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V.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305995" y="2794108"/>
            <a:ext cx="6303010" cy="6688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餐厅门口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几张广告牌。</a:t>
            </a:r>
            <a:endParaRPr lang="zh-CN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945727" y="274320"/>
            <a:ext cx="2184400" cy="122047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6579" y="3767770"/>
            <a:ext cx="3158296" cy="271114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672" y="370392"/>
            <a:ext cx="2410199" cy="24101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Text Box 4"/>
          <p:cNvSpPr txBox="1"/>
          <p:nvPr/>
        </p:nvSpPr>
        <p:spPr>
          <a:xfrm>
            <a:off x="283135" y="1727437"/>
            <a:ext cx="8134350" cy="6688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你把梯子立起来，不要放在地上。</a:t>
            </a:r>
            <a:endParaRPr lang="zh-CN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0742" y="3762304"/>
            <a:ext cx="4916771" cy="276741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P35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5058" name="图片 3"/>
          <p:cNvPicPr>
            <a:picLocks noChangeAspect="1"/>
          </p:cNvPicPr>
          <p:nvPr/>
        </p:nvPicPr>
        <p:blipFill>
          <a:blip r:embed="rId1"/>
          <a:srcRect l="20406" t="45825" r="24596" b="26122"/>
          <a:stretch>
            <a:fillRect/>
          </a:stretch>
        </p:blipFill>
        <p:spPr>
          <a:xfrm>
            <a:off x="0" y="1538288"/>
            <a:ext cx="12368213" cy="337343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4803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P35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5058" name="图片 3"/>
          <p:cNvPicPr>
            <a:picLocks noChangeAspect="1"/>
          </p:cNvPicPr>
          <p:nvPr/>
        </p:nvPicPr>
        <p:blipFill>
          <a:blip r:embed="rId1"/>
          <a:srcRect l="20406" t="45825" r="24596" b="26122"/>
          <a:stretch>
            <a:fillRect/>
          </a:stretch>
        </p:blipFill>
        <p:spPr>
          <a:xfrm>
            <a:off x="0" y="1538288"/>
            <a:ext cx="12368213" cy="33734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5059" name="Rectangle 5"/>
          <p:cNvSpPr/>
          <p:nvPr/>
        </p:nvSpPr>
        <p:spPr>
          <a:xfrm>
            <a:off x="1365250" y="1908175"/>
            <a:ext cx="10383838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除了踢足球以外，他还喜欢打篮球。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5060" name="Rectangle 5"/>
          <p:cNvSpPr/>
          <p:nvPr/>
        </p:nvSpPr>
        <p:spPr>
          <a:xfrm>
            <a:off x="1123950" y="3660775"/>
            <a:ext cx="1038542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除了中国人喜欢以外，外国人也喜欢。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717613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3: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不是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r>
              <a:rPr lang="zh-CN" altLang="en-US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，而是</a:t>
            </a:r>
            <a:r>
              <a:rPr lang="en-US" altLang="zh-CN" sz="4400" b="1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…</a:t>
            </a:r>
            <a:endParaRPr kumimoji="0" lang="en-US" altLang="zh-CN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7106" name="文本框 99"/>
          <p:cNvSpPr txBox="1"/>
          <p:nvPr/>
        </p:nvSpPr>
        <p:spPr>
          <a:xfrm>
            <a:off x="561340" y="1952625"/>
            <a:ext cx="1011301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这个人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我的老师，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而是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我最好的朋友。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7107" name="文本框 1"/>
          <p:cNvSpPr txBox="1"/>
          <p:nvPr/>
        </p:nvSpPr>
        <p:spPr>
          <a:xfrm>
            <a:off x="561340" y="4615180"/>
            <a:ext cx="1066101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你成绩不好，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因为考试题难，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而是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你没努力学习。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7108" name="文本框 2"/>
          <p:cNvSpPr txBox="1"/>
          <p:nvPr/>
        </p:nvSpPr>
        <p:spPr>
          <a:xfrm>
            <a:off x="561340" y="3081655"/>
            <a:ext cx="10721975" cy="1383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不想参加你的生日聚会，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而是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那天真的没有时间。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2861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P32-33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813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15" y="755333"/>
            <a:ext cx="11277600" cy="272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1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" y="3641408"/>
            <a:ext cx="11334750" cy="3011487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med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2861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P32-33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813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5415" y="755333"/>
            <a:ext cx="11277600" cy="2727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131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5" y="3641408"/>
            <a:ext cx="11334750" cy="30114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8132" name="Rectangle 5"/>
          <p:cNvSpPr/>
          <p:nvPr/>
        </p:nvSpPr>
        <p:spPr>
          <a:xfrm>
            <a:off x="1488440" y="2520633"/>
            <a:ext cx="1038542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不是身体不舒服，而是去参加学校的比赛了。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8133" name="Rectangle 5"/>
          <p:cNvSpPr/>
          <p:nvPr/>
        </p:nvSpPr>
        <p:spPr>
          <a:xfrm>
            <a:off x="1488440" y="4049395"/>
            <a:ext cx="1038542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不是不想回家，而是还有工作没做完。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8134" name="Rectangle 5"/>
          <p:cNvSpPr/>
          <p:nvPr/>
        </p:nvSpPr>
        <p:spPr>
          <a:xfrm>
            <a:off x="1488440" y="5700395"/>
            <a:ext cx="10385425" cy="144462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不是不够努力，而是你的学习方法不太好。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47145" y="77601"/>
            <a:ext cx="8032968" cy="67027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</a:rPr>
              <a:t>课文梳理</a:t>
            </a:r>
            <a:endParaRPr lang="en-US" altLang="zh-CN" sz="4000" b="1" dirty="0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阿尔达今天起得很早的原因是什么？</a:t>
            </a:r>
            <a:endParaRPr lang="en-US" altLang="zh-CN" sz="3600" b="1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2.</a:t>
            </a: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他为什么报了到要好好转转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?</a:t>
            </a:r>
            <a:endParaRPr lang="en-US" altLang="zh-CN" sz="3600" b="1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3.</a:t>
            </a: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新学校怎么样？校园里有什么？</a:t>
            </a:r>
            <a:endParaRPr lang="en-US" altLang="zh-CN" sz="3600" b="1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4.</a:t>
            </a: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他为什么用手机拍照？</a:t>
            </a:r>
            <a:endParaRPr lang="en-US" altLang="zh-CN" sz="3600" b="1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5.</a:t>
            </a: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他是怎么找到报到处的？</a:t>
            </a:r>
            <a:endParaRPr lang="en-US" altLang="zh-CN" sz="3600" b="1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6.</a:t>
            </a: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老师给他课程表了吗？为什么？</a:t>
            </a:r>
            <a:endParaRPr lang="en-US" altLang="zh-CN" sz="3600" b="1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7.</a:t>
            </a: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他都需要上哪些课？怎么选课？</a:t>
            </a:r>
            <a:endParaRPr lang="en-US" altLang="zh-CN" sz="3600" b="1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 advTm="3000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1017526" y="77601"/>
            <a:ext cx="10156948" cy="6702797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4000" b="1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</a:rPr>
              <a:t>课文复述</a:t>
            </a:r>
            <a:endParaRPr lang="en-US" altLang="zh-CN" sz="4000" b="1" dirty="0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</a:rPr>
              <a:t>第一段</a:t>
            </a:r>
            <a:endParaRPr lang="en-US" altLang="zh-CN" sz="3600" b="1" dirty="0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平时    不到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就    报到    注册    兴奋</a:t>
            </a:r>
            <a:endParaRPr lang="en-US" altLang="zh-CN" sz="3600" b="1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哪儿都不    什么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都不    转转</a:t>
            </a:r>
            <a:endParaRPr lang="en-US" altLang="zh-CN" sz="3600" b="1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</a:rPr>
              <a:t>第二段</a:t>
            </a:r>
            <a:endParaRPr lang="en-US" altLang="zh-CN" sz="3600" b="1" dirty="0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什么都有，干什么都方便。</a:t>
            </a:r>
            <a:endParaRPr lang="en-US" altLang="zh-CN" sz="3600" b="1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accent6"/>
                </a:solidFill>
                <a:latin typeface="楷体" panose="02010609060101010101" charset="-122"/>
                <a:ea typeface="楷体" panose="02010609060101010101" charset="-122"/>
              </a:rPr>
              <a:t>第三段</a:t>
            </a:r>
            <a:endParaRPr lang="en-US" altLang="zh-CN" sz="3600" b="1" dirty="0">
              <a:solidFill>
                <a:schemeClr val="accent6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报到处   选课   网址    课程表    必</a:t>
            </a:r>
            <a:r>
              <a:rPr lang="en-US" altLang="zh-CN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</a:rPr>
              <a:t>选修课</a:t>
            </a:r>
            <a:endParaRPr lang="en-US" altLang="zh-CN" sz="3600" b="1" dirty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 advTm="3000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7832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注册</a:t>
            </a:r>
            <a:r>
              <a:rPr lang="en-US" altLang="zh-CN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V.</a:t>
            </a:r>
            <a:r>
              <a:rPr lang="en-US" altLang="zh-CN" sz="4800" b="1" spc="30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华文楷体" panose="0201060004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华文楷体" panose="0201060004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Text Box 4"/>
          <p:cNvSpPr txBox="1"/>
          <p:nvPr/>
        </p:nvSpPr>
        <p:spPr>
          <a:xfrm>
            <a:off x="862965" y="2131695"/>
            <a:ext cx="8073390" cy="82994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buFont typeface="Arial" panose="020B0604020202020204" pitchFamily="34" charset="0"/>
              <a:buChar char="•"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你们什么时候</a:t>
            </a:r>
            <a:r>
              <a:rPr lang="zh-CN" altLang="en-US" sz="4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注册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classin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Text Box 4"/>
          <p:cNvSpPr txBox="1"/>
          <p:nvPr/>
        </p:nvSpPr>
        <p:spPr>
          <a:xfrm>
            <a:off x="862965" y="3663950"/>
            <a:ext cx="8072755" cy="732893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 eaLnBrk="0" hangingPunct="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来中国以后，你们最好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3835" y="0"/>
            <a:ext cx="2985770" cy="446595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330" y="147955"/>
            <a:ext cx="88925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sz="36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报到 立 注册 </a:t>
            </a:r>
            <a:endParaRPr sz="36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219" name="Text Box 4"/>
          <p:cNvSpPr txBox="1"/>
          <p:nvPr/>
        </p:nvSpPr>
        <p:spPr>
          <a:xfrm>
            <a:off x="1065530" y="1533525"/>
            <a:ext cx="96113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1.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他一收到录取通知书，就想去大学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221" name="Text Box 4"/>
          <p:cNvSpPr txBox="1"/>
          <p:nvPr/>
        </p:nvSpPr>
        <p:spPr>
          <a:xfrm>
            <a:off x="1065530" y="2676525"/>
            <a:ext cx="970407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我刚来中国的时候，老师们帮我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______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微信。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223" name="Text Box 4"/>
          <p:cNvSpPr txBox="1"/>
          <p:nvPr/>
        </p:nvSpPr>
        <p:spPr>
          <a:xfrm>
            <a:off x="1065530" y="3818890"/>
            <a:ext cx="1048575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饭店门口____着一个牌子，上边写着今天第五十位顾客到店吃饭免费。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266065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办</a:t>
            </a:r>
            <a:r>
              <a:rPr lang="en-US" altLang="zh-CN" sz="48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V.</a:t>
            </a:r>
            <a:endParaRPr lang="zh-CN" altLang="en-US" sz="48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6792" y="2160885"/>
            <a:ext cx="4829175" cy="2857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407" y="2235200"/>
            <a:ext cx="5305425" cy="2857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006792" y="1307495"/>
            <a:ext cx="5929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办签证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银行卡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入学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3200" b="1" dirty="0">
                <a:latin typeface="楷体" panose="02010609060101010101" charset="-122"/>
                <a:ea typeface="楷体" panose="02010609060101010101" charset="-122"/>
              </a:rPr>
              <a:t>退学</a:t>
            </a:r>
            <a:r>
              <a:rPr lang="en-US" altLang="zh-CN" sz="3200" b="1" dirty="0">
                <a:latin typeface="楷体" panose="02010609060101010101" charset="-122"/>
                <a:ea typeface="楷体" panose="02010609060101010101" charset="-122"/>
              </a:rPr>
              <a:t>/……</a:t>
            </a:r>
            <a:endParaRPr lang="zh-CN" altLang="en-US" sz="32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965" y="127635"/>
            <a:ext cx="17799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8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耐心</a:t>
            </a:r>
            <a:r>
              <a:rPr lang="en-US" altLang="zh-CN" sz="4800" b="1" spc="30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字魂105号-简雅黑" panose="00000500000000000000" pitchFamily="2" charset="-122"/>
              </a:rPr>
              <a:t> </a:t>
            </a:r>
            <a:endParaRPr lang="zh-CN" altLang="en-US" sz="4800" b="1" spc="30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Text Box 4"/>
          <p:cNvSpPr txBox="1"/>
          <p:nvPr/>
        </p:nvSpPr>
        <p:spPr>
          <a:xfrm>
            <a:off x="862965" y="4638675"/>
            <a:ext cx="11181080" cy="132207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因为天气原因，飞机现在还不能起飞，请乘客们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耐心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等待。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Text Box 4"/>
          <p:cNvSpPr txBox="1"/>
          <p:nvPr/>
        </p:nvSpPr>
        <p:spPr>
          <a:xfrm>
            <a:off x="967740" y="1940560"/>
            <a:ext cx="10836910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571500" indent="-5715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刚开始，他对女朋友总是很</a:t>
            </a:r>
            <a:r>
              <a:rPr lang="zh-CN" altLang="en-US" sz="4000" b="1" dirty="0">
                <a:solidFill>
                  <a:srgbClr val="00B05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有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耐心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，可是后来慢慢地，他就</a:t>
            </a:r>
            <a:r>
              <a:rPr lang="zh-CN" altLang="en-US" sz="4000" b="1" dirty="0">
                <a:solidFill>
                  <a:srgbClr val="0099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失去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了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耐心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  <a:sym typeface="+mn-ea"/>
              </a:rPr>
              <a:t>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7" name="文本框 3"/>
          <p:cNvSpPr txBox="1"/>
          <p:nvPr/>
        </p:nvSpPr>
        <p:spPr>
          <a:xfrm>
            <a:off x="1256030" y="1018540"/>
            <a:ext cx="7805420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N.</a:t>
            </a:r>
            <a:r>
              <a:rPr lang="en-US" altLang="zh-CN" sz="54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zh-CN" altLang="en-US" sz="40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没有</a:t>
            </a:r>
            <a:r>
              <a:rPr lang="en-US" altLang="zh-CN" sz="40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有耐心</a:t>
            </a:r>
            <a:r>
              <a:rPr lang="en-US" altLang="zh-CN" sz="40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0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失去耐心</a:t>
            </a:r>
            <a:endParaRPr lang="zh-CN" altLang="en-US" sz="4000" b="1" dirty="0">
              <a:solidFill>
                <a:srgbClr val="0E870E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文本框 3"/>
          <p:cNvSpPr txBox="1"/>
          <p:nvPr/>
        </p:nvSpPr>
        <p:spPr>
          <a:xfrm>
            <a:off x="1256030" y="3613150"/>
            <a:ext cx="4998085" cy="9220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Adv.</a:t>
            </a:r>
            <a:r>
              <a:rPr lang="en-US" altLang="zh-CN" sz="5400" b="1" dirty="0">
                <a:solidFill>
                  <a:srgbClr val="0E870E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4000" b="1" dirty="0">
              <a:solidFill>
                <a:srgbClr val="0E870E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A" val="v5.2.8"/>
</p:tagLst>
</file>

<file path=ppt/tags/tag64.xml><?xml version="1.0" encoding="utf-8"?>
<p:tagLst xmlns:p="http://schemas.openxmlformats.org/presentationml/2006/main">
  <p:tag name="PA" val="v5.2.8"/>
</p:tagLst>
</file>

<file path=ppt/tags/tag65.xml><?xml version="1.0" encoding="utf-8"?>
<p:tagLst xmlns:p="http://schemas.openxmlformats.org/presentationml/2006/main">
  <p:tag name="PA" val="v5.2.8"/>
</p:tagLst>
</file>

<file path=ppt/tags/tag66.xml><?xml version="1.0" encoding="utf-8"?>
<p:tagLst xmlns:p="http://schemas.openxmlformats.org/presentationml/2006/main">
  <p:tag name="PA" val="v5.2.8"/>
</p:tagLst>
</file>

<file path=ppt/tags/tag67.xml><?xml version="1.0" encoding="utf-8"?>
<p:tagLst xmlns:p="http://schemas.openxmlformats.org/presentationml/2006/main">
  <p:tag name="PA" val="v5.2.8"/>
</p:tagLst>
</file>

<file path=ppt/tags/tag68.xml><?xml version="1.0" encoding="utf-8"?>
<p:tagLst xmlns:p="http://schemas.openxmlformats.org/presentationml/2006/main">
  <p:tag name="PA" val="v5.2.8"/>
</p:tagLst>
</file>

<file path=ppt/tags/tag69.xml><?xml version="1.0" encoding="utf-8"?>
<p:tagLst xmlns:p="http://schemas.openxmlformats.org/presentationml/2006/main">
  <p:tag name="PA" val="v5.2.8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PA" val="v5.2.8"/>
</p:tagLst>
</file>

<file path=ppt/tags/tag71.xml><?xml version="1.0" encoding="utf-8"?>
<p:tagLst xmlns:p="http://schemas.openxmlformats.org/presentationml/2006/main">
  <p:tag name="PA" val="v5.2.8"/>
</p:tagLst>
</file>

<file path=ppt/tags/tag72.xml><?xml version="1.0" encoding="utf-8"?>
<p:tagLst xmlns:p="http://schemas.openxmlformats.org/presentationml/2006/main">
  <p:tag name="KSO_WM_UNIT_TABLE_BEAUTIFY" val="smartTable{823c2a86-cb39-4cd6-8557-e3d253e2c77b}"/>
</p:tagLst>
</file>

<file path=ppt/tags/tag73.xml><?xml version="1.0" encoding="utf-8"?>
<p:tagLst xmlns:p="http://schemas.openxmlformats.org/presentationml/2006/main">
  <p:tag name="PA" val="v5.2.8"/>
</p:tagLst>
</file>

<file path=ppt/tags/tag74.xml><?xml version="1.0" encoding="utf-8"?>
<p:tagLst xmlns:p="http://schemas.openxmlformats.org/presentationml/2006/main">
  <p:tag name="PA" val="v5.2.8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2554</Words>
  <Application>WPS 演示</Application>
  <PresentationFormat>宽屏</PresentationFormat>
  <Paragraphs>390</Paragraphs>
  <Slides>56</Slides>
  <Notes>54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56</vt:i4>
      </vt:variant>
    </vt:vector>
  </HeadingPairs>
  <TitlesOfParts>
    <vt:vector size="69" baseType="lpstr">
      <vt:lpstr>Arial</vt:lpstr>
      <vt:lpstr>宋体</vt:lpstr>
      <vt:lpstr>Wingdings</vt:lpstr>
      <vt:lpstr>微软雅黑</vt:lpstr>
      <vt:lpstr>Wingdings</vt:lpstr>
      <vt:lpstr>字魂105号-简雅黑</vt:lpstr>
      <vt:lpstr>黑体</vt:lpstr>
      <vt:lpstr>楷体</vt:lpstr>
      <vt:lpstr>华文楷体</vt:lpstr>
      <vt:lpstr>Arial Unicode MS</vt:lpstr>
      <vt:lpstr>Calibri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Surface</dc:creator>
  <cp:lastModifiedBy>xxiaoo</cp:lastModifiedBy>
  <cp:revision>191</cp:revision>
  <dcterms:created xsi:type="dcterms:W3CDTF">2019-06-19T02:08:00Z</dcterms:created>
  <dcterms:modified xsi:type="dcterms:W3CDTF">2022-01-17T01:13:28Z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2052-11.1.0.11294</vt:lpwstr>
  </property>
  <property fmtid="{D5CDD505-2E9C-101B-9397-08002B2CF9AE}" pid="3" name="ICV">
    <vt:lpwstr>49A25E7E19894A3FAFBE21B5C6174173</vt:lpwstr>
  </property>
</Properties>
</file>