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106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40.xml" ContentType="application/vnd.openxmlformats-officedocument.presentationml.notesSlide+xml"/>
  <Override PartName="/ppt/tags/tag110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tags/tag111.xml" ContentType="application/vnd.openxmlformats-officedocument.presentationml.tags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tags/tag177.xml" ContentType="application/vnd.openxmlformats-officedocument.presentationml.tags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notesSlides/notesSlide53.xml" ContentType="application/vnd.openxmlformats-officedocument.presentationml.notesSlide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54.xml" ContentType="application/vnd.openxmlformats-officedocument.presentationml.notesSlide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9"/>
  </p:notesMasterIdLst>
  <p:sldIdLst>
    <p:sldId id="338" r:id="rId2"/>
    <p:sldId id="316" r:id="rId3"/>
    <p:sldId id="402" r:id="rId4"/>
    <p:sldId id="262" r:id="rId5"/>
    <p:sldId id="266" r:id="rId6"/>
    <p:sldId id="358" r:id="rId7"/>
    <p:sldId id="343" r:id="rId8"/>
    <p:sldId id="541" r:id="rId9"/>
    <p:sldId id="371" r:id="rId10"/>
    <p:sldId id="340" r:id="rId11"/>
    <p:sldId id="272" r:id="rId12"/>
    <p:sldId id="372" r:id="rId13"/>
    <p:sldId id="374" r:id="rId14"/>
    <p:sldId id="1032" r:id="rId15"/>
    <p:sldId id="542" r:id="rId16"/>
    <p:sldId id="1033" r:id="rId17"/>
    <p:sldId id="543" r:id="rId18"/>
    <p:sldId id="1034" r:id="rId19"/>
    <p:sldId id="951" r:id="rId20"/>
    <p:sldId id="952" r:id="rId21"/>
    <p:sldId id="953" r:id="rId22"/>
    <p:sldId id="954" r:id="rId23"/>
    <p:sldId id="341" r:id="rId24"/>
    <p:sldId id="388" r:id="rId25"/>
    <p:sldId id="687" r:id="rId26"/>
    <p:sldId id="361" r:id="rId27"/>
    <p:sldId id="1035" r:id="rId28"/>
    <p:sldId id="1036" r:id="rId29"/>
    <p:sldId id="955" r:id="rId30"/>
    <p:sldId id="956" r:id="rId31"/>
    <p:sldId id="957" r:id="rId32"/>
    <p:sldId id="387" r:id="rId33"/>
    <p:sldId id="958" r:id="rId34"/>
    <p:sldId id="691" r:id="rId35"/>
    <p:sldId id="959" r:id="rId36"/>
    <p:sldId id="693" r:id="rId37"/>
    <p:sldId id="960" r:id="rId38"/>
    <p:sldId id="961" r:id="rId39"/>
    <p:sldId id="696" r:id="rId40"/>
    <p:sldId id="964" r:id="rId41"/>
    <p:sldId id="965" r:id="rId42"/>
    <p:sldId id="966" r:id="rId43"/>
    <p:sldId id="967" r:id="rId44"/>
    <p:sldId id="968" r:id="rId45"/>
    <p:sldId id="973" r:id="rId46"/>
    <p:sldId id="342" r:id="rId47"/>
    <p:sldId id="362" r:id="rId48"/>
    <p:sldId id="394" r:id="rId49"/>
    <p:sldId id="969" r:id="rId50"/>
    <p:sldId id="972" r:id="rId51"/>
    <p:sldId id="974" r:id="rId52"/>
    <p:sldId id="975" r:id="rId53"/>
    <p:sldId id="1120" r:id="rId54"/>
    <p:sldId id="398" r:id="rId55"/>
    <p:sldId id="403" r:id="rId56"/>
    <p:sldId id="439" r:id="rId57"/>
    <p:sldId id="700" r:id="rId58"/>
    <p:sldId id="441" r:id="rId59"/>
    <p:sldId id="976" r:id="rId60"/>
    <p:sldId id="977" r:id="rId61"/>
    <p:sldId id="444" r:id="rId62"/>
    <p:sldId id="445" r:id="rId63"/>
    <p:sldId id="446" r:id="rId64"/>
    <p:sldId id="451" r:id="rId65"/>
    <p:sldId id="452" r:id="rId66"/>
    <p:sldId id="453" r:id="rId67"/>
    <p:sldId id="978" r:id="rId68"/>
    <p:sldId id="461" r:id="rId69"/>
    <p:sldId id="702" r:id="rId70"/>
    <p:sldId id="703" r:id="rId71"/>
    <p:sldId id="448" r:id="rId72"/>
    <p:sldId id="449" r:id="rId73"/>
    <p:sldId id="979" r:id="rId74"/>
    <p:sldId id="980" r:id="rId75"/>
    <p:sldId id="471" r:id="rId76"/>
    <p:sldId id="472" r:id="rId77"/>
    <p:sldId id="706" r:id="rId78"/>
    <p:sldId id="707" r:id="rId79"/>
    <p:sldId id="981" r:id="rId80"/>
    <p:sldId id="982" r:id="rId81"/>
    <p:sldId id="473" r:id="rId82"/>
    <p:sldId id="475" r:id="rId83"/>
    <p:sldId id="983" r:id="rId84"/>
    <p:sldId id="984" r:id="rId85"/>
    <p:sldId id="474" r:id="rId86"/>
    <p:sldId id="477" r:id="rId87"/>
    <p:sldId id="476" r:id="rId88"/>
    <p:sldId id="478" r:id="rId89"/>
    <p:sldId id="711" r:id="rId90"/>
    <p:sldId id="985" r:id="rId91"/>
    <p:sldId id="986" r:id="rId92"/>
    <p:sldId id="987" r:id="rId93"/>
    <p:sldId id="988" r:id="rId94"/>
    <p:sldId id="989" r:id="rId95"/>
    <p:sldId id="990" r:id="rId96"/>
    <p:sldId id="484" r:id="rId97"/>
    <p:sldId id="347" r:id="rId98"/>
  </p:sldIdLst>
  <p:sldSz cx="12192000" cy="6858000"/>
  <p:notesSz cx="6858000" cy="9144000"/>
  <p:custDataLst>
    <p:tags r:id="rId10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2">
          <p15:clr>
            <a:srgbClr val="A4A3A4"/>
          </p15:clr>
        </p15:guide>
        <p15:guide id="2" pos="39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DCBF"/>
    <a:srgbClr val="C00000"/>
    <a:srgbClr val="203864"/>
    <a:srgbClr val="3760AB"/>
    <a:srgbClr val="3F6DC1"/>
    <a:srgbClr val="355DA5"/>
    <a:srgbClr val="2D4F8B"/>
    <a:srgbClr val="5780C9"/>
    <a:srgbClr val="365FA8"/>
    <a:srgbClr val="2846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96" autoAdjust="0"/>
    <p:restoredTop sz="94660"/>
  </p:normalViewPr>
  <p:slideViewPr>
    <p:cSldViewPr snapToGrid="0">
      <p:cViewPr varScale="1">
        <p:scale>
          <a:sx n="92" d="100"/>
          <a:sy n="92" d="100"/>
        </p:scale>
        <p:origin x="192" y="648"/>
      </p:cViewPr>
      <p:guideLst>
        <p:guide orient="horz" pos="2022"/>
        <p:guide pos="39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2022/11/21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F0B99-5D56-495B-BDA6-049F62BA0AAE}" type="datetimeFigureOut">
              <a:rPr lang="zh-CN" altLang="en-US" smtClean="0"/>
              <a:t>2022/11/21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2022/11/21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image" Target="../media/image3.jpeg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9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9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image" Target="../media/image8.png"/><Relationship Id="rId5" Type="http://schemas.openxmlformats.org/officeDocument/2006/relationships/tags" Target="../tags/tag34.xml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33.xml"/><Relationship Id="rId9" Type="http://schemas.openxmlformats.org/officeDocument/2006/relationships/tags" Target="../tags/tag3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10" Type="http://schemas.openxmlformats.org/officeDocument/2006/relationships/image" Target="../media/image9.png"/><Relationship Id="rId4" Type="http://schemas.openxmlformats.org/officeDocument/2006/relationships/tags" Target="../tags/tag50.xml"/><Relationship Id="rId9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image" Target="../media/image10.png"/><Relationship Id="rId5" Type="http://schemas.openxmlformats.org/officeDocument/2006/relationships/tags" Target="../tags/tag59.xml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58.xml"/><Relationship Id="rId9" Type="http://schemas.openxmlformats.org/officeDocument/2006/relationships/tags" Target="../tags/tag6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67.xml"/><Relationship Id="rId9" Type="http://schemas.openxmlformats.org/officeDocument/2006/relationships/tags" Target="../tags/tag7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image" Target="../media/image12.png"/><Relationship Id="rId5" Type="http://schemas.openxmlformats.org/officeDocument/2006/relationships/tags" Target="../tags/tag77.xml"/><Relationship Id="rId10" Type="http://schemas.openxmlformats.org/officeDocument/2006/relationships/image" Target="../media/image11.png"/><Relationship Id="rId4" Type="http://schemas.openxmlformats.org/officeDocument/2006/relationships/tags" Target="../tags/tag76.xml"/><Relationship Id="rId9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image" Target="../media/image14.png"/><Relationship Id="rId5" Type="http://schemas.openxmlformats.org/officeDocument/2006/relationships/tags" Target="../tags/tag85.xml"/><Relationship Id="rId10" Type="http://schemas.openxmlformats.org/officeDocument/2006/relationships/image" Target="../media/image13.png"/><Relationship Id="rId4" Type="http://schemas.openxmlformats.org/officeDocument/2006/relationships/tags" Target="../tags/tag84.xml"/><Relationship Id="rId9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3" Type="http://schemas.openxmlformats.org/officeDocument/2006/relationships/tags" Target="../tags/tag91.xml"/><Relationship Id="rId7" Type="http://schemas.openxmlformats.org/officeDocument/2006/relationships/tags" Target="../tags/tag95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image" Target="../media/image16.png"/><Relationship Id="rId5" Type="http://schemas.openxmlformats.org/officeDocument/2006/relationships/tags" Target="../tags/tag93.xml"/><Relationship Id="rId10" Type="http://schemas.openxmlformats.org/officeDocument/2006/relationships/image" Target="../media/image15.png"/><Relationship Id="rId4" Type="http://schemas.openxmlformats.org/officeDocument/2006/relationships/tags" Target="../tags/tag92.xml"/><Relationship Id="rId9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10" Type="http://schemas.openxmlformats.org/officeDocument/2006/relationships/image" Target="../media/image17.png"/><Relationship Id="rId4" Type="http://schemas.openxmlformats.org/officeDocument/2006/relationships/tags" Target="../tags/tag100.xml"/><Relationship Id="rId9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9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tags" Target="../tags/tag119.xml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10" Type="http://schemas.openxmlformats.org/officeDocument/2006/relationships/image" Target="../media/image38.png"/><Relationship Id="rId4" Type="http://schemas.openxmlformats.org/officeDocument/2006/relationships/tags" Target="../tags/tag115.xml"/><Relationship Id="rId9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image" Target="../media/image40.png"/><Relationship Id="rId5" Type="http://schemas.openxmlformats.org/officeDocument/2006/relationships/tags" Target="../tags/tag124.xml"/><Relationship Id="rId10" Type="http://schemas.openxmlformats.org/officeDocument/2006/relationships/image" Target="../media/image39.jpeg"/><Relationship Id="rId4" Type="http://schemas.openxmlformats.org/officeDocument/2006/relationships/tags" Target="../tags/tag123.xml"/><Relationship Id="rId9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10" Type="http://schemas.openxmlformats.org/officeDocument/2006/relationships/image" Target="../media/image41.png"/><Relationship Id="rId4" Type="http://schemas.openxmlformats.org/officeDocument/2006/relationships/tags" Target="../tags/tag131.xml"/><Relationship Id="rId9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10" Type="http://schemas.openxmlformats.org/officeDocument/2006/relationships/image" Target="../media/image42.png"/><Relationship Id="rId4" Type="http://schemas.openxmlformats.org/officeDocument/2006/relationships/tags" Target="../tags/tag139.xml"/><Relationship Id="rId9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tags" Target="../tags/tag151.xml"/><Relationship Id="rId3" Type="http://schemas.openxmlformats.org/officeDocument/2006/relationships/tags" Target="../tags/tag146.xml"/><Relationship Id="rId7" Type="http://schemas.openxmlformats.org/officeDocument/2006/relationships/tags" Target="../tags/tag150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10" Type="http://schemas.openxmlformats.org/officeDocument/2006/relationships/image" Target="../media/image43.png"/><Relationship Id="rId4" Type="http://schemas.openxmlformats.org/officeDocument/2006/relationships/tags" Target="../tags/tag147.xml"/><Relationship Id="rId9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tags" Target="../tags/tag159.xml"/><Relationship Id="rId3" Type="http://schemas.openxmlformats.org/officeDocument/2006/relationships/tags" Target="../tags/tag154.xml"/><Relationship Id="rId7" Type="http://schemas.openxmlformats.org/officeDocument/2006/relationships/tags" Target="../tags/tag158.xml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11" Type="http://schemas.openxmlformats.org/officeDocument/2006/relationships/image" Target="../media/image45.jpeg"/><Relationship Id="rId5" Type="http://schemas.openxmlformats.org/officeDocument/2006/relationships/tags" Target="../tags/tag156.xml"/><Relationship Id="rId10" Type="http://schemas.openxmlformats.org/officeDocument/2006/relationships/image" Target="../media/image44.jpeg"/><Relationship Id="rId4" Type="http://schemas.openxmlformats.org/officeDocument/2006/relationships/tags" Target="../tags/tag155.xml"/><Relationship Id="rId9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10" Type="http://schemas.openxmlformats.org/officeDocument/2006/relationships/image" Target="../media/image46.png"/><Relationship Id="rId4" Type="http://schemas.openxmlformats.org/officeDocument/2006/relationships/tags" Target="../tags/tag163.xml"/><Relationship Id="rId9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tags" Target="../tags/tag175.xml"/><Relationship Id="rId3" Type="http://schemas.openxmlformats.org/officeDocument/2006/relationships/tags" Target="../tags/tag170.xml"/><Relationship Id="rId7" Type="http://schemas.openxmlformats.org/officeDocument/2006/relationships/tags" Target="../tags/tag174.xml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10" Type="http://schemas.openxmlformats.org/officeDocument/2006/relationships/image" Target="../media/image47.jpeg"/><Relationship Id="rId4" Type="http://schemas.openxmlformats.org/officeDocument/2006/relationships/tags" Target="../tags/tag171.xml"/><Relationship Id="rId9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7.xml"/><Relationship Id="rId4" Type="http://schemas.openxmlformats.org/officeDocument/2006/relationships/image" Target="../media/image48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4" Type="http://schemas.openxmlformats.org/officeDocument/2006/relationships/image" Target="../media/image50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1.xml"/><Relationship Id="rId1" Type="http://schemas.openxmlformats.org/officeDocument/2006/relationships/tags" Target="../tags/tag180.xml"/><Relationship Id="rId4" Type="http://schemas.openxmlformats.org/officeDocument/2006/relationships/image" Target="../media/image5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5" Type="http://schemas.openxmlformats.org/officeDocument/2006/relationships/image" Target="../media/image53.png"/><Relationship Id="rId4" Type="http://schemas.openxmlformats.org/officeDocument/2006/relationships/image" Target="../media/image5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4" Type="http://schemas.openxmlformats.org/officeDocument/2006/relationships/image" Target="../media/image5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90.xml"/><Relationship Id="rId1" Type="http://schemas.openxmlformats.org/officeDocument/2006/relationships/tags" Target="../tags/tag189.xml"/><Relationship Id="rId4" Type="http://schemas.openxmlformats.org/officeDocument/2006/relationships/image" Target="../media/image55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4" Type="http://schemas.openxmlformats.org/officeDocument/2006/relationships/image" Target="../media/image56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32.png"/><Relationship Id="rId4" Type="http://schemas.openxmlformats.org/officeDocument/2006/relationships/image" Target="../media/image58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2.png"/><Relationship Id="rId4" Type="http://schemas.openxmlformats.org/officeDocument/2006/relationships/image" Target="../media/image59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94.xml"/><Relationship Id="rId1" Type="http://schemas.openxmlformats.org/officeDocument/2006/relationships/tags" Target="../tags/tag19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197.xml"/><Relationship Id="rId7" Type="http://schemas.openxmlformats.org/officeDocument/2006/relationships/image" Target="../media/image2.png"/><Relationship Id="rId2" Type="http://schemas.openxmlformats.org/officeDocument/2006/relationships/tags" Target="../tags/tag196.xml"/><Relationship Id="rId1" Type="http://schemas.openxmlformats.org/officeDocument/2006/relationships/tags" Target="../tags/tag195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60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2292116" y="3244318"/>
            <a:ext cx="73837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+mn-ea"/>
              </a:rPr>
              <a:t>张老师要去一趟大连</a:t>
            </a:r>
            <a:endParaRPr lang="zh-CN" altLang="en-US" sz="60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4389858" y="2053442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基础课十四课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4902390" y="4944334"/>
            <a:ext cx="1886840" cy="521970"/>
            <a:chOff x="5152580" y="4813524"/>
            <a:chExt cx="1886840" cy="521970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409957" y="4813524"/>
              <a:ext cx="1369695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3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徐心瑶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/>
          <a:srcRect/>
          <a:stretch>
            <a:fillRect/>
          </a:stretch>
        </p:blipFill>
        <p:spPr>
          <a:xfrm>
            <a:off x="1275080" y="778510"/>
            <a:ext cx="2966720" cy="2051685"/>
          </a:xfrm>
          <a:prstGeom prst="snip2DiagRect">
            <a:avLst>
              <a:gd name="adj1" fmla="val 1869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1652905" y="1499870"/>
            <a:ext cx="8868410" cy="440880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22532" name="矩形 1"/>
          <p:cNvSpPr/>
          <p:nvPr/>
        </p:nvSpPr>
        <p:spPr>
          <a:xfrm>
            <a:off x="1894205" y="1499870"/>
            <a:ext cx="8627110" cy="4246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做   </a:t>
            </a:r>
            <a:r>
              <a:rPr lang="zh-CN" altLang="en-US" sz="36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道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题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问题  发 （电子）</a:t>
            </a:r>
            <a:r>
              <a:rPr lang="zh-CN" altLang="en-US" sz="36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邮件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又   会   别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不好意思    </a:t>
            </a:r>
            <a:r>
              <a:rPr lang="zh-CN" altLang="en-US" sz="36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办公室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飞机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火车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	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出差  </a:t>
            </a:r>
            <a:r>
              <a:rPr lang="zh-CN" altLang="en-US" sz="36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城市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收拾  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行李  大概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小时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趟   辛苦  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一路顺风     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大连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问题</a:t>
            </a:r>
            <a:r>
              <a:rPr lang="en-US" altLang="zh-CN" sz="4800" b="1" baseline="-25000" dirty="0">
                <a:solidFill>
                  <a:srgbClr val="CC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8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800" b="1" baseline="-25000" dirty="0">
                <a:solidFill>
                  <a:srgbClr val="6666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zh-CN" altLang="en-US" sz="48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2280" y="1679258"/>
            <a:ext cx="11291888" cy="4351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考试的时候，</a:t>
            </a:r>
            <a:r>
              <a:rPr lang="zh-CN" altLang="en-US" sz="4800" b="1" dirty="0">
                <a:solidFill>
                  <a:srgbClr val="CC00FF"/>
                </a:solidFill>
                <a:latin typeface="楷体" panose="02010609060101010101" charset="-122"/>
                <a:ea typeface="楷体" panose="02010609060101010101" charset="-122"/>
              </a:rPr>
              <a:t>有问题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问老师，不可以问同学。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如果大家都</a:t>
            </a:r>
            <a:r>
              <a:rPr lang="zh-CN" altLang="en-US" sz="4800" b="1" dirty="0">
                <a:solidFill>
                  <a:srgbClr val="CC00FF"/>
                </a:solidFill>
                <a:latin typeface="楷体" panose="02010609060101010101" charset="-122"/>
                <a:ea typeface="楷体" panose="02010609060101010101" charset="-122"/>
              </a:rPr>
              <a:t>没有问题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的话，就下课吧。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我觉得阿尔达的汉语很好，</a:t>
            </a:r>
            <a:r>
              <a:rPr lang="zh-CN" altLang="en-US" sz="4800" b="1" dirty="0">
                <a:solidFill>
                  <a:srgbClr val="6666FF"/>
                </a:solidFill>
                <a:latin typeface="楷体" panose="02010609060101010101" charset="-122"/>
                <a:ea typeface="楷体" panose="02010609060101010101" charset="-122"/>
              </a:rPr>
              <a:t>没有问题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我的手机</a:t>
            </a:r>
            <a:r>
              <a:rPr lang="zh-CN" altLang="en-US" sz="4800" b="1" dirty="0">
                <a:solidFill>
                  <a:srgbClr val="6666FF"/>
                </a:solidFill>
                <a:latin typeface="楷体" panose="02010609060101010101" charset="-122"/>
                <a:ea typeface="楷体" panose="02010609060101010101" charset="-122"/>
              </a:rPr>
              <a:t>有问题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了，打不开了。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191895"/>
            <a:ext cx="220345" cy="46609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29565" y="1191895"/>
            <a:ext cx="11497945" cy="5385435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道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3" name="文本框 3"/>
          <p:cNvSpPr txBox="1"/>
          <p:nvPr/>
        </p:nvSpPr>
        <p:spPr>
          <a:xfrm>
            <a:off x="8544560" y="1191895"/>
            <a:ext cx="2517775" cy="31480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6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道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题</a:t>
            </a:r>
            <a:endParaRPr lang="en-US" altLang="zh-CN" sz="5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道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小题</a:t>
            </a:r>
            <a:endParaRPr lang="en-US" altLang="zh-CN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道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大题</a:t>
            </a:r>
            <a:endParaRPr lang="en-US" altLang="zh-CN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8648" y="2092643"/>
            <a:ext cx="8994775" cy="3243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道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太难了，我不明白。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HSK4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级考试一共有三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道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听力、阅读和书写，每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道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大题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100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191895"/>
            <a:ext cx="220345" cy="46609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29565" y="1191895"/>
            <a:ext cx="11497945" cy="5385435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道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6690995" y="1339850"/>
            <a:ext cx="4987290" cy="28003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05865" y="1609090"/>
            <a:ext cx="30949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道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菜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50570" y="2829560"/>
            <a:ext cx="53689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西红柿炒鸡蛋是中国人常吃的一道菜。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50570" y="4712970"/>
            <a:ext cx="85617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说一说</a:t>
            </a:r>
            <a:r>
              <a:rPr lang="en-US" altLang="zh-CN" sz="36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你家晚上一般吃几道菜？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发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5601" name="文本框 3"/>
          <p:cNvSpPr txBox="1"/>
          <p:nvPr/>
        </p:nvSpPr>
        <p:spPr>
          <a:xfrm>
            <a:off x="698183" y="1260793"/>
            <a:ext cx="4276725" cy="1108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6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发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电子邮件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305233" y="1261110"/>
            <a:ext cx="2833688" cy="11080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微信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88620" y="2172335"/>
            <a:ext cx="9799638" cy="3243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你回国后，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发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封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电子邮件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她刚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发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微信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，你看一下。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发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我们的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照片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09645" y="2449195"/>
            <a:ext cx="5517515" cy="74866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5840" y="3638550"/>
            <a:ext cx="4123055" cy="69151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5840" y="4682490"/>
            <a:ext cx="4835525" cy="80200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386830" y="4682490"/>
            <a:ext cx="5222240" cy="6451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给 人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 +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 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东西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 bldLvl="0" animBg="1"/>
      <p:bldP spid="5" grpId="0" bldLvl="0" animBg="1"/>
      <p:bldP spid="6" grpId="0" bldLvl="0" animBg="1"/>
      <p:bldP spid="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发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11175" y="1280795"/>
            <a:ext cx="5285105" cy="1938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消息</a:t>
            </a:r>
            <a:r>
              <a:rPr kumimoji="0" lang="en-US" altLang="zh-CN" sz="5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短信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xiāoxi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29245" y="0"/>
            <a:ext cx="3677285" cy="65411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11175" y="3406140"/>
            <a:ext cx="6873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华侨大学每天都给我发消息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短信。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11175" y="4308475"/>
            <a:ext cx="65062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现在在中国，大家常常发微信，很少发短信。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>
            <p:custDataLst>
              <p:tags r:id="rId2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311897" y="10392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>
            <a:off x="532130" y="1192530"/>
            <a:ext cx="11659870" cy="519938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3" name="矩形 22"/>
          <p:cNvSpPr/>
          <p:nvPr>
            <p:custDataLst>
              <p:tags r:id="rId5"/>
            </p:custDataLst>
          </p:nvPr>
        </p:nvSpPr>
        <p:spPr>
          <a:xfrm>
            <a:off x="11971767" y="6391685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6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不好意思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endParaRPr lang="en-US" altLang="zh-CN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1"/>
          <a:srcRect l="21388" t="8366" r="2573" b="4817"/>
          <a:stretch>
            <a:fillRect/>
          </a:stretch>
        </p:blipFill>
        <p:spPr bwMode="auto">
          <a:xfrm>
            <a:off x="10367963" y="0"/>
            <a:ext cx="1824038" cy="19954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531813" y="1593533"/>
            <a:ext cx="11388725" cy="43383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 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不好意思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≈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害羞</a:t>
            </a:r>
          </a:p>
          <a:p>
            <a:pPr indent="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她的脸红了，好像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不好意思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学习汉语一定要多说，不要觉得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不好意思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zh-CN" altLang="en-US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说一说：你什么时候会不好意思？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>
            <p:custDataLst>
              <p:tags r:id="rId2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311897" y="10392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>
            <a:off x="532130" y="1192530"/>
            <a:ext cx="11659870" cy="519938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3" name="矩形 22"/>
          <p:cNvSpPr/>
          <p:nvPr>
            <p:custDataLst>
              <p:tags r:id="rId5"/>
            </p:custDataLst>
          </p:nvPr>
        </p:nvSpPr>
        <p:spPr>
          <a:xfrm>
            <a:off x="11971767" y="6391685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6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不好意思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endParaRPr lang="en-US" altLang="zh-CN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31813" y="1593533"/>
            <a:ext cx="11388725" cy="32302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indent="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不好意思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≈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对不起</a:t>
            </a:r>
          </a:p>
          <a:p>
            <a:pPr indent="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老师，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不好意思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，我迟到了。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不好意思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，我现在不在办公室。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飞机  火车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3080" y="1279525"/>
            <a:ext cx="4068445" cy="24117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589915" y="3799205"/>
            <a:ext cx="3963670" cy="26200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5872480" y="1279208"/>
            <a:ext cx="3279775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坐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飞机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90590" y="3857943"/>
            <a:ext cx="3279775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坐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火车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872480" y="2568258"/>
            <a:ext cx="418465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架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飞机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990590" y="5221288"/>
            <a:ext cx="4184650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列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火车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604769" y="1287845"/>
            <a:ext cx="8995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509167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623139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45193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836128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城市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rcRect l="2193" t="4149"/>
          <a:stretch>
            <a:fillRect/>
          </a:stretch>
        </p:blipFill>
        <p:spPr bwMode="auto">
          <a:xfrm>
            <a:off x="6901815" y="3854450"/>
            <a:ext cx="5161915" cy="283972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503238" y="1122680"/>
            <a:ext cx="8069262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ClrTx/>
            </a:pP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你知道这是中国的哪个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城市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ClrTx/>
            </a:pP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这是上海，也叫上海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市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3238" y="3429318"/>
            <a:ext cx="5319712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ClrTx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你的大学在哪个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城市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14650" y="206375"/>
            <a:ext cx="841248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5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座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城市</a:t>
            </a:r>
            <a:r>
              <a:rPr lang="en-US" altLang="zh-CN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 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5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个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城市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01815" y="2223770"/>
            <a:ext cx="5161915" cy="30619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7.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收拾  行李  出差</a:t>
            </a:r>
            <a:endParaRPr lang="zh-CN" altLang="en-US" sz="4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9698" name="图片 4"/>
          <p:cNvPicPr>
            <a:picLocks noChangeAspect="1"/>
          </p:cNvPicPr>
          <p:nvPr/>
        </p:nvPicPr>
        <p:blipFill>
          <a:blip r:embed="rId10"/>
          <a:srcRect l="4343" t="6194" r="1898" b="19469"/>
          <a:stretch>
            <a:fillRect/>
          </a:stretch>
        </p:blipFill>
        <p:spPr>
          <a:xfrm>
            <a:off x="7002145" y="0"/>
            <a:ext cx="5189855" cy="332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839788" y="1191895"/>
            <a:ext cx="4772025" cy="2135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Clr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她明天要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出差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Clr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正在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收拾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行李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呢。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70190" y="3226435"/>
            <a:ext cx="3110230" cy="31153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40105" y="3874770"/>
            <a:ext cx="587883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ClrTx/>
            </a:pP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他出差的时候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Clr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一般只带一件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行李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charRg st="8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0" y="206375"/>
            <a:ext cx="805815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8.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小时  辛苦  一路顺风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08038" y="1354138"/>
            <a:ext cx="10431462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ClrTx/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坐火车从北京到厦门大概九个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小时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buClrTx/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辛苦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了！祝你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一路顺风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0722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663" y="3197225"/>
            <a:ext cx="4524375" cy="3038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5626100" y="3132455"/>
            <a:ext cx="590296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buClr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我们的老师每天都上课，很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辛苦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41035" y="4901565"/>
            <a:ext cx="5672138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Clr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爸爸妈妈，你们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辛苦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834517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怎么了？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0848" y="1210628"/>
            <a:ext cx="7497762" cy="21955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你的电脑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怎么了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我的电脑坏了，打不开了。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84053" y="3840480"/>
            <a:ext cx="7194550" cy="21955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怎么了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？怎么哭了？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男朋友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分手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65365" y="1131570"/>
            <a:ext cx="42310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你觉得有问题的时候，事情发生以后问。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P251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015" y="1028700"/>
            <a:ext cx="10528935" cy="525399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77913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会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19100" y="1123950"/>
            <a:ext cx="914781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用下列词语和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1”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说句子。</a:t>
            </a:r>
          </a:p>
          <a:p>
            <a:endParaRPr lang="en-US" altLang="zh-CN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开车     说法语     唱中文歌 </a:t>
            </a:r>
          </a:p>
          <a:p>
            <a:endParaRPr lang="zh-CN" altLang="en-US" sz="4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踢足球   打网球     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打篮球</a:t>
            </a:r>
          </a:p>
          <a:p>
            <a:endParaRPr lang="zh-CN" altLang="en-US" sz="4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做蛋糕   做饭       骑自行车 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77913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会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19430" y="1039495"/>
            <a:ext cx="10486390" cy="7785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用下列词语和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2”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说句子。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明天 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刮风 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下个月  去中国</a:t>
            </a: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下周  来看老师</a:t>
            </a: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明年  来华侨大学</a:t>
            </a: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77913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会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93395" y="1341755"/>
            <a:ext cx="86226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 学习以后知道怎么做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3395" y="2357755"/>
            <a:ext cx="86226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 将来发生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3395" y="3438525"/>
            <a:ext cx="677291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会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会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会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会不会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P252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5825" y="1325563"/>
            <a:ext cx="10442575" cy="50101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698049" y="2875508"/>
            <a:ext cx="72237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第十四课第一部分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P252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35841" name="组 3"/>
          <p:cNvGrpSpPr/>
          <p:nvPr/>
        </p:nvGrpSpPr>
        <p:grpSpPr>
          <a:xfrm>
            <a:off x="593408" y="1129030"/>
            <a:ext cx="11004550" cy="5519738"/>
            <a:chOff x="504967" y="512398"/>
            <a:chExt cx="11004904" cy="5519913"/>
          </a:xfrm>
        </p:grpSpPr>
        <p:pic>
          <p:nvPicPr>
            <p:cNvPr id="3584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4967" y="1970707"/>
              <a:ext cx="11004904" cy="406160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843" name="图片 2"/>
            <p:cNvPicPr>
              <a:picLocks noChangeAspect="1"/>
            </p:cNvPicPr>
            <p:nvPr/>
          </p:nvPicPr>
          <p:blipFill>
            <a:blip r:embed="rId4"/>
            <a:srcRect l="778" r="2" b="73383"/>
            <a:stretch>
              <a:fillRect/>
            </a:stretch>
          </p:blipFill>
          <p:spPr>
            <a:xfrm>
              <a:off x="504967" y="512398"/>
              <a:ext cx="10362102" cy="133347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P252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383" y="1416050"/>
            <a:ext cx="11404600" cy="40259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8092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别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28308" y="1431925"/>
            <a:ext cx="10269537" cy="3636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如果你爱我，就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喝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酒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洗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衣服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，早点儿休息吧。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现在考试呢，你们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说话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P253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563" y="1325563"/>
            <a:ext cx="11087100" cy="52530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3806825" y="2032000"/>
            <a:ext cx="7562850" cy="646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别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出去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玩了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954588" y="3009900"/>
            <a:ext cx="5376863" cy="646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别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买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3806825" y="396557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超市了，超市已经关门了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5651500" y="4921250"/>
            <a:ext cx="5037138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穿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了，快洗洗吧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4387850" y="5876925"/>
            <a:ext cx="6300788" cy="646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别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再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买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8092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4: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又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30213" y="1384935"/>
            <a:ext cx="10269537" cy="38306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马克怎么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迟到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了？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你今早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饭？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张老师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出差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了，好像去上海了。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P253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433" y="1487170"/>
            <a:ext cx="11620500" cy="33115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1016762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一趟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地方；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地方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一趟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80060" y="957898"/>
            <a:ext cx="7256463" cy="4883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571500" marR="0" lvl="0" indent="-57150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我要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去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趟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北京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我要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去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北京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趟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回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家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趟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回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趟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家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P254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263" y="1325563"/>
            <a:ext cx="10807700" cy="52308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P254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44033" name="组 3"/>
          <p:cNvGrpSpPr/>
          <p:nvPr/>
        </p:nvGrpSpPr>
        <p:grpSpPr>
          <a:xfrm>
            <a:off x="434975" y="868363"/>
            <a:ext cx="11322050" cy="5376862"/>
            <a:chOff x="359763" y="443642"/>
            <a:chExt cx="11321223" cy="5376881"/>
          </a:xfrm>
        </p:grpSpPr>
        <p:pic>
          <p:nvPicPr>
            <p:cNvPr id="44034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763" y="1768840"/>
              <a:ext cx="11321223" cy="405168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4035" name="图片 2"/>
            <p:cNvPicPr>
              <a:picLocks noChangeAspect="1"/>
            </p:cNvPicPr>
            <p:nvPr/>
          </p:nvPicPr>
          <p:blipFill>
            <a:blip r:embed="rId4"/>
            <a:srcRect l="412" b="74663"/>
            <a:stretch>
              <a:fillRect/>
            </a:stretch>
          </p:blipFill>
          <p:spPr>
            <a:xfrm>
              <a:off x="638002" y="443642"/>
              <a:ext cx="10764746" cy="132519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616077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6: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大概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数量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时间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31788" y="1302703"/>
            <a:ext cx="10269537" cy="3830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大概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岁吧。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坐飞机去上海，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大概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两个小时吧。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今天最高温度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大概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25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度。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57390" y="189230"/>
            <a:ext cx="6419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≈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699375" y="189230"/>
            <a:ext cx="2668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大约，差不多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1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charRg st="11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27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charRg st="27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6: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P254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225" y="1565275"/>
            <a:ext cx="11407775" cy="42910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TextBox 2"/>
          <p:cNvSpPr txBox="1"/>
          <p:nvPr/>
        </p:nvSpPr>
        <p:spPr>
          <a:xfrm>
            <a:off x="1909763" y="326072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我爸爸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一米八五。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909763" y="514667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沃尔玛离这儿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500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6: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P254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803" y="946785"/>
            <a:ext cx="11287125" cy="54911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7" name="TextBox 2"/>
          <p:cNvSpPr txBox="1"/>
          <p:nvPr/>
        </p:nvSpPr>
        <p:spPr>
          <a:xfrm>
            <a:off x="1895475" y="181895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下个月吧，还没买飞机票。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895475" y="369506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这本书很贵，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二百块钱吧。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1895475" y="562006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这里的夏天很热，每天都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41845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什么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754698" y="1303973"/>
            <a:ext cx="10269537" cy="3636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你有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问题就来找我吧。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我现在没有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想说的。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我有点儿饿了，想吃点儿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P255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450" y="1630363"/>
            <a:ext cx="11363325" cy="41719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TextBox 2"/>
          <p:cNvSpPr txBox="1"/>
          <p:nvPr/>
        </p:nvSpPr>
        <p:spPr>
          <a:xfrm>
            <a:off x="1144588" y="307022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他们好像在说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144588" y="502443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我刚才好像看到一个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人。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P255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330" y="912813"/>
            <a:ext cx="11482388" cy="56705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7" name="TextBox 2"/>
          <p:cNvSpPr txBox="1"/>
          <p:nvPr/>
        </p:nvSpPr>
        <p:spPr>
          <a:xfrm>
            <a:off x="1105218" y="1968500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太没意思了，我想玩点儿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284288" y="384746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下个月你是不是要去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地方出差？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1105218" y="587057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你好像有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事要说，是吗？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7910" y="748983"/>
            <a:ext cx="10245725" cy="53594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3700" y="816610"/>
            <a:ext cx="11405235" cy="5884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4273" name="文本框 2"/>
          <p:cNvSpPr txBox="1"/>
          <p:nvPr/>
        </p:nvSpPr>
        <p:spPr>
          <a:xfrm>
            <a:off x="537845" y="755650"/>
            <a:ext cx="10815955" cy="5908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玛丽亚，你看一下这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道题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怎么了？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这道题我不知道怎么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做吗？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我也不会做。你问问张老师吧。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张老师现在会在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办公室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他今天没课，应该不在办公室，你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去了。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哦，那我就给他打电话吧。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483870"/>
            <a:ext cx="10773410" cy="56730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6321" name="文本框 2"/>
          <p:cNvSpPr txBox="1"/>
          <p:nvPr/>
        </p:nvSpPr>
        <p:spPr>
          <a:xfrm>
            <a:off x="799465" y="366078"/>
            <a:ext cx="10098088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（艾米丽给张老师打电话）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喂，张老师，我是艾米丽。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你好，艾米丽。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老师，您在办公室吗？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我有一个问题想问您。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不好意思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，我明天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出差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在家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收拾行李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呢，现在不在学校。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483870"/>
            <a:ext cx="10773410" cy="56730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8369" name="矩形 1"/>
          <p:cNvSpPr/>
          <p:nvPr/>
        </p:nvSpPr>
        <p:spPr>
          <a:xfrm>
            <a:off x="846455" y="366395"/>
            <a:ext cx="9756775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要出差了吗？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去哪个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城市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啊？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趟大连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去几天？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大概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五天吧。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您是坐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飞机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去还是坐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火车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去啊？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我坐火车去。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09295" y="895985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1560" y="1358900"/>
            <a:ext cx="4527550" cy="4338320"/>
          </a:xfrm>
          <a:prstGeom prst="rect">
            <a:avLst/>
          </a:prstGeom>
          <a:solidFill>
            <a:schemeClr val="bg1"/>
          </a:solidFill>
          <a:ln w="38100">
            <a:solidFill>
              <a:srgbClr val="3F6DC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第一部分：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休息    鼓励    加油    洗脸    功课    游戏    继续    好好    得      而      应该    一定   养成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习惯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88100" y="1450975"/>
            <a:ext cx="4825365" cy="4154170"/>
          </a:xfrm>
          <a:prstGeom prst="rect">
            <a:avLst/>
          </a:prstGeom>
          <a:solidFill>
            <a:schemeClr val="bg1"/>
          </a:solidFill>
          <a:ln w="38100">
            <a:solidFill>
              <a:srgbClr val="3F6DC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第二部分：</a:t>
            </a: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   已经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endParaRPr lang="en-US" altLang="zh-CN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更   懒   结束   逛街</a:t>
            </a:r>
            <a:endParaRPr lang="en-US" altLang="zh-CN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场   演唱会 有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没意思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483870"/>
            <a:ext cx="10773410" cy="56730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0417" name="文本框 2"/>
          <p:cNvSpPr txBox="1"/>
          <p:nvPr/>
        </p:nvSpPr>
        <p:spPr>
          <a:xfrm>
            <a:off x="898525" y="483870"/>
            <a:ext cx="10394950" cy="54879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坐火车得多长时间啊？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从北京到大连大概六个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小时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辛苦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了。老师，祝您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一路顺风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谢谢你，艾米丽。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你有什么问题就给我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发邮件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好的，老师。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标题 1"/>
          <p:cNvSpPr txBox="1"/>
          <p:nvPr/>
        </p:nvSpPr>
        <p:spPr>
          <a:xfrm>
            <a:off x="1409700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课文热身（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14-3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249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775" y="1325563"/>
            <a:ext cx="10483850" cy="54117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TextBox 2"/>
          <p:cNvSpPr txBox="1"/>
          <p:nvPr/>
        </p:nvSpPr>
        <p:spPr>
          <a:xfrm>
            <a:off x="1185863" y="611822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14-0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840459" y="1325563"/>
            <a:ext cx="635000" cy="635000"/>
          </a:xfrm>
          <a:prstGeom prst="rect">
            <a:avLst/>
          </a:prstGeom>
        </p:spPr>
      </p:pic>
      <p:sp>
        <p:nvSpPr>
          <p:cNvPr id="52229" name="文本框 4"/>
          <p:cNvSpPr txBox="1"/>
          <p:nvPr/>
        </p:nvSpPr>
        <p:spPr>
          <a:xfrm>
            <a:off x="9875838" y="1354138"/>
            <a:ext cx="1166812" cy="3905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DengXian" panose="02010600030101010101" pitchFamily="2" charset="-122"/>
              <a:ea typeface="DengXian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54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1"/>
          <p:cNvSpPr txBox="1"/>
          <p:nvPr/>
        </p:nvSpPr>
        <p:spPr>
          <a:xfrm>
            <a:off x="1589088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课文听力练习（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256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800" y="1325563"/>
            <a:ext cx="10696575" cy="52117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TextBox 2"/>
          <p:cNvSpPr txBox="1"/>
          <p:nvPr/>
        </p:nvSpPr>
        <p:spPr>
          <a:xfrm>
            <a:off x="1404938" y="5918200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483870"/>
            <a:ext cx="10773410" cy="56730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7905" y="1134745"/>
            <a:ext cx="91166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4" name="Text Box 3"/>
          <p:cNvSpPr txBox="1"/>
          <p:nvPr/>
        </p:nvSpPr>
        <p:spPr>
          <a:xfrm>
            <a:off x="834390" y="320040"/>
            <a:ext cx="10647680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艾米丽有一（   ）不会做，玛丽亚也不会做，所以玛丽亚告诉艾米丽给张老师（    ）。艾米丽给张老师打电话问他在不在学校，张老师不在学校，因为他明天要（    ），现在在家（     ），张老师这次出差打算去一（     ）大连，（     ）五天。坐火车从北京到大连（     ）要六个小时，艾米丽觉得张老师太（    ）了，最后，艾米丽祝张老师（      ），张老师告诉艾米丽如果有问题可以给他发（      ）。</a:t>
            </a:r>
            <a:endParaRPr lang="zh-CN" altLang="en-US" sz="1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作业</a:t>
            </a:r>
          </a:p>
        </p:txBody>
      </p:sp>
      <p:sp>
        <p:nvSpPr>
          <p:cNvPr id="55299" name="内容占位符 2"/>
          <p:cNvSpPr>
            <a:spLocks noGrp="1"/>
          </p:cNvSpPr>
          <p:nvPr/>
        </p:nvSpPr>
        <p:spPr>
          <a:xfrm>
            <a:off x="838200" y="1175385"/>
            <a:ext cx="9144000" cy="36366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lnSpc>
                <a:spcPct val="140000"/>
              </a:lnSpc>
              <a:buFontTx/>
              <a:buAutoNum type="arabicPeriod"/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听写：</a:t>
            </a:r>
            <a:endParaRPr lang="en-US" altLang="zh-CN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700" b="1" dirty="0">
                <a:latin typeface="宋体" panose="02010600030101010101" pitchFamily="2" charset="-122"/>
              </a:rPr>
              <a:t>①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第十三课的生词和课文。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700" b="1" dirty="0">
                <a:latin typeface="宋体" panose="02010600030101010101" pitchFamily="2" charset="-122"/>
              </a:rPr>
              <a:t>②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第十四课第一部分的生词。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 startAt="2"/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en-US" altLang="zh-CN" sz="2700" b="1" dirty="0">
                <a:latin typeface="宋体" panose="02010600030101010101" pitchFamily="2" charset="-122"/>
              </a:rPr>
              <a:t> ①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写句子（共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怎么了、趟、会、别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了、又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+v.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、大概、出差、（电子）邮件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672649" y="2875508"/>
            <a:ext cx="72237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第十四课第二部分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</a:t>
              </a:r>
              <a:r>
                <a:rPr lang="en-US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1</a:t>
              </a: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1652905" y="1499870"/>
            <a:ext cx="8868410" cy="440880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938655" y="1513205"/>
            <a:ext cx="8583295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做   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道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题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问题  发 （电子）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邮件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   会   别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不好意思    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办公室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飞机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火车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	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出差  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城市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收拾  </a:t>
            </a:r>
            <a:endParaRPr lang="zh-CN" altLang="en-US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行李  大概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小时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趟   辛苦  </a:t>
            </a:r>
            <a:endParaRPr lang="zh-CN" altLang="en-US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一路顺风     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大连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895985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3930" y="608330"/>
            <a:ext cx="10264140" cy="5908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1.……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怎么了？</a:t>
            </a:r>
            <a:r>
              <a:rPr 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2. 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会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lang="en-US" altLang="zh-CN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3. 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别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4. 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又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5. 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V+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一趟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地方；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V+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地方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一趟</a:t>
            </a:r>
            <a:endParaRPr lang="en-US" altLang="zh-CN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6.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大概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数量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时间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7.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什么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1818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 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258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050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601788"/>
            <a:ext cx="11368088" cy="37782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1"/>
          <p:cNvSpPr txBox="1"/>
          <p:nvPr/>
        </p:nvSpPr>
        <p:spPr>
          <a:xfrm>
            <a:off x="2408238" y="3127375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料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5489575" y="3113088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熬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9013825" y="3127375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辛 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1973263" y="3875088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</a:t>
            </a:r>
          </a:p>
        </p:txBody>
      </p:sp>
      <p:sp>
        <p:nvSpPr>
          <p:cNvPr id="31" name="TextBox 1"/>
          <p:cNvSpPr txBox="1"/>
          <p:nvPr/>
        </p:nvSpPr>
        <p:spPr>
          <a:xfrm>
            <a:off x="5462588" y="3875088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</a:p>
        </p:txBody>
      </p:sp>
      <p:sp>
        <p:nvSpPr>
          <p:cNvPr id="32" name="TextBox 1"/>
          <p:cNvSpPr txBox="1"/>
          <p:nvPr/>
        </p:nvSpPr>
        <p:spPr>
          <a:xfrm>
            <a:off x="8974138" y="3875088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妻</a:t>
            </a:r>
          </a:p>
        </p:txBody>
      </p:sp>
      <p:sp>
        <p:nvSpPr>
          <p:cNvPr id="33" name="TextBox 1"/>
          <p:cNvSpPr txBox="1"/>
          <p:nvPr/>
        </p:nvSpPr>
        <p:spPr>
          <a:xfrm>
            <a:off x="1973263" y="4627563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</a:t>
            </a:r>
          </a:p>
        </p:txBody>
      </p:sp>
      <p:sp>
        <p:nvSpPr>
          <p:cNvPr id="34" name="TextBox 1"/>
          <p:cNvSpPr txBox="1"/>
          <p:nvPr/>
        </p:nvSpPr>
        <p:spPr>
          <a:xfrm>
            <a:off x="5861050" y="4627563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扰</a:t>
            </a:r>
          </a:p>
        </p:txBody>
      </p:sp>
      <p:sp>
        <p:nvSpPr>
          <p:cNvPr id="35" name="TextBox 1"/>
          <p:cNvSpPr txBox="1"/>
          <p:nvPr/>
        </p:nvSpPr>
        <p:spPr>
          <a:xfrm>
            <a:off x="8974138" y="4629150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62965" y="755650"/>
            <a:ext cx="9907905" cy="59080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1. </a:t>
            </a:r>
            <a:r>
              <a:rPr lang="zh-CN" altLang="zh-CN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好好</a:t>
            </a:r>
            <a:r>
              <a:rPr lang="en-US" altLang="zh-CN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endParaRPr lang="en-US" altLang="zh-CN" sz="28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2. </a:t>
            </a: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应该2+V</a:t>
            </a:r>
            <a:endParaRPr lang="zh-CN" altLang="en-US" sz="28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3. </a:t>
            </a: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一定+得/要+V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4. </a:t>
            </a: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多+V；少+V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5. </a:t>
            </a: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……，而……</a:t>
            </a: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6. 了1</a:t>
            </a: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7. 已经……了</a:t>
            </a: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8.才2 + 时间/数量</a:t>
            </a: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9. 更 + Adj./ 心v.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895985"/>
            <a:ext cx="10773410" cy="5789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14135" y="2016760"/>
            <a:ext cx="3890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读句子</a:t>
            </a:r>
          </a:p>
        </p:txBody>
      </p:sp>
      <p:pic>
        <p:nvPicPr>
          <p:cNvPr id="3074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270" b="8810"/>
          <a:stretch>
            <a:fillRect/>
          </a:stretch>
        </p:blipFill>
        <p:spPr bwMode="auto">
          <a:xfrm>
            <a:off x="469900" y="1208088"/>
            <a:ext cx="5307013" cy="24463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组 5"/>
          <p:cNvGrpSpPr/>
          <p:nvPr/>
        </p:nvGrpSpPr>
        <p:grpSpPr bwMode="auto">
          <a:xfrm>
            <a:off x="2962939" y="3837207"/>
            <a:ext cx="8306948" cy="2811791"/>
            <a:chOff x="5390630" y="2149839"/>
            <a:chExt cx="6807200" cy="2438400"/>
          </a:xfrm>
          <a:solidFill>
            <a:schemeClr val="accent2"/>
          </a:solidFill>
        </p:grpSpPr>
        <p:pic>
          <p:nvPicPr>
            <p:cNvPr id="3076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630" y="2149839"/>
              <a:ext cx="6807200" cy="7688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7" name="图片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630" y="2918735"/>
              <a:ext cx="6807200" cy="1669504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2532" name="矩形 1"/>
          <p:cNvSpPr/>
          <p:nvPr/>
        </p:nvSpPr>
        <p:spPr>
          <a:xfrm>
            <a:off x="2080895" y="1428750"/>
            <a:ext cx="920432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敲    敲门   和    跟    一样  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空    有空   打算  事  星期天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1330960" y="1716405"/>
            <a:ext cx="9530715" cy="391414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4" name="矩形 1"/>
          <p:cNvSpPr/>
          <p:nvPr/>
        </p:nvSpPr>
        <p:spPr>
          <a:xfrm>
            <a:off x="1520825" y="1753870"/>
            <a:ext cx="8747760" cy="3830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5400" b="1" u="sng" dirty="0">
                <a:latin typeface="楷体" panose="02010609060101010101" charset="-122"/>
                <a:ea typeface="楷体" panose="02010609060101010101" charset="-122"/>
              </a:rPr>
              <a:t>妻子</a:t>
            </a:r>
            <a:r>
              <a:rPr lang="zh-CN" altLang="en-US" sz="5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老公   材料  </a:t>
            </a:r>
            <a:endParaRPr lang="en-US" altLang="zh-CN" sz="5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54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遍</a:t>
            </a:r>
            <a:r>
              <a:rPr lang="zh-CN" altLang="en-US" sz="5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左右   放心  重要</a:t>
            </a:r>
            <a:endParaRPr lang="en-US" altLang="zh-CN" sz="54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5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熬夜  准备   打扰  不要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夫妻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030923" y="2967355"/>
            <a:ext cx="5443537" cy="922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丈夫 </a:t>
            </a: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妻子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30923" y="4186238"/>
            <a:ext cx="5443537" cy="92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老公 </a:t>
            </a: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老婆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53453" y="1657985"/>
            <a:ext cx="5443537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先生 </a:t>
            </a: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太太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0"/>
          <a:srcRect l="3523" t="1287" r="6704"/>
          <a:stretch>
            <a:fillRect/>
          </a:stretch>
        </p:blipFill>
        <p:spPr>
          <a:xfrm>
            <a:off x="7226948" y="876816"/>
            <a:ext cx="4600354" cy="56414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4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材料</a:t>
            </a:r>
            <a:endParaRPr lang="zh-CN" altLang="en-US" sz="4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48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74078" y="4552315"/>
            <a:ext cx="8145462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老板给她很多工作的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材料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做饭以前要准备好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食材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0" y="1356360"/>
            <a:ext cx="4592955" cy="30670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025140" y="283845"/>
            <a:ext cx="63766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学习材料   工作材料   食材 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08675" y="1567815"/>
            <a:ext cx="5418455" cy="26435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熬夜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822008" y="2249170"/>
            <a:ext cx="9642475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考试前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熬夜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学习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，不是一个好习惯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592" y="3270885"/>
            <a:ext cx="4722172" cy="3151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文本框 10"/>
          <p:cNvSpPr txBox="1"/>
          <p:nvPr/>
        </p:nvSpPr>
        <p:spPr>
          <a:xfrm>
            <a:off x="921068" y="1232853"/>
            <a:ext cx="5832475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他又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熬夜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601018" y="3470593"/>
            <a:ext cx="435927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熬夜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做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10480" y="4526280"/>
            <a:ext cx="686943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说一说：</a:t>
            </a:r>
          </a:p>
          <a:p>
            <a:r>
              <a:rPr lang="zh-CN" altLang="en-US" sz="32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你常常熬夜吗？你一般熬夜做什么？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准备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6628" name="文本框 3"/>
          <p:cNvSpPr txBox="1"/>
          <p:nvPr/>
        </p:nvSpPr>
        <p:spPr>
          <a:xfrm>
            <a:off x="3673475" y="115570"/>
            <a:ext cx="419671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准备</a:t>
            </a:r>
            <a:r>
              <a:rPr lang="en-US" altLang="zh-CN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1+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442075" y="2093278"/>
            <a:ext cx="5057775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明天要出差，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所以她在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准备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行李。</a:t>
            </a:r>
          </a:p>
        </p:txBody>
      </p:sp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8185" y="1753235"/>
            <a:ext cx="5346700" cy="40084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6442075" y="4116070"/>
            <a:ext cx="5811838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做饭以前，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我们得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准备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一些材料。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准备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686810" y="190500"/>
            <a:ext cx="756348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准备</a:t>
            </a:r>
            <a:r>
              <a:rPr lang="en-US" altLang="zh-CN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2+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做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en-US" altLang="zh-CN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175375" y="2124075"/>
            <a:ext cx="5748338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准备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很多礼物去看爷爷奶奶。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" y="1859280"/>
            <a:ext cx="5327015" cy="399161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6175375" y="4413250"/>
            <a:ext cx="5748338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准备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自己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一个蛋糕送给妈妈。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r>
              <a:rPr kumimoji="1" lang="zh-CN" altLang="en-US" sz="1600" b="1">
                <a:solidFill>
                  <a:srgbClr val="FFFFFF"/>
                </a:solidFill>
                <a:latin typeface="微软雅黑" panose="020B0503020204020204" charset="-122"/>
              </a:rPr>
              <a:t>如战时、戒严时</a:t>
            </a: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重要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" y="1191895"/>
            <a:ext cx="3176905" cy="254063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469573" y="1481455"/>
            <a:ext cx="5748337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他应该好好休息，因为身体很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重要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661660" y="3732213"/>
            <a:ext cx="6096000" cy="1508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工作很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重要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，可是身体更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重要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615" y="3839845"/>
            <a:ext cx="3652520" cy="243649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821680" y="5240655"/>
            <a:ext cx="686943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说一说：</a:t>
            </a:r>
          </a:p>
          <a:p>
            <a:r>
              <a:rPr lang="zh-CN" altLang="en-US" sz="32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你觉得什么很重要？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放心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138930" y="3615690"/>
            <a:ext cx="8509000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孩子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成绩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不好，爸爸</a:t>
            </a:r>
            <a:r>
              <a:rPr lang="zh-CN" altLang="en-US" sz="48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放心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681538" y="4665663"/>
            <a:ext cx="742315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爸爸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孩子的成绩</a:t>
            </a:r>
            <a:r>
              <a:rPr lang="zh-CN" altLang="en-US" sz="48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放心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grpSp>
        <p:nvGrpSpPr>
          <p:cNvPr id="29701" name="组合 8"/>
          <p:cNvGrpSpPr/>
          <p:nvPr/>
        </p:nvGrpSpPr>
        <p:grpSpPr>
          <a:xfrm>
            <a:off x="581660" y="1367155"/>
            <a:ext cx="3557270" cy="2248535"/>
            <a:chOff x="347028" y="2696015"/>
            <a:chExt cx="4762500" cy="317182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47028" y="2696015"/>
              <a:ext cx="4762500" cy="31718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9" name="矩形 8"/>
            <p:cNvSpPr/>
            <p:nvPr/>
          </p:nvSpPr>
          <p:spPr>
            <a:xfrm>
              <a:off x="661295" y="3065158"/>
              <a:ext cx="1260662" cy="708543"/>
            </a:xfrm>
            <a:prstGeom prst="rect">
              <a:avLst/>
            </a:prstGeom>
            <a:solidFill>
              <a:srgbClr val="D9FBFF"/>
            </a:solidFill>
            <a:ln>
              <a:solidFill>
                <a:srgbClr val="D9FB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681855" y="5688013"/>
            <a:ext cx="742315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孩子的成绩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爸爸</a:t>
            </a:r>
            <a:r>
              <a:rPr lang="zh-CN" altLang="en-US" sz="48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放心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583045" y="1463675"/>
            <a:ext cx="442023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A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 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946900" y="2349500"/>
            <a:ext cx="438023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让 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放心</a:t>
            </a:r>
          </a:p>
        </p:txBody>
      </p:sp>
      <p:sp>
        <p:nvSpPr>
          <p:cNvPr id="4" name="上弧形箭头 3"/>
          <p:cNvSpPr/>
          <p:nvPr/>
        </p:nvSpPr>
        <p:spPr>
          <a:xfrm>
            <a:off x="7009765" y="689610"/>
            <a:ext cx="2304415" cy="6819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下弧形箭头 4"/>
          <p:cNvSpPr/>
          <p:nvPr/>
        </p:nvSpPr>
        <p:spPr>
          <a:xfrm>
            <a:off x="8453755" y="3032760"/>
            <a:ext cx="1127125" cy="35623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537337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9457" name="标题 1"/>
          <p:cNvSpPr txBox="1"/>
          <p:nvPr/>
        </p:nvSpPr>
        <p:spPr>
          <a:xfrm>
            <a:off x="1539558" y="755333"/>
            <a:ext cx="9112250" cy="1325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1——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词语扩展：第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248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0" y="2143125"/>
            <a:ext cx="10988675" cy="28876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5" name="TextBox 1"/>
          <p:cNvSpPr txBox="1"/>
          <p:nvPr/>
        </p:nvSpPr>
        <p:spPr>
          <a:xfrm>
            <a:off x="1895475" y="2336800"/>
            <a:ext cx="31527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发电子邮件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561013" y="2324100"/>
            <a:ext cx="18605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发烧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775700" y="2324100"/>
            <a:ext cx="22193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出发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95475" y="3244850"/>
            <a:ext cx="1363663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问题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5561013" y="3230563"/>
            <a:ext cx="12922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请问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8775700" y="3232150"/>
            <a:ext cx="15382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题目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1895475" y="4121150"/>
            <a:ext cx="237013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收拾行李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5561013" y="4129088"/>
            <a:ext cx="27495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收拾房间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8775700" y="4129088"/>
            <a:ext cx="23431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收拾东西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" grpId="0"/>
      <p:bldP spid="7" grpId="0"/>
      <p:bldP spid="3" grpId="0"/>
      <p:bldP spid="6" grpId="0"/>
      <p:bldP spid="14" grpId="0"/>
      <p:bldP spid="15" grpId="0"/>
      <p:bldP spid="16" grpId="0"/>
      <p:bldP spid="17" grpId="0"/>
      <p:bldP spid="2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 </a:t>
            </a:r>
            <a:r>
              <a:rPr lang="zh-CN" altLang="en-US" sz="4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打扰</a:t>
            </a:r>
            <a:endParaRPr lang="zh-CN" altLang="en-US" sz="4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4800" b="1" spc="300" dirty="0">
              <a:solidFill>
                <a:schemeClr val="tx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74688" y="3626485"/>
            <a:ext cx="1111885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571500" lvl="0" indent="-571500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大家都在写作业呢，请你们不要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打扰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大家！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4688" y="4791075"/>
            <a:ext cx="12249150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571500" lvl="0" indent="-571500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不好意思，你不应该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打扰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别人休息。</a:t>
            </a:r>
          </a:p>
        </p:txBody>
      </p:sp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705" y="314325"/>
            <a:ext cx="4225925" cy="28209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087120" y="1657985"/>
            <a:ext cx="4924425" cy="132207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打扰 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</a:p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打扰 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 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v.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762317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 +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多少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遍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O)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Rectangle 3"/>
          <p:cNvSpPr txBox="1"/>
          <p:nvPr/>
        </p:nvSpPr>
        <p:spPr>
          <a:xfrm>
            <a:off x="306070" y="1362710"/>
            <a:ext cx="10790555" cy="479679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请你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读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两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出差前，他得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看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工作的材料。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背生词时，一个生词你一般要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写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多少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1574800"/>
            <a:ext cx="11195050" cy="41275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第</a:t>
            </a:r>
            <a:r>
              <a:rPr lang="en-US" altLang="zh-CN" sz="4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260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TextBox 2"/>
          <p:cNvSpPr txBox="1"/>
          <p:nvPr/>
        </p:nvSpPr>
        <p:spPr>
          <a:xfrm>
            <a:off x="1144588" y="3033713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请你再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144588" y="4959350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你再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两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课文吧。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第</a:t>
            </a:r>
            <a:r>
              <a:rPr lang="en-US" altLang="zh-CN" sz="4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260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33794" name="组 3"/>
          <p:cNvGrpSpPr/>
          <p:nvPr/>
        </p:nvGrpSpPr>
        <p:grpSpPr>
          <a:xfrm>
            <a:off x="847725" y="1250950"/>
            <a:ext cx="11190288" cy="4451350"/>
            <a:chOff x="892526" y="1715718"/>
            <a:chExt cx="11190795" cy="4451422"/>
          </a:xfrm>
        </p:grpSpPr>
        <p:pic>
          <p:nvPicPr>
            <p:cNvPr id="33798" name="图片 1"/>
            <p:cNvPicPr>
              <a:picLocks noChangeAspect="1"/>
            </p:cNvPicPr>
            <p:nvPr/>
          </p:nvPicPr>
          <p:blipFill>
            <a:blip r:embed="rId3"/>
            <a:srcRect l="525" r="-2" b="81645"/>
            <a:stretch>
              <a:fillRect/>
            </a:stretch>
          </p:blipFill>
          <p:spPr>
            <a:xfrm>
              <a:off x="944381" y="1715718"/>
              <a:ext cx="11138940" cy="75765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3799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2526" y="2615309"/>
              <a:ext cx="10582786" cy="355183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52463" y="1250950"/>
            <a:ext cx="10972800" cy="46132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DengXian" panose="02010600030101010101" pitchFamily="2" charset="-122"/>
              <a:ea typeface="DengXian" panose="02010600030101010101" pitchFamily="2" charset="-122"/>
              <a:cs typeface="DengXian" panose="02010600030101010101" pitchFamily="2" charset="-122"/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1697673" y="310546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每个生词我都要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五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3" name="TextBox 2"/>
          <p:cNvSpPr txBox="1"/>
          <p:nvPr/>
        </p:nvSpPr>
        <p:spPr>
          <a:xfrm>
            <a:off x="1697673" y="484441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一篇课文我得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两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才明白。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580961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不要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……(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088" y="1263015"/>
            <a:ext cx="10185400" cy="3243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你应该早点儿睡觉，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经常熬夜。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你弟弟正复习功课呢，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打扰他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开门，外边太冷了！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53555" y="189230"/>
            <a:ext cx="31299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≈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别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261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7170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8" y="1325563"/>
            <a:ext cx="10598150" cy="49514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3817938" y="1936750"/>
            <a:ext cx="52451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聊天儿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</a:p>
        </p:txBody>
      </p:sp>
      <p:sp>
        <p:nvSpPr>
          <p:cNvPr id="2" name="TextBox 2"/>
          <p:cNvSpPr txBox="1"/>
          <p:nvPr/>
        </p:nvSpPr>
        <p:spPr>
          <a:xfrm>
            <a:off x="3817938" y="2863850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玩手机，也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戴帽子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4040188" y="375602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听音乐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4040188" y="4668838"/>
            <a:ext cx="49974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再买鞋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2636838" y="5578475"/>
            <a:ext cx="64008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担心，好好复习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7" grpId="0"/>
      <p:bldP spid="8" grpId="0"/>
      <p:bldP spid="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653097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数量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时间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左右</a:t>
            </a:r>
            <a:endParaRPr lang="zh-CN" altLang="en-US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9428" y="1238885"/>
            <a:ext cx="7823200" cy="3243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她的男朋友</a:t>
            </a:r>
            <a:r>
              <a:rPr lang="en-US" altLang="zh-CN" sz="48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23</a:t>
            </a:r>
            <a:r>
              <a:rPr lang="zh-CN" altLang="en-US" sz="48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左右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我想再玩</a:t>
            </a:r>
            <a:r>
              <a:rPr lang="zh-CN" altLang="en-US" sz="48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半个小时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左右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今早我</a:t>
            </a:r>
            <a:r>
              <a:rPr lang="en-US" altLang="zh-CN" sz="48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48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左右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就到教室了。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1290" y="1609090"/>
            <a:ext cx="3599180" cy="5835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大概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数量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时间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781290" y="2804160"/>
            <a:ext cx="3599180" cy="5835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数量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时间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左右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261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8194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1325563"/>
            <a:ext cx="11136313" cy="43132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261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grpSp>
        <p:nvGrpSpPr>
          <p:cNvPr id="38914" name="组 3"/>
          <p:cNvGrpSpPr/>
          <p:nvPr/>
        </p:nvGrpSpPr>
        <p:grpSpPr>
          <a:xfrm>
            <a:off x="771525" y="1290638"/>
            <a:ext cx="11212513" cy="4338637"/>
            <a:chOff x="588935" y="1477962"/>
            <a:chExt cx="11212643" cy="4337981"/>
          </a:xfrm>
        </p:grpSpPr>
        <p:pic>
          <p:nvPicPr>
            <p:cNvPr id="38916" name="图片 1"/>
            <p:cNvPicPr>
              <a:picLocks noChangeAspect="1"/>
            </p:cNvPicPr>
            <p:nvPr/>
          </p:nvPicPr>
          <p:blipFill>
            <a:blip r:embed="rId4"/>
            <a:srcRect l="218" b="68578"/>
            <a:stretch>
              <a:fillRect/>
            </a:stretch>
          </p:blipFill>
          <p:spPr>
            <a:xfrm>
              <a:off x="689547" y="1477962"/>
              <a:ext cx="11112031" cy="135517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17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8935" y="2969568"/>
              <a:ext cx="11212643" cy="284637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5" y="1457325"/>
            <a:ext cx="11137900" cy="48069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5" name="TextBox 1"/>
          <p:cNvSpPr txBox="1"/>
          <p:nvPr/>
        </p:nvSpPr>
        <p:spPr>
          <a:xfrm>
            <a:off x="2439988" y="1597025"/>
            <a:ext cx="1385887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pt-BR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xíng 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439988" y="2932113"/>
            <a:ext cx="1385887" cy="59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hu-HU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háng</a:t>
            </a:r>
          </a:p>
        </p:txBody>
      </p:sp>
      <p:sp>
        <p:nvSpPr>
          <p:cNvPr id="7" name="矩形 6"/>
          <p:cNvSpPr/>
          <p:nvPr/>
        </p:nvSpPr>
        <p:spPr>
          <a:xfrm>
            <a:off x="8232775" y="2941638"/>
            <a:ext cx="1114425" cy="6477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chāi</a:t>
            </a:r>
          </a:p>
        </p:txBody>
      </p:sp>
      <p:sp>
        <p:nvSpPr>
          <p:cNvPr id="2" name="矩形 1"/>
          <p:cNvSpPr/>
          <p:nvPr/>
        </p:nvSpPr>
        <p:spPr>
          <a:xfrm>
            <a:off x="8293100" y="1652588"/>
            <a:ext cx="909638" cy="6477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fr-FR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chà</a:t>
            </a:r>
          </a:p>
        </p:txBody>
      </p:sp>
      <p:sp>
        <p:nvSpPr>
          <p:cNvPr id="8" name="矩形 7"/>
          <p:cNvSpPr/>
          <p:nvPr/>
        </p:nvSpPr>
        <p:spPr>
          <a:xfrm>
            <a:off x="2652713" y="4294188"/>
            <a:ext cx="649287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fr-FR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fà</a:t>
            </a:r>
          </a:p>
        </p:txBody>
      </p:sp>
      <p:sp>
        <p:nvSpPr>
          <p:cNvPr id="14" name="矩形 13"/>
          <p:cNvSpPr/>
          <p:nvPr/>
        </p:nvSpPr>
        <p:spPr>
          <a:xfrm>
            <a:off x="8286750" y="4229100"/>
            <a:ext cx="882650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s-ES_tradnl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jué</a:t>
            </a:r>
          </a:p>
        </p:txBody>
      </p:sp>
      <p:sp>
        <p:nvSpPr>
          <p:cNvPr id="15" name="矩形 14"/>
          <p:cNvSpPr/>
          <p:nvPr/>
        </p:nvSpPr>
        <p:spPr>
          <a:xfrm>
            <a:off x="2652713" y="5595938"/>
            <a:ext cx="649287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fā</a:t>
            </a:r>
          </a:p>
        </p:txBody>
      </p:sp>
      <p:sp>
        <p:nvSpPr>
          <p:cNvPr id="16" name="矩形 15"/>
          <p:cNvSpPr/>
          <p:nvPr/>
        </p:nvSpPr>
        <p:spPr>
          <a:xfrm>
            <a:off x="8232775" y="5540375"/>
            <a:ext cx="1114425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it-IT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jiào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4244975" y="1663700"/>
            <a:ext cx="13843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不行</a:t>
            </a:r>
            <a:r>
              <a:rPr lang="pt-BR" altLang="zh-CN" sz="3600" b="1" dirty="0">
                <a:solidFill>
                  <a:srgbClr val="FF0000"/>
                </a:solidFill>
                <a:latin typeface="DengXian" panose="02010600030101010101" pitchFamily="2" charset="-122"/>
                <a:ea typeface="DengXian" panose="02010600030101010101" pitchFamily="2" charset="-122"/>
              </a:rPr>
              <a:t> 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4244975" y="2987675"/>
            <a:ext cx="13843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银行</a:t>
            </a:r>
            <a:r>
              <a:rPr lang="pt-BR" altLang="zh-CN" sz="3600" b="1" dirty="0">
                <a:solidFill>
                  <a:srgbClr val="FF0000"/>
                </a:solidFill>
                <a:latin typeface="DengXian" panose="02010600030101010101" pitchFamily="2" charset="-122"/>
                <a:ea typeface="DengXian" panose="02010600030101010101" pitchFamily="2" charset="-122"/>
              </a:rPr>
              <a:t> 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9837738" y="1663700"/>
            <a:ext cx="1824037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差五分</a:t>
            </a:r>
            <a:r>
              <a:rPr lang="pt-BR" altLang="zh-CN" sz="3600" b="1" dirty="0">
                <a:solidFill>
                  <a:srgbClr val="FF0000"/>
                </a:solidFill>
                <a:latin typeface="DengXian" panose="02010600030101010101" pitchFamily="2" charset="-122"/>
                <a:ea typeface="DengXian" panose="02010600030101010101" pitchFamily="2" charset="-122"/>
              </a:rPr>
              <a:t> 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10056813" y="2986088"/>
            <a:ext cx="1385887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出差</a:t>
            </a:r>
            <a:r>
              <a:rPr lang="pt-BR" altLang="zh-CN" sz="3600" b="1" dirty="0">
                <a:solidFill>
                  <a:srgbClr val="FF0000"/>
                </a:solidFill>
                <a:latin typeface="DengXian" panose="02010600030101010101" pitchFamily="2" charset="-122"/>
                <a:ea typeface="DengXian" panose="02010600030101010101" pitchFamily="2" charset="-122"/>
              </a:rPr>
              <a:t> 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4244975" y="4294188"/>
            <a:ext cx="138430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头发</a:t>
            </a:r>
            <a:r>
              <a:rPr lang="pt-BR" altLang="zh-CN" sz="3600" b="1" dirty="0">
                <a:solidFill>
                  <a:srgbClr val="FF0000"/>
                </a:solidFill>
                <a:latin typeface="DengXian" panose="02010600030101010101" pitchFamily="2" charset="-122"/>
                <a:ea typeface="DengXian" panose="02010600030101010101" pitchFamily="2" charset="-122"/>
              </a:rPr>
              <a:t> 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4244975" y="5613400"/>
            <a:ext cx="13843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发书</a:t>
            </a:r>
            <a:endParaRPr lang="pt-BR" altLang="zh-CN" sz="3600" b="1" dirty="0">
              <a:solidFill>
                <a:srgbClr val="FF0000"/>
              </a:solidFill>
              <a:latin typeface="DengXian" panose="02010600030101010101" pitchFamily="2" charset="-122"/>
              <a:ea typeface="DengXian" panose="02010600030101010101" pitchFamily="2" charset="-122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10056813" y="4322763"/>
            <a:ext cx="1385887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觉得</a:t>
            </a:r>
            <a:r>
              <a:rPr lang="pt-BR" altLang="zh-CN" sz="3600" b="1" dirty="0">
                <a:solidFill>
                  <a:srgbClr val="FF0000"/>
                </a:solidFill>
                <a:latin typeface="DengXian" panose="02010600030101010101" pitchFamily="2" charset="-122"/>
                <a:ea typeface="DengXian" panose="02010600030101010101" pitchFamily="2" charset="-122"/>
              </a:rPr>
              <a:t> 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10056813" y="5618163"/>
            <a:ext cx="1385887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睡觉</a:t>
            </a:r>
            <a:r>
              <a:rPr lang="pt-BR" altLang="zh-CN" sz="3600" b="1" dirty="0">
                <a:solidFill>
                  <a:srgbClr val="FF0000"/>
                </a:solidFill>
                <a:latin typeface="DengXian" panose="02010600030101010101" pitchFamily="2" charset="-122"/>
                <a:ea typeface="DengXian" panose="02010600030101010101" pitchFamily="2" charset="-122"/>
              </a:rPr>
              <a:t>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261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grpSp>
        <p:nvGrpSpPr>
          <p:cNvPr id="39938" name="组 3"/>
          <p:cNvGrpSpPr/>
          <p:nvPr/>
        </p:nvGrpSpPr>
        <p:grpSpPr>
          <a:xfrm>
            <a:off x="514350" y="1193800"/>
            <a:ext cx="11317288" cy="4281488"/>
            <a:chOff x="484004" y="1477962"/>
            <a:chExt cx="11317574" cy="4282512"/>
          </a:xfrm>
        </p:grpSpPr>
        <p:pic>
          <p:nvPicPr>
            <p:cNvPr id="39940" name="图片 1"/>
            <p:cNvPicPr>
              <a:picLocks noChangeAspect="1"/>
            </p:cNvPicPr>
            <p:nvPr/>
          </p:nvPicPr>
          <p:blipFill>
            <a:blip r:embed="rId4"/>
            <a:srcRect l="218" b="69272"/>
            <a:stretch>
              <a:fillRect/>
            </a:stretch>
          </p:blipFill>
          <p:spPr>
            <a:xfrm>
              <a:off x="689547" y="1477962"/>
              <a:ext cx="11112031" cy="13251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9941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4004" y="2962614"/>
              <a:ext cx="11317574" cy="279786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3898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课文热身：第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259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DengXian" panose="02010600030101010101" pitchFamily="2" charset="-122"/>
              <a:ea typeface="DengXian" panose="02010600030101010101" pitchFamily="2" charset="-122"/>
            </a:endParaRPr>
          </a:p>
        </p:txBody>
      </p:sp>
      <p:pic>
        <p:nvPicPr>
          <p:cNvPr id="11266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1325563"/>
            <a:ext cx="11337925" cy="46847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线连接符 2"/>
          <p:cNvCxnSpPr/>
          <p:nvPr/>
        </p:nvCxnSpPr>
        <p:spPr>
          <a:xfrm>
            <a:off x="3221038" y="2962275"/>
            <a:ext cx="3152775" cy="20193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 flipV="1">
            <a:off x="2868613" y="2962275"/>
            <a:ext cx="3505200" cy="7064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/>
          <p:cNvCxnSpPr/>
          <p:nvPr/>
        </p:nvCxnSpPr>
        <p:spPr>
          <a:xfrm flipV="1">
            <a:off x="2971800" y="3668713"/>
            <a:ext cx="3402013" cy="62547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/>
          <p:nvPr/>
        </p:nvCxnSpPr>
        <p:spPr>
          <a:xfrm flipV="1">
            <a:off x="3673475" y="4373563"/>
            <a:ext cx="2700338" cy="60801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/>
        </p:nvCxnSpPr>
        <p:spPr>
          <a:xfrm>
            <a:off x="3673475" y="5688013"/>
            <a:ext cx="270033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3898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课文热身：第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262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DengXian" panose="02010600030101010101" pitchFamily="2" charset="-122"/>
              <a:ea typeface="DengXian" panose="02010600030101010101" pitchFamily="2" charset="-122"/>
            </a:endParaRPr>
          </a:p>
        </p:txBody>
      </p:sp>
      <p:pic>
        <p:nvPicPr>
          <p:cNvPr id="16386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677988"/>
            <a:ext cx="11106150" cy="35163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"/>
          <p:cNvSpPr txBox="1"/>
          <p:nvPr/>
        </p:nvSpPr>
        <p:spPr>
          <a:xfrm>
            <a:off x="10680700" y="3044825"/>
            <a:ext cx="647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1290638"/>
            <a:ext cx="11337925" cy="41513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3898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课文热身：第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262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0707688" y="1189038"/>
            <a:ext cx="6477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07688" y="3314700"/>
            <a:ext cx="64770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015" y="895985"/>
            <a:ext cx="10773410" cy="55975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5059" name="文本框 2"/>
          <p:cNvSpPr txBox="1"/>
          <p:nvPr/>
        </p:nvSpPr>
        <p:spPr>
          <a:xfrm>
            <a:off x="666750" y="895985"/>
            <a:ext cx="11184255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妻子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十二点了，你还不睡吗？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  老  师：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工作的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材料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要再看一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张老师妻子：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熬夜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了，明天再看吧。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  老  师：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明天就出差了，我得好好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准备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准备。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张老师妻子：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老公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太辛苦了。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    工作很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重要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，可是身体更重要。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7106" name="文本框 2"/>
          <p:cNvSpPr txBox="1"/>
          <p:nvPr/>
        </p:nvSpPr>
        <p:spPr>
          <a:xfrm>
            <a:off x="1100138" y="687388"/>
            <a:ext cx="10436225" cy="5487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  老  师：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知道了，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放心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张老师妻子：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那你几点睡？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  老  师：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再看一个小时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左右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      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你先睡吧，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    我要抓紧时间工作了。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张老师妻子：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好，那我不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打扰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475615"/>
            <a:ext cx="10773410" cy="6009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6082" name="文本框 2"/>
          <p:cNvSpPr txBox="1"/>
          <p:nvPr/>
        </p:nvSpPr>
        <p:spPr>
          <a:xfrm>
            <a:off x="1098550" y="600075"/>
            <a:ext cx="9874250" cy="5487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张老师妻子：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了，你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  老  师：工作的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张老师妻子：别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，明天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  老  师：明天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，我得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张老师妻子：老公，不要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    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工作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，可是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8130" name="文本框 2"/>
          <p:cNvSpPr txBox="1"/>
          <p:nvPr/>
        </p:nvSpPr>
        <p:spPr>
          <a:xfrm>
            <a:off x="874713" y="1000443"/>
            <a:ext cx="8264525" cy="4564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  老  师：知道了，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张老师妻子：那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  老  师：再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吧。你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    我要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张老师妻子：好，那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75" y="227965"/>
            <a:ext cx="6329680" cy="7004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课文听力练习</a:t>
            </a:r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262</a:t>
            </a: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17410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1325563"/>
            <a:ext cx="11182350" cy="54117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"/>
          <p:cNvSpPr txBox="1"/>
          <p:nvPr/>
        </p:nvSpPr>
        <p:spPr>
          <a:xfrm>
            <a:off x="1319213" y="6049963"/>
            <a:ext cx="517683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6  5  3  1  4  7  2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516120" y="711200"/>
            <a:ext cx="3890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读句子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81138"/>
            <a:ext cx="5792788" cy="47053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1481138"/>
            <a:ext cx="5791200" cy="47053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听力实践（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14-8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选择题：第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263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18434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3" y="1325563"/>
            <a:ext cx="11395075" cy="45402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718550" y="30416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1193800" y="3810000"/>
            <a:ext cx="74930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4884738" y="4579938"/>
            <a:ext cx="7493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228725" y="53498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49160" name="文本框 2"/>
          <p:cNvSpPr txBox="1"/>
          <p:nvPr/>
        </p:nvSpPr>
        <p:spPr>
          <a:xfrm>
            <a:off x="11041063" y="1371600"/>
            <a:ext cx="730250" cy="5492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8" name="14-0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32522" y="1252061"/>
            <a:ext cx="787401" cy="787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80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听力实践（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14-9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选择题：第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263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19458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1479550"/>
            <a:ext cx="10956925" cy="42322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1403350" y="22955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 flipH="1">
            <a:off x="4837113" y="3063875"/>
            <a:ext cx="7207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1403350" y="4484688"/>
            <a:ext cx="7493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4837113" y="52546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pic>
        <p:nvPicPr>
          <p:cNvPr id="2" name="14-09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39437" y="1460499"/>
            <a:ext cx="835026" cy="8350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935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263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36600" y="1325563"/>
            <a:ext cx="10718800" cy="47466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小李不喜欢自己现在的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生活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，因为他觉得现在的工作太辛苦了。他不想每天都熬夜工作，想有更多的休息时间。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有一天，小李跟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老板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说他想休息一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段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时间，可是那天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开会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时，老板又给他很多新的工作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任务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。老板说他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同意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小李休息，可是小李得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完成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这些任务以后才可以休息。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选择题：第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264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21506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546225"/>
            <a:ext cx="11633200" cy="39878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 flipH="1">
            <a:off x="7194550" y="2406650"/>
            <a:ext cx="5302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7194550" y="4340225"/>
            <a:ext cx="74930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264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77875" y="1797050"/>
            <a:ext cx="10515600" cy="33274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老板给小李一个月的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假期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，这是小李工作三年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以来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第一次休息。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小李在火车站买了一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张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去昆明的火车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票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。他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实在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太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开心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了，他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终于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可以休息了，不用再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加班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了。他真想快一点儿到昆明，去那儿好好玩一个月。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选择题：第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264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2355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622425"/>
            <a:ext cx="11512550" cy="40941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 flipH="1">
            <a:off x="1106488" y="3200400"/>
            <a:ext cx="7461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7539038" y="45577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作业</a:t>
            </a:r>
          </a:p>
        </p:txBody>
      </p:sp>
      <p:sp>
        <p:nvSpPr>
          <p:cNvPr id="59395" name="内容占位符 2"/>
          <p:cNvSpPr>
            <a:spLocks noGrp="1"/>
          </p:cNvSpPr>
          <p:nvPr/>
        </p:nvSpPr>
        <p:spPr>
          <a:xfrm>
            <a:off x="627063" y="880110"/>
            <a:ext cx="8497887" cy="5791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lnSpc>
                <a:spcPct val="150000"/>
              </a:lnSpc>
              <a:buFontTx/>
              <a:buAutoNum type="arabicPeriod"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预习：</a:t>
            </a:r>
            <a:endParaRPr lang="en-US" altLang="zh-CN" sz="3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FontTx/>
              <a:buNone/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第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15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课生词</a:t>
            </a:r>
          </a:p>
          <a:p>
            <a:pPr marL="514350" indent="-514350" eaLnBrk="1" hangingPunct="1">
              <a:buFontTx/>
              <a:buAutoNum type="arabicPeriod" startAt="2"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en-US" altLang="zh-CN" sz="3000" b="1" dirty="0">
                <a:latin typeface="宋体" panose="02010600030101010101" pitchFamily="2" charset="-122"/>
              </a:rPr>
              <a:t> 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写句子（共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sz="3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None/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准备、遍、左右、不要、放心、打扰</a:t>
            </a:r>
            <a:endParaRPr lang="en-US" altLang="zh-CN" sz="3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FontTx/>
              <a:buNone/>
            </a:pPr>
            <a:endParaRPr lang="en-US" altLang="zh-CN" sz="3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6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500,&quot;width&quot;:17630}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085,&quot;width&quot;:14400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2944</Words>
  <Application>Microsoft Macintosh PowerPoint</Application>
  <PresentationFormat>宽屏</PresentationFormat>
  <Paragraphs>540</Paragraphs>
  <Slides>97</Slides>
  <Notes>60</Notes>
  <HiddenSlides>0</HiddenSlides>
  <MMClips>3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97</vt:i4>
      </vt:variant>
    </vt:vector>
  </HeadingPairs>
  <TitlesOfParts>
    <vt:vector size="106" baseType="lpstr">
      <vt:lpstr>DengXian</vt:lpstr>
      <vt:lpstr>黑体</vt:lpstr>
      <vt:lpstr>楷体</vt:lpstr>
      <vt:lpstr>宋体</vt:lpstr>
      <vt:lpstr>微软雅黑</vt:lpstr>
      <vt:lpstr>字魂105号-简雅黑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xinyao Xu</cp:lastModifiedBy>
  <cp:revision>386</cp:revision>
  <dcterms:created xsi:type="dcterms:W3CDTF">2019-10-10T09:15:00Z</dcterms:created>
  <dcterms:modified xsi:type="dcterms:W3CDTF">2022-11-21T09:58:17Z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