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1"/>
  </p:handoutMasterIdLst>
  <p:sldIdLst>
    <p:sldId id="635" r:id="rId3"/>
    <p:sldId id="636" r:id="rId5"/>
    <p:sldId id="637" r:id="rId6"/>
    <p:sldId id="639" r:id="rId7"/>
    <p:sldId id="514" r:id="rId8"/>
    <p:sldId id="764" r:id="rId9"/>
    <p:sldId id="515" r:id="rId10"/>
    <p:sldId id="57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640" r:id="rId36"/>
    <p:sldId id="427" r:id="rId37"/>
    <p:sldId id="731" r:id="rId38"/>
    <p:sldId id="428" r:id="rId39"/>
    <p:sldId id="729" r:id="rId40"/>
    <p:sldId id="730" r:id="rId41"/>
    <p:sldId id="452" r:id="rId42"/>
    <p:sldId id="653" r:id="rId43"/>
    <p:sldId id="644" r:id="rId44"/>
    <p:sldId id="645" r:id="rId45"/>
    <p:sldId id="702" r:id="rId46"/>
    <p:sldId id="703" r:id="rId47"/>
    <p:sldId id="651" r:id="rId48"/>
    <p:sldId id="646" r:id="rId49"/>
    <p:sldId id="647" r:id="rId50"/>
    <p:sldId id="648" r:id="rId51"/>
    <p:sldId id="654" r:id="rId52"/>
    <p:sldId id="649" r:id="rId53"/>
    <p:sldId id="642" r:id="rId54"/>
    <p:sldId id="264" r:id="rId55"/>
    <p:sldId id="317" r:id="rId56"/>
    <p:sldId id="446" r:id="rId57"/>
    <p:sldId id="447" r:id="rId58"/>
    <p:sldId id="267" r:id="rId59"/>
    <p:sldId id="318" r:id="rId60"/>
    <p:sldId id="448" r:id="rId61"/>
    <p:sldId id="449" r:id="rId62"/>
    <p:sldId id="278" r:id="rId63"/>
    <p:sldId id="272" r:id="rId64"/>
    <p:sldId id="400" r:id="rId65"/>
    <p:sldId id="290" r:id="rId66"/>
    <p:sldId id="345" r:id="rId67"/>
    <p:sldId id="291" r:id="rId68"/>
    <p:sldId id="292" r:id="rId69"/>
    <p:sldId id="293" r:id="rId70"/>
  </p:sldIdLst>
  <p:sldSz cx="12192000" cy="6858000"/>
  <p:notesSz cx="6858000" cy="9144000"/>
  <p:custDataLst>
    <p:tags r:id="rId7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F4"/>
    <a:srgbClr val="6E1264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94" y="78"/>
      </p:cViewPr>
      <p:guideLst>
        <p:guide orient="horz" pos="216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5" Type="http://schemas.openxmlformats.org/officeDocument/2006/relationships/tags" Target="tags/tag138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handoutMaster" Target="handoutMasters/handoutMaster1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3.png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90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5.xml"/><Relationship Id="rId2" Type="http://schemas.openxmlformats.org/officeDocument/2006/relationships/image" Target="../media/image10.png"/><Relationship Id="rId1" Type="http://schemas.openxmlformats.org/officeDocument/2006/relationships/tags" Target="../tags/tag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1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0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0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81474" y="0"/>
            <a:ext cx="8010526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43" y="0"/>
            <a:ext cx="4181518" cy="6858000"/>
            <a:chOff x="-25443" y="-21590"/>
            <a:chExt cx="4181518" cy="6858000"/>
          </a:xfrm>
        </p:grpSpPr>
        <p:pic>
          <p:nvPicPr>
            <p:cNvPr id="6" name="图片 5" descr="C:\Users\Administrator\Desktop\实践.jpg实践"/>
            <p:cNvPicPr>
              <a:picLocks noChangeAspect="1"/>
            </p:cNvPicPr>
            <p:nvPr/>
          </p:nvPicPr>
          <p:blipFill rotWithShape="1">
            <a:blip r:embed="rId1"/>
            <a:srcRect l="43265" r="11143"/>
            <a:stretch>
              <a:fillRect/>
            </a:stretch>
          </p:blipFill>
          <p:spPr>
            <a:xfrm>
              <a:off x="0" y="0"/>
              <a:ext cx="4156075" cy="683641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-25443" y="-21590"/>
              <a:ext cx="4181475" cy="6858000"/>
            </a:xfrm>
            <a:prstGeom prst="rect">
              <a:avLst/>
            </a:prstGeom>
            <a:solidFill>
              <a:srgbClr val="01305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74679" y="703721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PA-文本框 61"/>
          <p:cNvSpPr txBox="1"/>
          <p:nvPr>
            <p:custDataLst>
              <p:tags r:id="rId2"/>
            </p:custDataLst>
          </p:nvPr>
        </p:nvSpPr>
        <p:spPr>
          <a:xfrm>
            <a:off x="1525252" y="666797"/>
            <a:ext cx="19928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spc="300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3800" b="1" spc="300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PA-文本框 61"/>
          <p:cNvSpPr txBox="1"/>
          <p:nvPr>
            <p:custDataLst>
              <p:tags r:id="rId3"/>
            </p:custDataLst>
          </p:nvPr>
        </p:nvSpPr>
        <p:spPr>
          <a:xfrm>
            <a:off x="8705954" y="4620045"/>
            <a:ext cx="19607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spc="300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”</a:t>
            </a:r>
            <a:endParaRPr lang="zh-CN" altLang="en-US" sz="13800" b="1" spc="300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PA-文本框 61"/>
          <p:cNvSpPr txBox="1"/>
          <p:nvPr>
            <p:custDataLst>
              <p:tags r:id="rId4"/>
            </p:custDataLst>
          </p:nvPr>
        </p:nvSpPr>
        <p:spPr>
          <a:xfrm>
            <a:off x="3746132" y="3230587"/>
            <a:ext cx="41992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300" dirty="0">
                <a:solidFill>
                  <a:schemeClr val="accent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变化挺大的</a:t>
            </a:r>
            <a:endParaRPr lang="zh-CN" altLang="en-US" sz="6000" b="1" spc="300" dirty="0">
              <a:solidFill>
                <a:schemeClr val="accent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PA-文本框 61"/>
          <p:cNvSpPr txBox="1"/>
          <p:nvPr>
            <p:custDataLst>
              <p:tags r:id="rId5"/>
            </p:custDataLst>
          </p:nvPr>
        </p:nvSpPr>
        <p:spPr>
          <a:xfrm>
            <a:off x="4869918" y="2053442"/>
            <a:ext cx="16744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chemeClr val="accent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第一课</a:t>
            </a:r>
            <a:endParaRPr lang="zh-CN" altLang="en-US" sz="3600" b="1" spc="300" dirty="0">
              <a:solidFill>
                <a:schemeClr val="accent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24312" y="2849306"/>
            <a:ext cx="3919538" cy="910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152390" y="4855210"/>
            <a:ext cx="1604645" cy="438785"/>
            <a:chOff x="5152580" y="4855435"/>
            <a:chExt cx="1547564" cy="438587"/>
          </a:xfrm>
        </p:grpSpPr>
        <p:sp>
          <p:nvSpPr>
            <p:cNvPr id="24" name="任意多边形 23"/>
            <p:cNvSpPr/>
            <p:nvPr/>
          </p:nvSpPr>
          <p:spPr>
            <a:xfrm>
              <a:off x="5152580" y="4855435"/>
              <a:ext cx="1125612" cy="438587"/>
            </a:xfrm>
            <a:custGeom>
              <a:avLst/>
              <a:gdLst>
                <a:gd name="connsiteX0" fmla="*/ 181420 w 1886840"/>
                <a:gd name="connsiteY0" fmla="*/ 0 h 438587"/>
                <a:gd name="connsiteX1" fmla="*/ 213805 w 1886840"/>
                <a:gd name="connsiteY1" fmla="*/ 0 h 438587"/>
                <a:gd name="connsiteX2" fmla="*/ 1673035 w 1886840"/>
                <a:gd name="connsiteY2" fmla="*/ 0 h 438587"/>
                <a:gd name="connsiteX3" fmla="*/ 1705419 w 1886840"/>
                <a:gd name="connsiteY3" fmla="*/ 0 h 438587"/>
                <a:gd name="connsiteX4" fmla="*/ 1705419 w 1886840"/>
                <a:gd name="connsiteY4" fmla="*/ 3317 h 438587"/>
                <a:gd name="connsiteX5" fmla="*/ 1716124 w 1886840"/>
                <a:gd name="connsiteY5" fmla="*/ 4413 h 438587"/>
                <a:gd name="connsiteX6" fmla="*/ 1886840 w 1886840"/>
                <a:gd name="connsiteY6" fmla="*/ 217198 h 438587"/>
                <a:gd name="connsiteX7" fmla="*/ 1716124 w 1886840"/>
                <a:gd name="connsiteY7" fmla="*/ 429984 h 438587"/>
                <a:gd name="connsiteX8" fmla="*/ 1705419 w 1886840"/>
                <a:gd name="connsiteY8" fmla="*/ 431080 h 438587"/>
                <a:gd name="connsiteX9" fmla="*/ 1705419 w 1886840"/>
                <a:gd name="connsiteY9" fmla="*/ 438587 h 438587"/>
                <a:gd name="connsiteX10" fmla="*/ 181420 w 1886840"/>
                <a:gd name="connsiteY10" fmla="*/ 438587 h 438587"/>
                <a:gd name="connsiteX11" fmla="*/ 181420 w 1886840"/>
                <a:gd name="connsiteY11" fmla="*/ 431080 h 438587"/>
                <a:gd name="connsiteX12" fmla="*/ 170716 w 1886840"/>
                <a:gd name="connsiteY12" fmla="*/ 429984 h 438587"/>
                <a:gd name="connsiteX13" fmla="*/ 0 w 1886840"/>
                <a:gd name="connsiteY13" fmla="*/ 217198 h 438587"/>
                <a:gd name="connsiteX14" fmla="*/ 170716 w 1886840"/>
                <a:gd name="connsiteY14" fmla="*/ 4413 h 438587"/>
                <a:gd name="connsiteX15" fmla="*/ 181420 w 1886840"/>
                <a:gd name="connsiteY15" fmla="*/ 3317 h 4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40" h="438587">
                  <a:moveTo>
                    <a:pt x="181420" y="0"/>
                  </a:moveTo>
                  <a:lnTo>
                    <a:pt x="213805" y="0"/>
                  </a:lnTo>
                  <a:lnTo>
                    <a:pt x="1673035" y="0"/>
                  </a:lnTo>
                  <a:lnTo>
                    <a:pt x="1705419" y="0"/>
                  </a:lnTo>
                  <a:lnTo>
                    <a:pt x="1705419" y="3317"/>
                  </a:lnTo>
                  <a:lnTo>
                    <a:pt x="1716124" y="4413"/>
                  </a:lnTo>
                  <a:cubicBezTo>
                    <a:pt x="1813552" y="24666"/>
                    <a:pt x="1886840" y="112238"/>
                    <a:pt x="1886840" y="217198"/>
                  </a:cubicBezTo>
                  <a:cubicBezTo>
                    <a:pt x="1886840" y="322159"/>
                    <a:pt x="1813552" y="409731"/>
                    <a:pt x="1716124" y="429984"/>
                  </a:cubicBezTo>
                  <a:lnTo>
                    <a:pt x="1705419" y="431080"/>
                  </a:lnTo>
                  <a:lnTo>
                    <a:pt x="1705419" y="438587"/>
                  </a:lnTo>
                  <a:lnTo>
                    <a:pt x="181420" y="438587"/>
                  </a:lnTo>
                  <a:lnTo>
                    <a:pt x="181420" y="431080"/>
                  </a:lnTo>
                  <a:lnTo>
                    <a:pt x="170716" y="429984"/>
                  </a:lnTo>
                  <a:cubicBezTo>
                    <a:pt x="73288" y="409731"/>
                    <a:pt x="0" y="322159"/>
                    <a:pt x="0" y="217198"/>
                  </a:cubicBezTo>
                  <a:cubicBezTo>
                    <a:pt x="0" y="112238"/>
                    <a:pt x="73288" y="24666"/>
                    <a:pt x="170716" y="4413"/>
                  </a:cubicBezTo>
                  <a:lnTo>
                    <a:pt x="181420" y="331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0" dist="50800" dir="540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PA-文本框 61"/>
            <p:cNvSpPr txBox="1"/>
            <p:nvPr>
              <p:custDataLst>
                <p:tags r:id="rId6"/>
              </p:custDataLst>
            </p:nvPr>
          </p:nvSpPr>
          <p:spPr>
            <a:xfrm>
              <a:off x="5298334" y="4921445"/>
              <a:ext cx="1401810" cy="337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spc="300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李</a:t>
              </a:r>
              <a:r>
                <a:rPr lang="en-US" altLang="zh-CN" sz="1600" b="1" spc="300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b="1" spc="300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睿</a:t>
              </a:r>
              <a:endParaRPr lang="zh-CN" altLang="en-US" sz="1600" b="1" spc="3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5137" y="1615347"/>
            <a:ext cx="371429" cy="438095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59075" y="259080"/>
            <a:ext cx="2819400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夸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445" y="1144270"/>
            <a:ext cx="10975975" cy="3857625"/>
          </a:xfrm>
        </p:spPr>
        <p:txBody>
          <a:bodyPr/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：这是你小时候的照片？你的变化也太大了。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：是啊，那时候看到我的人都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夸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我长得漂亮。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一会儿你陪我去买衣服吧，大家都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夸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你的眼光好。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什么样的</a:t>
            </a:r>
            <a:r>
              <a:rPr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夸奖</a:t>
            </a:r>
            <a:r>
              <a:rPr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能让你高兴？</a:t>
            </a:r>
            <a:endParaRPr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116705" y="151765"/>
            <a:ext cx="2971800" cy="86233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VS. </a:t>
            </a:r>
            <a:r>
              <a:rPr lang="zh-CN" altLang="en-US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表扬</a:t>
            </a:r>
            <a:endParaRPr lang="zh-CN" altLang="en-US"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875" y="5243830"/>
            <a:ext cx="10836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谁</a:t>
            </a:r>
            <a:r>
              <a:rPr lang="en-US" altLang="zh-CN" sz="4000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夸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谁</a:t>
            </a:r>
            <a:r>
              <a:rPr lang="en-US" altLang="zh-CN" sz="4000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优点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谁</a:t>
            </a:r>
            <a:r>
              <a:rPr lang="en-US" altLang="zh-CN" sz="4000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40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表扬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谁</a:t>
            </a:r>
            <a:r>
              <a:rPr lang="en-US" altLang="zh-CN" sz="4000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endParaRPr lang="en-US" altLang="zh-CN" sz="4000" baseline="-25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3190" y="350520"/>
            <a:ext cx="6957695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夸    夸奖    表扬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915" y="1205230"/>
            <a:ext cx="11377295" cy="5041265"/>
          </a:xfrm>
        </p:spPr>
        <p:txBody>
          <a:bodyPr/>
          <a:lstStyle/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看你这么高兴，是不是老师又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你了？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父母都喜欢听到别人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自己的孩子聪明、可爱。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今天孩子自己洗的袜子，还把房间收拾得很干净，妈妈高兴地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了他。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大家的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让她不好意思得脸都红了。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每次我买的衣服都让大家觉得既特别又好看，他们都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我的眼光好。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1420" y="1205230"/>
            <a:ext cx="1296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表扬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91200" y="2054860"/>
            <a:ext cx="952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夸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9460" y="353377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表扬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48940" y="437197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夸奖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6530" y="5894070"/>
            <a:ext cx="111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夸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6740" y="128270"/>
            <a:ext cx="3985895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完全    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715" y="866775"/>
            <a:ext cx="11672570" cy="5537835"/>
          </a:xfrm>
        </p:spPr>
        <p:txBody>
          <a:bodyPr/>
          <a:lstStyle/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完全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相信你说的是真的。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你说得</a:t>
            </a:r>
            <a:r>
              <a:rPr sz="35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完全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对，我觉得可能还有别的办法。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我没学过汉语，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完全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</a:t>
            </a:r>
            <a:r>
              <a:rPr sz="35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懂他在说什么。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：今天学习的内容大家有问题吗？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____________________________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他已经十八岁了，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____________________________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7380" y="340360"/>
            <a:ext cx="6459855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完全    </a:t>
            </a:r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VS    </a:t>
            </a:r>
            <a:r>
              <a:rPr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</a:t>
            </a:r>
            <a:endParaRPr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8602" y="1225515"/>
            <a:ext cx="10852237" cy="5041355"/>
          </a:xfrm>
        </p:spPr>
        <p:txBody>
          <a:bodyPr/>
          <a:lstStyle/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我们班的学生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不是中国人。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快三十岁了，还不着急结婚吗？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有能力一个人完成这次的任务。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出现这么大的问题不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是你态度的问题，你的工作方式也不对。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父母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想不到我的汉语竟然说得这么流利。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3605" y="1257300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15845" y="207454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1690" y="2894330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完全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2170" y="3698240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完全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6345" y="524446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完全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8750" y="370840"/>
            <a:ext cx="3174365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适应    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940" y="1296035"/>
            <a:ext cx="11495405" cy="5041265"/>
          </a:xfrm>
        </p:spPr>
        <p:txBody>
          <a:bodyPr/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来中国快一年了，可是我还没完全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适应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这儿的生活。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</a:rPr>
              <a:t>我完全没想到你能这么快就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适应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</a:rPr>
              <a:t>新的工作环境了。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</a:rPr>
              <a:t>这个年轻人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适应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</a:rPr>
              <a:t>能力很强，刚工作一年就能让同事都夸他认真，热情，确实很不容易。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09575" y="5540375"/>
            <a:ext cx="11342370" cy="6477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适应+生活/需求/环境/习惯/气候……    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90190" y="198120"/>
            <a:ext cx="7534910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适应   </a:t>
            </a:r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VS 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习惯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002" y="1214720"/>
            <a:ext cx="10852237" cy="5041355"/>
          </a:xfrm>
        </p:spPr>
        <p:txBody>
          <a:bodyPr/>
          <a:lstStyle/>
          <a:p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lang="zh-CN" altLang="en-US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妈妈</a:t>
            </a:r>
            <a:r>
              <a:rPr lang="zh-CN" altLang="en-US" sz="35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从小就</a:t>
            </a:r>
            <a:r>
              <a:rPr lang="zh-CN" altLang="en-US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告诉我要养成好的生活</a:t>
            </a:r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5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我来中国快一年了，已经完全</a:t>
            </a:r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这个地方的气候和饮食习惯。</a:t>
            </a:r>
            <a:endParaRPr sz="35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 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真不好意思，我还没</a:t>
            </a:r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这么早就起床。</a:t>
            </a:r>
            <a:endParaRPr sz="35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 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这种植物是从别的国家买来的，生长得比较慢，可能是不太</a:t>
            </a:r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这里的环境。</a:t>
            </a:r>
            <a:endParaRPr lang="en-US" altLang="zh-CN" sz="35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 </a:t>
            </a:r>
            <a:r>
              <a:rPr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我不太</a:t>
            </a:r>
            <a:r>
              <a:rPr lang="en-US" altLang="zh-CN" sz="35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sz="35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在这么</a:t>
            </a:r>
            <a:r>
              <a:rPr lang="zh-CN" altLang="en-US" sz="35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多人</a:t>
            </a:r>
            <a:r>
              <a:rPr sz="35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面前讲话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35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19895" y="125412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习惯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49870" y="205676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适应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64250" y="3567430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习惯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9455" y="511111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适应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7700" y="593280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习惯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9395" y="330200"/>
            <a:ext cx="2819400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不由自主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760" y="1113155"/>
            <a:ext cx="11713845" cy="5041265"/>
          </a:xfrm>
        </p:spPr>
        <p:txBody>
          <a:bodyPr/>
          <a:lstStyle/>
          <a:p>
            <a:r>
              <a:rPr lang="zh-CN" altLang="en-US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小美非常喜欢跳舞，一听到音乐身体就会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不由自主</a:t>
            </a:r>
            <a:r>
              <a:rPr lang="zh-CN" altLang="en-US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地动起来。</a:t>
            </a:r>
            <a:endParaRPr lang="zh-CN" altLang="en-US"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熟悉这首歌的人都会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不由自主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地跟着音乐一起唱。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看到喜欢的人，我们会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看到美丽的风景，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7482" y="25928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看图说句子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2105" y="981075"/>
            <a:ext cx="6448425" cy="40030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16560" y="5309870"/>
            <a:ext cx="11673205" cy="12274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每次看到脸上长了东西，她都会</a:t>
            </a:r>
            <a:r>
              <a:rPr lang="zh-CN" altLang="en-US" sz="3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不由自主地</a:t>
            </a:r>
            <a:r>
              <a:rPr lang="zh-CN" altLang="en-US" sz="35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想把它挤出来。</a:t>
            </a:r>
            <a:endParaRPr lang="zh-CN" altLang="en-US" sz="35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3785" y="330200"/>
            <a:ext cx="6235700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段    剪   相比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520" y="1308100"/>
            <a:ext cx="11744325" cy="4076700"/>
          </a:xfrm>
        </p:spPr>
        <p:txBody>
          <a:bodyPr/>
          <a:lstStyle/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：一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段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时间没见，你怎么把头发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剪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短了？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：你不觉得，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长头发的我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相比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，短头发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更适合我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吗？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和……相比/与……相比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小时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相比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，胖了很多。</a:t>
            </a:r>
            <a:endParaRPr sz="35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2024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</a:t>
            </a:r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相比</a:t>
            </a:r>
            <a:endParaRPr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44750" y="1307465"/>
            <a:ext cx="6022975" cy="4448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69882" y="1798320"/>
            <a:ext cx="10852237" cy="950984"/>
          </a:xfrm>
        </p:spPr>
        <p:txBody>
          <a:bodyPr/>
          <a:lstStyle/>
          <a:p>
            <a:r>
              <a:rPr lang="zh-CN" altLang="en-US"/>
              <a:t>变化挺大的</a:t>
            </a:r>
            <a:endParaRPr lang="zh-CN" altLang="en-US"/>
          </a:p>
        </p:txBody>
      </p:sp>
      <p:pic>
        <p:nvPicPr>
          <p:cNvPr id="4" name="图片 3" descr="QQ截图20200117180022"/>
          <p:cNvPicPr>
            <a:picLocks noChangeAspect="1"/>
          </p:cNvPicPr>
          <p:nvPr/>
        </p:nvPicPr>
        <p:blipFill>
          <a:blip r:embed="rId2"/>
          <a:srcRect l="-862" b="16952"/>
          <a:stretch>
            <a:fillRect/>
          </a:stretch>
        </p:blipFill>
        <p:spPr>
          <a:xfrm>
            <a:off x="323215" y="378460"/>
            <a:ext cx="11544935" cy="6101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5072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口语表达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6210" y="1204595"/>
            <a:ext cx="8410575" cy="5041265"/>
          </a:xfrm>
        </p:spPr>
        <p:txBody>
          <a:bodyPr/>
          <a:lstStyle/>
          <a:p>
            <a:r>
              <a:rPr sz="4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说说你学汉语前后的变化吧。</a:t>
            </a:r>
            <a:endParaRPr sz="4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4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en-US" altLang="zh-CN" sz="4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sz="4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相比</a:t>
            </a:r>
            <a:endParaRPr sz="4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适应   </a:t>
            </a:r>
            <a:endParaRPr lang="zh-CN" altLang="en-US" sz="4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完全</a:t>
            </a:r>
            <a:endParaRPr lang="zh-CN" altLang="en-US" sz="4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不由自主  </a:t>
            </a:r>
            <a:endParaRPr sz="4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600" y="268605"/>
            <a:ext cx="8458200" cy="647700"/>
          </a:xfrm>
        </p:spPr>
        <p:txBody>
          <a:bodyPr/>
          <a:lstStyle/>
          <a:p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办理    登机牌  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1040" y="1340485"/>
            <a:ext cx="10789285" cy="5345430"/>
          </a:xfrm>
        </p:spPr>
        <p:txBody>
          <a:bodyPr/>
          <a:lstStyle/>
          <a:p>
            <a:r>
              <a:rPr lang="zh-CN" altLang="en-US" sz="4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办（理）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手续 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</a:rPr>
              <a:t>银行卡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</a:rPr>
              <a:t>申请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</a:rPr>
              <a:t>登机牌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银行卡一定要到当地银行</a:t>
            </a:r>
            <a:r>
              <a:rPr lang="zh-CN" altLang="en-US" sz="4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办理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我要去大使馆</a:t>
            </a:r>
            <a:r>
              <a:rPr lang="zh-CN" altLang="en-US" sz="4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办理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留学申请。</a:t>
            </a:r>
            <a:endParaRPr sz="3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登机牌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47670" y="607060"/>
            <a:ext cx="9001760" cy="408495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821055" y="5081905"/>
            <a:ext cx="10071735" cy="131826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现在很多机场都有专门办理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登机牌</a:t>
            </a:r>
            <a:r>
              <a:rPr lang="zh-CN" altLang="en-US"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的机器。</a:t>
            </a:r>
            <a:endParaRPr lang="zh-CN" altLang="en-US" sz="3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573605"/>
            <a:ext cx="10852237" cy="648000"/>
          </a:xfrm>
        </p:spPr>
        <p:txBody>
          <a:bodyPr/>
          <a:lstStyle/>
          <a:p>
            <a:r>
              <a:rPr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安检  本人</a:t>
            </a:r>
            <a:b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362" y="1356960"/>
            <a:ext cx="10852237" cy="5041355"/>
          </a:xfrm>
        </p:spPr>
        <p:txBody>
          <a:bodyPr/>
          <a:lstStyle/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先生，您需要</a:t>
            </a:r>
            <a:r>
              <a:rPr sz="3500" b="1">
                <a:solidFill>
                  <a:srgbClr val="ED2EF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携带</a:t>
            </a:r>
            <a:r>
              <a:rPr sz="35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本人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的有效证件，先到机场服务台</a:t>
            </a:r>
            <a:r>
              <a:rPr sz="35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办理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登机牌。要是有大件行李，再去</a:t>
            </a:r>
            <a:r>
              <a:rPr sz="35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办理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行李</a:t>
            </a:r>
            <a:r>
              <a:rPr sz="3500" b="1">
                <a:solidFill>
                  <a:srgbClr val="ED2EF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托运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，最后才是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安检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5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安检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就是安全检查，这样可以更好地保证大家的安全。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" y="817245"/>
            <a:ext cx="9536430" cy="522351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口语表达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说说还有什么地方会有安检？</a:t>
            </a:r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安检过程中，什么物品是被禁止携带的？</a:t>
            </a:r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4315" y="3158490"/>
            <a:ext cx="5312410" cy="36271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2184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扩展生词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：托运   携带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7962" y="1367120"/>
            <a:ext cx="10852237" cy="5041355"/>
          </a:xfrm>
        </p:spPr>
        <p:txBody>
          <a:bodyPr/>
          <a:lstStyle/>
          <a:p>
            <a:r>
              <a:rPr lang="zh-CN" altLang="en-US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超过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公斤的行李必须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托运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酒和饮料是不可以带上飞机的，如想带走，就必须办理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托运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飞机上禁止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携带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一切危险物品。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现在很多交通工具上是禁止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携带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宠物的。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5225" y="320040"/>
            <a:ext cx="3610610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拦   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345" y="2380615"/>
            <a:ext cx="10852150" cy="36779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每次出门上班，孩子都会哭着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拦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住我不让我走。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你别</a:t>
            </a:r>
            <a:r>
              <a: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拦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着我，我一定要找他问清楚。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在过安检的时候，工作人员把我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拦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了下来。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0815" y="320040"/>
            <a:ext cx="2847975" cy="1800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2927" y="24912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拦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85950" y="5279390"/>
            <a:ext cx="8084185" cy="99441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他们又成功地把对手的球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拦</a:t>
            </a:r>
            <a:r>
              <a:rPr lang="zh-CN" altLang="en-US" sz="36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了下来。</a:t>
            </a:r>
            <a:endParaRPr lang="zh-CN" altLang="en-US" sz="36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内容占位符 5" descr="图片1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43250" y="781050"/>
            <a:ext cx="5643880" cy="4187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9555" y="320040"/>
            <a:ext cx="2768600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解释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跟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向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解释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（原因）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你能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解释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一下这么做的原因吗？</a:t>
            </a:r>
            <a:endParaRPr lang="zh-CN" altLang="en-US" sz="36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你别着急，等我回来再好好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跟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解释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你的任何</a:t>
            </a:r>
            <a:r>
              <a:rPr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解释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都不会让我再相信你了。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0842" y="19832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排序</a:t>
            </a:r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组词成句</a:t>
            </a:r>
            <a:endParaRPr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802" y="1245835"/>
            <a:ext cx="10852237" cy="5041355"/>
          </a:xfrm>
        </p:spPr>
        <p:txBody>
          <a:bodyPr/>
          <a:lstStyle/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要不是她给我了一个解释的机会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这完全就是一个误会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我差点儿就失去她了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3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BAC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解释   不知道   怎么   完全  我   跟   她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我完全不知道怎么跟她解释。</a:t>
            </a:r>
            <a:endParaRPr sz="3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81474" y="21590"/>
            <a:ext cx="8010526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43" y="0"/>
            <a:ext cx="4181518" cy="6858000"/>
            <a:chOff x="-25443" y="-21590"/>
            <a:chExt cx="4181518" cy="6858000"/>
          </a:xfrm>
        </p:grpSpPr>
        <p:pic>
          <p:nvPicPr>
            <p:cNvPr id="6" name="图片 5" descr="C:\Users\Administrator\Desktop\实践.jpg实践"/>
            <p:cNvPicPr>
              <a:picLocks noChangeAspect="1"/>
            </p:cNvPicPr>
            <p:nvPr/>
          </p:nvPicPr>
          <p:blipFill rotWithShape="1">
            <a:blip r:embed="rId1"/>
            <a:srcRect l="43265" r="11143"/>
            <a:stretch>
              <a:fillRect/>
            </a:stretch>
          </p:blipFill>
          <p:spPr>
            <a:xfrm>
              <a:off x="0" y="0"/>
              <a:ext cx="4156075" cy="683641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-25443" y="-21590"/>
              <a:ext cx="4181475" cy="6858000"/>
            </a:xfrm>
            <a:prstGeom prst="rect">
              <a:avLst/>
            </a:prstGeom>
            <a:solidFill>
              <a:srgbClr val="01305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137" y="1615347"/>
            <a:ext cx="371429" cy="43809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133735" y="4408350"/>
            <a:ext cx="553998" cy="2118443"/>
            <a:chOff x="4378996" y="2896825"/>
            <a:chExt cx="364575" cy="1748291"/>
          </a:xfrm>
        </p:grpSpPr>
        <p:sp>
          <p:nvSpPr>
            <p:cNvPr id="19" name="矩形 18"/>
            <p:cNvSpPr/>
            <p:nvPr/>
          </p:nvSpPr>
          <p:spPr>
            <a:xfrm>
              <a:off x="4399771" y="2896825"/>
              <a:ext cx="271012" cy="1748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378996" y="3051992"/>
              <a:ext cx="364575" cy="13789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604769" y="1287845"/>
            <a:ext cx="8995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>
                  <a:gsLst>
                    <a:gs pos="46000">
                      <a:srgbClr val="004286"/>
                    </a:gs>
                    <a:gs pos="100000">
                      <a:srgbClr val="004286">
                        <a:alpha val="0"/>
                      </a:srgbClr>
                    </a:gs>
                  </a:gsLst>
                  <a:lin ang="5400000" scaled="1"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algn="ctr"/>
            <a:r>
              <a:rPr lang="zh-CN" altLang="en-US" sz="8800" b="1" dirty="0">
                <a:solidFill>
                  <a:schemeClr val="accent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目录</a:t>
            </a:r>
            <a:endParaRPr lang="zh-CN" altLang="en-US" sz="8800" b="1" dirty="0">
              <a:solidFill>
                <a:schemeClr val="accent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614257" y="1432690"/>
            <a:ext cx="671034" cy="646768"/>
            <a:chOff x="6600960" y="1066478"/>
            <a:chExt cx="671034" cy="646768"/>
          </a:xfrm>
        </p:grpSpPr>
        <p:grpSp>
          <p:nvGrpSpPr>
            <p:cNvPr id="23" name="组合 22"/>
            <p:cNvGrpSpPr/>
            <p:nvPr/>
          </p:nvGrpSpPr>
          <p:grpSpPr>
            <a:xfrm>
              <a:off x="6600960" y="1066478"/>
              <a:ext cx="671034" cy="646768"/>
              <a:chOff x="4619624" y="899160"/>
              <a:chExt cx="1656284" cy="159639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317644" y="899160"/>
                <a:ext cx="958264" cy="1596390"/>
                <a:chOff x="5747335" y="589066"/>
                <a:chExt cx="958264" cy="1906484"/>
              </a:xfrm>
            </p:grpSpPr>
            <p:sp>
              <p:nvSpPr>
                <p:cNvPr id="30" name="任意多边形: 形状 51"/>
                <p:cNvSpPr/>
                <p:nvPr/>
              </p:nvSpPr>
              <p:spPr>
                <a:xfrm>
                  <a:off x="5747335" y="590550"/>
                  <a:ext cx="958264" cy="1905000"/>
                </a:xfrm>
                <a:custGeom>
                  <a:avLst/>
                  <a:gdLst>
                    <a:gd name="connsiteX0" fmla="*/ 647700 w 1314450"/>
                    <a:gd name="connsiteY0" fmla="*/ 0 h 1905000"/>
                    <a:gd name="connsiteX1" fmla="*/ 1314450 w 1314450"/>
                    <a:gd name="connsiteY1" fmla="*/ 0 h 1905000"/>
                    <a:gd name="connsiteX2" fmla="*/ 1314450 w 1314450"/>
                    <a:gd name="connsiteY2" fmla="*/ 1905000 h 1905000"/>
                    <a:gd name="connsiteX3" fmla="*/ 0 w 1314450"/>
                    <a:gd name="connsiteY3" fmla="*/ 190500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905000">
                      <a:moveTo>
                        <a:pt x="647700" y="0"/>
                      </a:moveTo>
                      <a:lnTo>
                        <a:pt x="1314450" y="0"/>
                      </a:lnTo>
                      <a:lnTo>
                        <a:pt x="1314450" y="1905000"/>
                      </a:lnTo>
                      <a:lnTo>
                        <a:pt x="0" y="1905000"/>
                      </a:lnTo>
                    </a:path>
                  </a:pathLst>
                </a:custGeom>
                <a:noFill/>
                <a:ln w="9525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31" name="任意多边形: 形状 52"/>
                <p:cNvSpPr/>
                <p:nvPr/>
              </p:nvSpPr>
              <p:spPr>
                <a:xfrm>
                  <a:off x="6305798" y="589066"/>
                  <a:ext cx="391885" cy="819397"/>
                </a:xfrm>
                <a:custGeom>
                  <a:avLst/>
                  <a:gdLst>
                    <a:gd name="connsiteX0" fmla="*/ 0 w 391885"/>
                    <a:gd name="connsiteY0" fmla="*/ 0 h 819397"/>
                    <a:gd name="connsiteX1" fmla="*/ 391885 w 391885"/>
                    <a:gd name="connsiteY1" fmla="*/ 0 h 819397"/>
                    <a:gd name="connsiteX2" fmla="*/ 391885 w 391885"/>
                    <a:gd name="connsiteY2" fmla="*/ 819397 h 819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1885" h="819397">
                      <a:moveTo>
                        <a:pt x="0" y="0"/>
                      </a:moveTo>
                      <a:lnTo>
                        <a:pt x="391885" y="0"/>
                      </a:lnTo>
                      <a:lnTo>
                        <a:pt x="391885" y="819397"/>
                      </a:lnTo>
                    </a:path>
                  </a:pathLst>
                </a:custGeom>
                <a:noFill/>
                <a:ln w="50800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 flipH="1" flipV="1">
                <a:off x="4619624" y="899160"/>
                <a:ext cx="957263" cy="1596390"/>
                <a:chOff x="5748337" y="589066"/>
                <a:chExt cx="957263" cy="1906484"/>
              </a:xfrm>
            </p:grpSpPr>
            <p:sp>
              <p:nvSpPr>
                <p:cNvPr id="35" name="任意多边形: 形状 55"/>
                <p:cNvSpPr/>
                <p:nvPr/>
              </p:nvSpPr>
              <p:spPr>
                <a:xfrm>
                  <a:off x="5748337" y="590550"/>
                  <a:ext cx="957263" cy="1905000"/>
                </a:xfrm>
                <a:custGeom>
                  <a:avLst/>
                  <a:gdLst>
                    <a:gd name="connsiteX0" fmla="*/ 647700 w 1314450"/>
                    <a:gd name="connsiteY0" fmla="*/ 0 h 1905000"/>
                    <a:gd name="connsiteX1" fmla="*/ 1314450 w 1314450"/>
                    <a:gd name="connsiteY1" fmla="*/ 0 h 1905000"/>
                    <a:gd name="connsiteX2" fmla="*/ 1314450 w 1314450"/>
                    <a:gd name="connsiteY2" fmla="*/ 1905000 h 1905000"/>
                    <a:gd name="connsiteX3" fmla="*/ 0 w 1314450"/>
                    <a:gd name="connsiteY3" fmla="*/ 190500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905000">
                      <a:moveTo>
                        <a:pt x="647700" y="0"/>
                      </a:moveTo>
                      <a:lnTo>
                        <a:pt x="1314450" y="0"/>
                      </a:lnTo>
                      <a:lnTo>
                        <a:pt x="1314450" y="1905000"/>
                      </a:lnTo>
                      <a:lnTo>
                        <a:pt x="0" y="1905000"/>
                      </a:lnTo>
                    </a:path>
                  </a:pathLst>
                </a:custGeom>
                <a:noFill/>
                <a:ln w="9525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36" name="任意多边形: 形状 56"/>
                <p:cNvSpPr/>
                <p:nvPr/>
              </p:nvSpPr>
              <p:spPr>
                <a:xfrm>
                  <a:off x="6305798" y="589066"/>
                  <a:ext cx="391885" cy="819397"/>
                </a:xfrm>
                <a:custGeom>
                  <a:avLst/>
                  <a:gdLst>
                    <a:gd name="connsiteX0" fmla="*/ 0 w 391885"/>
                    <a:gd name="connsiteY0" fmla="*/ 0 h 819397"/>
                    <a:gd name="connsiteX1" fmla="*/ 391885 w 391885"/>
                    <a:gd name="connsiteY1" fmla="*/ 0 h 819397"/>
                    <a:gd name="connsiteX2" fmla="*/ 391885 w 391885"/>
                    <a:gd name="connsiteY2" fmla="*/ 819397 h 819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1885" h="819397">
                      <a:moveTo>
                        <a:pt x="0" y="0"/>
                      </a:moveTo>
                      <a:lnTo>
                        <a:pt x="391885" y="0"/>
                      </a:lnTo>
                      <a:lnTo>
                        <a:pt x="391885" y="819397"/>
                      </a:lnTo>
                    </a:path>
                  </a:pathLst>
                </a:custGeom>
                <a:noFill/>
                <a:ln w="50800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</p:grpSp>
        </p:grpSp>
        <p:sp>
          <p:nvSpPr>
            <p:cNvPr id="37" name="文本框 36"/>
            <p:cNvSpPr txBox="1"/>
            <p:nvPr/>
          </p:nvSpPr>
          <p:spPr>
            <a:xfrm>
              <a:off x="6659653" y="1142955"/>
              <a:ext cx="593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20386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01</a:t>
              </a:r>
              <a:endParaRPr lang="zh-CN" altLang="en-US" sz="2800" b="1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8" name="PA-文本框 61"/>
          <p:cNvSpPr txBox="1"/>
          <p:nvPr>
            <p:custDataLst>
              <p:tags r:id="rId3"/>
            </p:custDataLst>
          </p:nvPr>
        </p:nvSpPr>
        <p:spPr>
          <a:xfrm>
            <a:off x="7806148" y="1509167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生词</a:t>
            </a:r>
            <a:endParaRPr lang="zh-CN" altLang="en-US" sz="2800" b="1" spc="300" dirty="0">
              <a:solidFill>
                <a:srgbClr val="203864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614257" y="2546662"/>
            <a:ext cx="671034" cy="646768"/>
            <a:chOff x="6600960" y="2180450"/>
            <a:chExt cx="671034" cy="646768"/>
          </a:xfrm>
        </p:grpSpPr>
        <p:grpSp>
          <p:nvGrpSpPr>
            <p:cNvPr id="40" name="组合 39"/>
            <p:cNvGrpSpPr/>
            <p:nvPr/>
          </p:nvGrpSpPr>
          <p:grpSpPr>
            <a:xfrm>
              <a:off x="6600960" y="2180450"/>
              <a:ext cx="671034" cy="646768"/>
              <a:chOff x="4619624" y="899160"/>
              <a:chExt cx="1656284" cy="159639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317644" y="899160"/>
                <a:ext cx="958264" cy="1596390"/>
                <a:chOff x="5747335" y="589066"/>
                <a:chExt cx="958264" cy="1906484"/>
              </a:xfrm>
            </p:grpSpPr>
            <p:sp>
              <p:nvSpPr>
                <p:cNvPr id="42" name="任意多边形: 形状 70"/>
                <p:cNvSpPr/>
                <p:nvPr/>
              </p:nvSpPr>
              <p:spPr>
                <a:xfrm>
                  <a:off x="5747335" y="590550"/>
                  <a:ext cx="958264" cy="1905000"/>
                </a:xfrm>
                <a:custGeom>
                  <a:avLst/>
                  <a:gdLst>
                    <a:gd name="connsiteX0" fmla="*/ 647700 w 1314450"/>
                    <a:gd name="connsiteY0" fmla="*/ 0 h 1905000"/>
                    <a:gd name="connsiteX1" fmla="*/ 1314450 w 1314450"/>
                    <a:gd name="connsiteY1" fmla="*/ 0 h 1905000"/>
                    <a:gd name="connsiteX2" fmla="*/ 1314450 w 1314450"/>
                    <a:gd name="connsiteY2" fmla="*/ 1905000 h 1905000"/>
                    <a:gd name="connsiteX3" fmla="*/ 0 w 1314450"/>
                    <a:gd name="connsiteY3" fmla="*/ 190500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905000">
                      <a:moveTo>
                        <a:pt x="647700" y="0"/>
                      </a:moveTo>
                      <a:lnTo>
                        <a:pt x="1314450" y="0"/>
                      </a:lnTo>
                      <a:lnTo>
                        <a:pt x="1314450" y="1905000"/>
                      </a:lnTo>
                      <a:lnTo>
                        <a:pt x="0" y="1905000"/>
                      </a:lnTo>
                    </a:path>
                  </a:pathLst>
                </a:custGeom>
                <a:noFill/>
                <a:ln w="9525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43" name="任意多边形: 形状 71"/>
                <p:cNvSpPr/>
                <p:nvPr/>
              </p:nvSpPr>
              <p:spPr>
                <a:xfrm>
                  <a:off x="6305798" y="589066"/>
                  <a:ext cx="391885" cy="819397"/>
                </a:xfrm>
                <a:custGeom>
                  <a:avLst/>
                  <a:gdLst>
                    <a:gd name="connsiteX0" fmla="*/ 0 w 391885"/>
                    <a:gd name="connsiteY0" fmla="*/ 0 h 819397"/>
                    <a:gd name="connsiteX1" fmla="*/ 391885 w 391885"/>
                    <a:gd name="connsiteY1" fmla="*/ 0 h 819397"/>
                    <a:gd name="connsiteX2" fmla="*/ 391885 w 391885"/>
                    <a:gd name="connsiteY2" fmla="*/ 819397 h 819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1885" h="819397">
                      <a:moveTo>
                        <a:pt x="0" y="0"/>
                      </a:moveTo>
                      <a:lnTo>
                        <a:pt x="391885" y="0"/>
                      </a:lnTo>
                      <a:lnTo>
                        <a:pt x="391885" y="819397"/>
                      </a:lnTo>
                    </a:path>
                  </a:pathLst>
                </a:custGeom>
                <a:noFill/>
                <a:ln w="50800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 flipH="1" flipV="1">
                <a:off x="4619624" y="899160"/>
                <a:ext cx="957263" cy="1596390"/>
                <a:chOff x="5748337" y="589066"/>
                <a:chExt cx="957263" cy="1906484"/>
              </a:xfrm>
            </p:grpSpPr>
            <p:sp>
              <p:nvSpPr>
                <p:cNvPr id="45" name="任意多边形: 形状 68"/>
                <p:cNvSpPr/>
                <p:nvPr/>
              </p:nvSpPr>
              <p:spPr>
                <a:xfrm>
                  <a:off x="5748337" y="590550"/>
                  <a:ext cx="957263" cy="1905000"/>
                </a:xfrm>
                <a:custGeom>
                  <a:avLst/>
                  <a:gdLst>
                    <a:gd name="connsiteX0" fmla="*/ 647700 w 1314450"/>
                    <a:gd name="connsiteY0" fmla="*/ 0 h 1905000"/>
                    <a:gd name="connsiteX1" fmla="*/ 1314450 w 1314450"/>
                    <a:gd name="connsiteY1" fmla="*/ 0 h 1905000"/>
                    <a:gd name="connsiteX2" fmla="*/ 1314450 w 1314450"/>
                    <a:gd name="connsiteY2" fmla="*/ 1905000 h 1905000"/>
                    <a:gd name="connsiteX3" fmla="*/ 0 w 1314450"/>
                    <a:gd name="connsiteY3" fmla="*/ 190500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905000">
                      <a:moveTo>
                        <a:pt x="647700" y="0"/>
                      </a:moveTo>
                      <a:lnTo>
                        <a:pt x="1314450" y="0"/>
                      </a:lnTo>
                      <a:lnTo>
                        <a:pt x="1314450" y="1905000"/>
                      </a:lnTo>
                      <a:lnTo>
                        <a:pt x="0" y="1905000"/>
                      </a:lnTo>
                    </a:path>
                  </a:pathLst>
                </a:custGeom>
                <a:noFill/>
                <a:ln w="9525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46" name="任意多边形: 形状 69"/>
                <p:cNvSpPr/>
                <p:nvPr/>
              </p:nvSpPr>
              <p:spPr>
                <a:xfrm>
                  <a:off x="6305798" y="589066"/>
                  <a:ext cx="391885" cy="819397"/>
                </a:xfrm>
                <a:custGeom>
                  <a:avLst/>
                  <a:gdLst>
                    <a:gd name="connsiteX0" fmla="*/ 0 w 391885"/>
                    <a:gd name="connsiteY0" fmla="*/ 0 h 819397"/>
                    <a:gd name="connsiteX1" fmla="*/ 391885 w 391885"/>
                    <a:gd name="connsiteY1" fmla="*/ 0 h 819397"/>
                    <a:gd name="connsiteX2" fmla="*/ 391885 w 391885"/>
                    <a:gd name="connsiteY2" fmla="*/ 819397 h 819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1885" h="819397">
                      <a:moveTo>
                        <a:pt x="0" y="0"/>
                      </a:moveTo>
                      <a:lnTo>
                        <a:pt x="391885" y="0"/>
                      </a:lnTo>
                      <a:lnTo>
                        <a:pt x="391885" y="819397"/>
                      </a:lnTo>
                    </a:path>
                  </a:pathLst>
                </a:custGeom>
                <a:noFill/>
                <a:ln w="50800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6659653" y="2256927"/>
              <a:ext cx="593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20386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02</a:t>
              </a:r>
              <a:endParaRPr lang="zh-CN" altLang="en-US" sz="2800" b="1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4257" y="3660634"/>
            <a:ext cx="671034" cy="646768"/>
            <a:chOff x="6600960" y="3294422"/>
            <a:chExt cx="671034" cy="646768"/>
          </a:xfrm>
        </p:grpSpPr>
        <p:grpSp>
          <p:nvGrpSpPr>
            <p:cNvPr id="50" name="组合 49"/>
            <p:cNvGrpSpPr/>
            <p:nvPr/>
          </p:nvGrpSpPr>
          <p:grpSpPr>
            <a:xfrm>
              <a:off x="6600960" y="3294422"/>
              <a:ext cx="671034" cy="646768"/>
              <a:chOff x="4619624" y="899160"/>
              <a:chExt cx="1656284" cy="1596390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5317644" y="899160"/>
                <a:ext cx="958264" cy="1596390"/>
                <a:chOff x="5747335" y="589066"/>
                <a:chExt cx="958264" cy="1906484"/>
              </a:xfrm>
            </p:grpSpPr>
            <p:sp>
              <p:nvSpPr>
                <p:cNvPr id="60" name="任意多边形: 形状 80"/>
                <p:cNvSpPr/>
                <p:nvPr/>
              </p:nvSpPr>
              <p:spPr>
                <a:xfrm>
                  <a:off x="5747335" y="590550"/>
                  <a:ext cx="958264" cy="1905000"/>
                </a:xfrm>
                <a:custGeom>
                  <a:avLst/>
                  <a:gdLst>
                    <a:gd name="connsiteX0" fmla="*/ 647700 w 1314450"/>
                    <a:gd name="connsiteY0" fmla="*/ 0 h 1905000"/>
                    <a:gd name="connsiteX1" fmla="*/ 1314450 w 1314450"/>
                    <a:gd name="connsiteY1" fmla="*/ 0 h 1905000"/>
                    <a:gd name="connsiteX2" fmla="*/ 1314450 w 1314450"/>
                    <a:gd name="connsiteY2" fmla="*/ 1905000 h 1905000"/>
                    <a:gd name="connsiteX3" fmla="*/ 0 w 1314450"/>
                    <a:gd name="connsiteY3" fmla="*/ 190500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905000">
                      <a:moveTo>
                        <a:pt x="647700" y="0"/>
                      </a:moveTo>
                      <a:lnTo>
                        <a:pt x="1314450" y="0"/>
                      </a:lnTo>
                      <a:lnTo>
                        <a:pt x="1314450" y="1905000"/>
                      </a:lnTo>
                      <a:lnTo>
                        <a:pt x="0" y="1905000"/>
                      </a:lnTo>
                    </a:path>
                  </a:pathLst>
                </a:custGeom>
                <a:noFill/>
                <a:ln w="9525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61" name="任意多边形: 形状 81"/>
                <p:cNvSpPr/>
                <p:nvPr/>
              </p:nvSpPr>
              <p:spPr>
                <a:xfrm>
                  <a:off x="6305798" y="589066"/>
                  <a:ext cx="391885" cy="819397"/>
                </a:xfrm>
                <a:custGeom>
                  <a:avLst/>
                  <a:gdLst>
                    <a:gd name="connsiteX0" fmla="*/ 0 w 391885"/>
                    <a:gd name="connsiteY0" fmla="*/ 0 h 819397"/>
                    <a:gd name="connsiteX1" fmla="*/ 391885 w 391885"/>
                    <a:gd name="connsiteY1" fmla="*/ 0 h 819397"/>
                    <a:gd name="connsiteX2" fmla="*/ 391885 w 391885"/>
                    <a:gd name="connsiteY2" fmla="*/ 819397 h 819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1885" h="819397">
                      <a:moveTo>
                        <a:pt x="0" y="0"/>
                      </a:moveTo>
                      <a:lnTo>
                        <a:pt x="391885" y="0"/>
                      </a:lnTo>
                      <a:lnTo>
                        <a:pt x="391885" y="819397"/>
                      </a:lnTo>
                    </a:path>
                  </a:pathLst>
                </a:custGeom>
                <a:noFill/>
                <a:ln w="50800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flipH="1" flipV="1">
                <a:off x="4619624" y="899160"/>
                <a:ext cx="957263" cy="1596390"/>
                <a:chOff x="5748337" y="589066"/>
                <a:chExt cx="957263" cy="1906484"/>
              </a:xfrm>
            </p:grpSpPr>
            <p:sp>
              <p:nvSpPr>
                <p:cNvPr id="73" name="任意多边形: 形状 78"/>
                <p:cNvSpPr/>
                <p:nvPr/>
              </p:nvSpPr>
              <p:spPr>
                <a:xfrm>
                  <a:off x="5748337" y="590550"/>
                  <a:ext cx="957263" cy="1905000"/>
                </a:xfrm>
                <a:custGeom>
                  <a:avLst/>
                  <a:gdLst>
                    <a:gd name="connsiteX0" fmla="*/ 647700 w 1314450"/>
                    <a:gd name="connsiteY0" fmla="*/ 0 h 1905000"/>
                    <a:gd name="connsiteX1" fmla="*/ 1314450 w 1314450"/>
                    <a:gd name="connsiteY1" fmla="*/ 0 h 1905000"/>
                    <a:gd name="connsiteX2" fmla="*/ 1314450 w 1314450"/>
                    <a:gd name="connsiteY2" fmla="*/ 1905000 h 1905000"/>
                    <a:gd name="connsiteX3" fmla="*/ 0 w 1314450"/>
                    <a:gd name="connsiteY3" fmla="*/ 190500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905000">
                      <a:moveTo>
                        <a:pt x="647700" y="0"/>
                      </a:moveTo>
                      <a:lnTo>
                        <a:pt x="1314450" y="0"/>
                      </a:lnTo>
                      <a:lnTo>
                        <a:pt x="1314450" y="1905000"/>
                      </a:lnTo>
                      <a:lnTo>
                        <a:pt x="0" y="1905000"/>
                      </a:lnTo>
                    </a:path>
                  </a:pathLst>
                </a:custGeom>
                <a:noFill/>
                <a:ln w="9525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76" name="任意多边形: 形状 79"/>
                <p:cNvSpPr/>
                <p:nvPr/>
              </p:nvSpPr>
              <p:spPr>
                <a:xfrm>
                  <a:off x="6305798" y="589066"/>
                  <a:ext cx="391885" cy="819397"/>
                </a:xfrm>
                <a:custGeom>
                  <a:avLst/>
                  <a:gdLst>
                    <a:gd name="connsiteX0" fmla="*/ 0 w 391885"/>
                    <a:gd name="connsiteY0" fmla="*/ 0 h 819397"/>
                    <a:gd name="connsiteX1" fmla="*/ 391885 w 391885"/>
                    <a:gd name="connsiteY1" fmla="*/ 0 h 819397"/>
                    <a:gd name="connsiteX2" fmla="*/ 391885 w 391885"/>
                    <a:gd name="connsiteY2" fmla="*/ 819397 h 819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1885" h="819397">
                      <a:moveTo>
                        <a:pt x="0" y="0"/>
                      </a:moveTo>
                      <a:lnTo>
                        <a:pt x="391885" y="0"/>
                      </a:lnTo>
                      <a:lnTo>
                        <a:pt x="391885" y="819397"/>
                      </a:lnTo>
                    </a:path>
                  </a:pathLst>
                </a:custGeom>
                <a:noFill/>
                <a:ln w="50800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</p:grpSp>
        </p:grpSp>
        <p:sp>
          <p:nvSpPr>
            <p:cNvPr id="83" name="文本框 82"/>
            <p:cNvSpPr txBox="1"/>
            <p:nvPr/>
          </p:nvSpPr>
          <p:spPr>
            <a:xfrm>
              <a:off x="6663660" y="337089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20386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03</a:t>
              </a:r>
              <a:endParaRPr lang="zh-CN" altLang="en-US" sz="2800" b="1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103" name="PA-文本框 85"/>
          <p:cNvSpPr txBox="1"/>
          <p:nvPr>
            <p:custDataLst>
              <p:tags r:id="rId4"/>
            </p:custDataLst>
          </p:nvPr>
        </p:nvSpPr>
        <p:spPr>
          <a:xfrm>
            <a:off x="7806148" y="3737268"/>
            <a:ext cx="974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 spc="300">
                <a:solidFill>
                  <a:srgbClr val="C31116"/>
                </a:solidFill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课文</a:t>
            </a:r>
            <a:endParaRPr lang="zh-CN" altLang="en-US" dirty="0">
              <a:solidFill>
                <a:srgbClr val="203864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4" name="PA-文本框 95"/>
          <p:cNvSpPr txBox="1"/>
          <p:nvPr>
            <p:custDataLst>
              <p:tags r:id="rId5"/>
            </p:custDataLst>
          </p:nvPr>
        </p:nvSpPr>
        <p:spPr>
          <a:xfrm>
            <a:off x="7806148" y="2624423"/>
            <a:ext cx="21609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 spc="300">
                <a:solidFill>
                  <a:srgbClr val="C31116"/>
                </a:solidFill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语言点复习</a:t>
            </a:r>
            <a:endParaRPr lang="zh-CN" altLang="en-US" dirty="0">
              <a:solidFill>
                <a:srgbClr val="203864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  <p:bldLst>
      <p:bldP spid="21" grpId="0"/>
      <p:bldP spid="38" grpId="0"/>
      <p:bldP spid="103" grpId="0"/>
      <p:bldP spid="1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8430" y="441960"/>
            <a:ext cx="1793875" cy="6477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1527175"/>
            <a:ext cx="11977370" cy="504126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800" b="1">
                <a:latin typeface="楷体" panose="02010609060101010101" pitchFamily="49" charset="-122"/>
                <a:ea typeface="楷体" panose="02010609060101010101" pitchFamily="49" charset="-122"/>
              </a:rPr>
              <a:t>我们可以用</a:t>
            </a:r>
            <a:r>
              <a:rPr lang="zh-CN" altLang="en-US" sz="4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</a:t>
            </a:r>
            <a:r>
              <a:rPr lang="zh-CN" altLang="en-US" sz="3800" b="1">
                <a:latin typeface="楷体" panose="02010609060101010101" pitchFamily="49" charset="-122"/>
                <a:ea typeface="楷体" panose="02010609060101010101" pitchFamily="49" charset="-122"/>
              </a:rPr>
              <a:t>的生词说出</a:t>
            </a:r>
            <a:r>
              <a:rPr lang="zh-CN" altLang="en-US" sz="3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无限</a:t>
            </a:r>
            <a:r>
              <a:rPr lang="zh-CN" altLang="en-US" sz="3800" b="1">
                <a:latin typeface="楷体" panose="02010609060101010101" pitchFamily="49" charset="-122"/>
                <a:ea typeface="楷体" panose="02010609060101010101" pitchFamily="49" charset="-122"/>
              </a:rPr>
              <a:t>的句子。</a:t>
            </a:r>
            <a:endParaRPr lang="zh-CN" altLang="en-US" sz="3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00" b="1">
                <a:latin typeface="楷体" panose="02010609060101010101" pitchFamily="49" charset="-122"/>
                <a:ea typeface="楷体" panose="02010609060101010101" pitchFamily="49" charset="-122"/>
              </a:rPr>
              <a:t>不好意思，我的能力</a:t>
            </a:r>
            <a:r>
              <a:rPr lang="zh-CN" altLang="en-US" sz="4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</a:t>
            </a:r>
            <a:r>
              <a:rPr lang="zh-CN" altLang="en-US" sz="3800" b="1">
                <a:latin typeface="楷体" panose="02010609060101010101" pitchFamily="49" charset="-122"/>
                <a:ea typeface="楷体" panose="02010609060101010101" pitchFamily="49" charset="-122"/>
              </a:rPr>
              <a:t>，帮不了你了。</a:t>
            </a:r>
            <a:endParaRPr lang="zh-CN" altLang="en-US" sz="3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00" b="1">
                <a:latin typeface="楷体" panose="02010609060101010101" pitchFamily="49" charset="-122"/>
                <a:ea typeface="楷体" panose="02010609060101010101" pitchFamily="49" charset="-122"/>
              </a:rPr>
              <a:t>考试时间</a:t>
            </a:r>
            <a:r>
              <a:rPr lang="zh-CN" altLang="en-US" sz="4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</a:t>
            </a:r>
            <a:r>
              <a:rPr lang="zh-CN" altLang="en-US" sz="3800" b="1">
                <a:latin typeface="楷体" panose="02010609060101010101" pitchFamily="49" charset="-122"/>
                <a:ea typeface="楷体" panose="02010609060101010101" pitchFamily="49" charset="-122"/>
              </a:rPr>
              <a:t>，请大家抓紧时间答题。</a:t>
            </a:r>
            <a:endParaRPr lang="zh-CN" altLang="en-US" sz="3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还有什么是</a:t>
            </a:r>
            <a:r>
              <a:rPr lang="zh-CN" altLang="en-US" sz="4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</a:t>
            </a:r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的？</a:t>
            </a:r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533265" y="298450"/>
            <a:ext cx="2170430" cy="79121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无限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967" y="452320"/>
            <a:ext cx="10852237" cy="648000"/>
          </a:xfrm>
        </p:spPr>
        <p:txBody>
          <a:bodyPr/>
          <a:lstStyle/>
          <a:p>
            <a:r>
              <a:rPr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扩展生词：限制</a:t>
            </a:r>
            <a:b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4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24880"/>
            <a:ext cx="10852237" cy="504135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受（到）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限制</a:t>
            </a:r>
            <a:endParaRPr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虽然你们是我的父母，但是却不能</a:t>
            </a:r>
            <a:r>
              <a:rPr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限制</a:t>
            </a: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想法</a:t>
            </a: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和行为。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友情是没有</a:t>
            </a:r>
            <a:r>
              <a:rPr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年龄</a:t>
            </a:r>
            <a:r>
              <a:rPr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限制</a:t>
            </a: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任何人都会</a:t>
            </a:r>
            <a:r>
              <a:rPr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受到</a:t>
            </a: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法律的</a:t>
            </a:r>
            <a:r>
              <a:rPr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限制</a:t>
            </a: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5007" y="42184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有限    无限    限制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440" y="1224915"/>
            <a:ext cx="11541760" cy="5041265"/>
          </a:xfrm>
        </p:spPr>
        <p:txBody>
          <a:bodyPr/>
          <a:lstStyle/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只要我们敢想敢做，那么未来就有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的可能。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每门考试都有时间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，所以你必须安排好时间，用对方法。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地球之外的地方是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大的宇宙（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yŭzhòu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一个人的能力是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的，但一群人的却是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 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在中国，结婚年龄要受到婚姻法的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61680" y="122491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4310" y="207327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限制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1925" y="361759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0415" y="440499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6145" y="5097780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14715" y="596455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限制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chemeClr val="accent1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1564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Part 02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4178869" y="2995523"/>
            <a:ext cx="458343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spc="300" dirty="0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语言点复习</a:t>
            </a:r>
            <a:endParaRPr lang="zh-CN" altLang="en-US" sz="6600" b="1" spc="300" dirty="0">
              <a:solidFill>
                <a:srgbClr val="203864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203864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203864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1" descr="@DZ7_~5RXX@3Y9OV3V`I{1L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79980" y="1079500"/>
            <a:ext cx="6839585" cy="4926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4422140" y="1141095"/>
            <a:ext cx="2027555" cy="6896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  <a:endParaRPr lang="zh-CN" altLang="en-US" sz="440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8" name="图片 25" descr="YB)C}W~_UX%`4A%FH6}4KV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" y="352108"/>
            <a:ext cx="2527300" cy="72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530860" y="5691505"/>
            <a:ext cx="2027555" cy="6896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变成</a:t>
            </a:r>
            <a:endParaRPr lang="en-US" altLang="zh-CN" sz="440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69155" y="5691505"/>
            <a:ext cx="2027555" cy="6896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</a:t>
            </a:r>
            <a:endParaRPr lang="zh-CN" altLang="en-US" sz="440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673465" y="5691505"/>
            <a:ext cx="2027555" cy="6896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变得</a:t>
            </a:r>
            <a:endParaRPr lang="zh-CN" altLang="en-US" sz="440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82" y="200"/>
            <a:ext cx="10852237" cy="648000"/>
          </a:xfrm>
        </p:spPr>
        <p:txBody>
          <a:bodyPr/>
          <a:lstStyle/>
          <a:p>
            <a:r>
              <a:rPr lang="zh-CN" altLang="en-US"/>
              <a:t>生词练习                                                            </a:t>
            </a:r>
            <a:r>
              <a:rPr lang="zh-CN" altLang="en-US" sz="4400"/>
              <a:t> </a:t>
            </a:r>
            <a:r>
              <a:rPr lang="en-US" altLang="zh-CN" sz="4400"/>
              <a:t>P6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截图20200117173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75" y="2616835"/>
            <a:ext cx="10058400" cy="4100195"/>
          </a:xfrm>
          <a:prstGeom prst="rect">
            <a:avLst/>
          </a:prstGeom>
        </p:spPr>
      </p:pic>
      <p:pic>
        <p:nvPicPr>
          <p:cNvPr id="7" name="图片 6" descr="QQ截图202001171733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" y="644525"/>
            <a:ext cx="9881235" cy="1972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71690" y="3282950"/>
            <a:ext cx="1361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0655" y="4488180"/>
            <a:ext cx="1361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0140" y="5102225"/>
            <a:ext cx="1361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1" descr="@DZ7_~5RXX@3Y9OV3V`I{1L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57170" y="1410970"/>
            <a:ext cx="6677025" cy="481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4777105" y="1536700"/>
            <a:ext cx="2027555" cy="6896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机场</a:t>
            </a:r>
            <a:endParaRPr lang="zh-CN" altLang="en-US" sz="440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5" descr="YB)C}W~_UX%`4A%FH6}4KV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" y="352108"/>
            <a:ext cx="2527300" cy="7270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812" y="330400"/>
            <a:ext cx="10852237" cy="648000"/>
          </a:xfrm>
        </p:spPr>
        <p:txBody>
          <a:bodyPr/>
          <a:lstStyle/>
          <a:p>
            <a:r>
              <a:rPr lang="zh-CN" altLang="en-US"/>
              <a:t>生词练习                                                                 </a:t>
            </a:r>
            <a:r>
              <a:rPr lang="zh-CN" altLang="en-US" sz="4400"/>
              <a:t> </a:t>
            </a:r>
            <a:r>
              <a:rPr lang="en-US" altLang="zh-CN" sz="4400"/>
              <a:t>P5</a:t>
            </a:r>
            <a:endParaRPr lang="en-US" altLang="zh-CN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QQ截图202001171726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1296035"/>
            <a:ext cx="10625455" cy="54717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50485" y="2545715"/>
            <a:ext cx="5627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他们买了很多东西，最后把钱包里的钱都花光了。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89880" y="4843145"/>
            <a:ext cx="5627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一听到欢快的歌，她们就不由自主地跟着音乐跳舞。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Q截图202001171727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205" y="1449070"/>
            <a:ext cx="10724515" cy="5251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922" y="99895"/>
            <a:ext cx="10852237" cy="648000"/>
          </a:xfrm>
        </p:spPr>
        <p:txBody>
          <a:bodyPr/>
          <a:lstStyle/>
          <a:p>
            <a:r>
              <a:rPr lang="zh-CN" altLang="en-US"/>
              <a:t>生词练习                                                                </a:t>
            </a:r>
            <a:r>
              <a:rPr lang="zh-CN" altLang="en-US" sz="4400"/>
              <a:t> </a:t>
            </a:r>
            <a:r>
              <a:rPr lang="en-US" altLang="zh-CN" sz="4400"/>
              <a:t>P6</a:t>
            </a:r>
            <a:endParaRPr lang="en-US" altLang="zh-CN" sz="4400"/>
          </a:p>
        </p:txBody>
      </p:sp>
      <p:pic>
        <p:nvPicPr>
          <p:cNvPr id="5" name="图片 4" descr="QQ截图202001171729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747395"/>
            <a:ext cx="10058400" cy="9582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25160" y="2086610"/>
            <a:ext cx="562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这些人正在排队进行安检。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5160" y="4574540"/>
            <a:ext cx="5627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男孩儿正在向女朋友解释迟到的原因。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3040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看图片，说生词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9560" y="1309370"/>
            <a:ext cx="4229735" cy="2835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45" y="2597785"/>
            <a:ext cx="3472180" cy="24568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0" y="3469640"/>
            <a:ext cx="3082290" cy="2491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chemeClr val="accent1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165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Part 01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5124384" y="2875508"/>
            <a:ext cx="19543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spc="300" dirty="0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生词</a:t>
            </a:r>
            <a:endParaRPr lang="zh-CN" altLang="en-US" sz="6600" b="1" spc="300" dirty="0">
              <a:solidFill>
                <a:srgbClr val="203864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203864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203864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32" y="200"/>
            <a:ext cx="10852237" cy="648000"/>
          </a:xfrm>
        </p:spPr>
        <p:txBody>
          <a:bodyPr/>
          <a:lstStyle/>
          <a:p>
            <a:r>
              <a:rPr lang="zh-CN" altLang="en-US"/>
              <a:t>语言点练习：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差点儿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77" y="647665"/>
            <a:ext cx="10852237" cy="5041355"/>
          </a:xfrm>
        </p:spPr>
        <p:txBody>
          <a:bodyPr/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差点儿</a:t>
            </a:r>
            <a:r>
              <a:rPr lang="zh-CN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（没）</a:t>
            </a:r>
            <a:r>
              <a:rPr lang="en-US" altLang="zh-CN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不好的结果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今天我起晚了，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___________________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刚才吓死我了，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差点儿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</a:t>
            </a:r>
            <a:r>
              <a:rPr lang="en-US" altLang="zh-CN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</a:t>
            </a:r>
            <a:r>
              <a:rPr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（就）</a:t>
            </a:r>
            <a:r>
              <a:rPr lang="en-US" altLang="zh-CN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好的结果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这次考试确实很难，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你说得好像真的一样，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差点儿</a:t>
            </a:r>
            <a:r>
              <a:rPr sz="3200" b="1">
                <a:solidFill>
                  <a:srgbClr val="ED2EF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lang="en-US" altLang="zh-CN" sz="3200" b="1">
                <a:solidFill>
                  <a:srgbClr val="ED2EF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 +</a:t>
            </a:r>
            <a:r>
              <a:rPr sz="3200" b="1">
                <a:solidFill>
                  <a:srgbClr val="ED2EF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好的结果</a:t>
            </a:r>
            <a:endParaRPr sz="3200" b="1">
              <a:solidFill>
                <a:srgbClr val="ED2EF4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今天堵车堵得太厉害了，我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32" y="200"/>
            <a:ext cx="10852237" cy="648000"/>
          </a:xfrm>
        </p:spPr>
        <p:txBody>
          <a:bodyPr/>
          <a:lstStyle/>
          <a:p>
            <a:r>
              <a:rPr lang="zh-CN" altLang="en-US"/>
              <a:t>语言点练习：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差点儿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77" y="1346165"/>
            <a:ext cx="10852237" cy="50413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今天的面试我太紧张了，有一个问题差点儿没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你的变化太大了，我差点儿没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272" y="178000"/>
            <a:ext cx="10852237" cy="648000"/>
          </a:xfrm>
        </p:spPr>
        <p:txBody>
          <a:bodyPr/>
          <a:lstStyle/>
          <a:p>
            <a:r>
              <a:rPr lang="zh-CN" altLang="en-US"/>
              <a:t>语言点练习：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要不是</a:t>
            </a:r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，（就）</a:t>
            </a:r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2" y="1443955"/>
            <a:ext cx="10852237" cy="5041355"/>
          </a:xfrm>
        </p:spPr>
        <p:txBody>
          <a:bodyPr/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：你不是说你的钱都花光了吗，你是怎么回来的？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_________________________________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：你什么时候和他的关系那么好了？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__________________________________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：你不是说你不来吗？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____________________________________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71320"/>
            <a:ext cx="10852237" cy="648000"/>
          </a:xfrm>
        </p:spPr>
        <p:txBody>
          <a:bodyPr/>
          <a:lstStyle/>
          <a:p>
            <a:r>
              <a:rPr lang="zh-CN" altLang="en-US"/>
              <a:t>课前准备    </a:t>
            </a:r>
            <a:r>
              <a:rPr lang="en-US" altLang="zh-CN"/>
              <a:t>P2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截图20200117175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718820"/>
            <a:ext cx="11092180" cy="1477010"/>
          </a:xfrm>
          <a:prstGeom prst="rect">
            <a:avLst/>
          </a:prstGeom>
        </p:spPr>
      </p:pic>
      <p:pic>
        <p:nvPicPr>
          <p:cNvPr id="7" name="图片 6" descr="QQ截图202001171757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2174240"/>
            <a:ext cx="10852785" cy="46837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3605" y="5580380"/>
            <a:ext cx="4937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总是三句话不离孩子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4735" y="5580380"/>
            <a:ext cx="562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他差点儿没赶上飞机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7175" y="4996815"/>
            <a:ext cx="2423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聊天时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0840"/>
            <a:ext cx="10852237" cy="648000"/>
          </a:xfrm>
        </p:spPr>
        <p:txBody>
          <a:bodyPr/>
          <a:lstStyle/>
          <a:p>
            <a:r>
              <a:rPr lang="zh-CN" altLang="en-US"/>
              <a:t>课前准备    </a:t>
            </a:r>
            <a:r>
              <a:rPr lang="en-US" altLang="zh-CN"/>
              <a:t>P2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QQ截图20200117175540"/>
          <p:cNvPicPr>
            <a:picLocks noChangeAspect="1"/>
          </p:cNvPicPr>
          <p:nvPr/>
        </p:nvPicPr>
        <p:blipFill>
          <a:blip r:embed="rId1"/>
          <a:srcRect t="4249" b="7822"/>
          <a:stretch>
            <a:fillRect/>
          </a:stretch>
        </p:blipFill>
        <p:spPr>
          <a:xfrm>
            <a:off x="669925" y="1940560"/>
            <a:ext cx="10852150" cy="4810125"/>
          </a:xfrm>
          <a:prstGeom prst="rect">
            <a:avLst/>
          </a:prstGeom>
        </p:spPr>
      </p:pic>
      <p:pic>
        <p:nvPicPr>
          <p:cNvPr id="6" name="图片 5" descr="QQ截图20200117175712"/>
          <p:cNvPicPr>
            <a:picLocks noChangeAspect="1"/>
          </p:cNvPicPr>
          <p:nvPr/>
        </p:nvPicPr>
        <p:blipFill>
          <a:blip r:embed="rId2"/>
          <a:srcRect t="8598"/>
          <a:stretch>
            <a:fillRect/>
          </a:stretch>
        </p:blipFill>
        <p:spPr>
          <a:xfrm>
            <a:off x="842645" y="546735"/>
            <a:ext cx="10679430" cy="16592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3720" y="5389245"/>
            <a:ext cx="5453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要不是朋友帮助我，可能我就走不回去了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7100" y="5534025"/>
            <a:ext cx="5627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试着把沙发抬进去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截图20200117174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0"/>
            <a:ext cx="10883900" cy="2381250"/>
          </a:xfrm>
          <a:prstGeom prst="rect">
            <a:avLst/>
          </a:prstGeom>
        </p:spPr>
      </p:pic>
      <p:pic>
        <p:nvPicPr>
          <p:cNvPr id="6" name="图片 5" descr="QQ截图20200117174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" y="2578100"/>
            <a:ext cx="11237595" cy="40709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822305" y="106045"/>
            <a:ext cx="1227455" cy="7302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 9</a:t>
            </a:r>
            <a:endParaRPr lang="en-US" altLang="zh-CN" sz="440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                                                                  </a:t>
            </a:r>
            <a:r>
              <a:rPr lang="en-US" altLang="zh-CN" sz="4400"/>
              <a:t>P10</a:t>
            </a:r>
            <a:r>
              <a:rPr lang="en-US" altLang="zh-CN"/>
              <a:t>    P</a:t>
            </a:r>
            <a:endParaRPr lang="en-US" altLang="zh-CN"/>
          </a:p>
        </p:txBody>
      </p:sp>
      <p:pic>
        <p:nvPicPr>
          <p:cNvPr id="4" name="图片 3" descr="QQ截图202001171739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146050"/>
            <a:ext cx="9305925" cy="1219200"/>
          </a:xfrm>
          <a:prstGeom prst="rect">
            <a:avLst/>
          </a:prstGeom>
        </p:spPr>
      </p:pic>
      <p:pic>
        <p:nvPicPr>
          <p:cNvPr id="5" name="图片 4" descr="QQ截图20200117173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1365250"/>
            <a:ext cx="9829800" cy="53930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22070" y="6039485"/>
            <a:ext cx="7938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要不是有你在，我们可能就迷路了。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2070" y="2302510"/>
            <a:ext cx="10597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室友喜欢上一个爱运动的男孩，每天三句话不离这个男孩。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22070" y="4170680"/>
            <a:ext cx="8764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妈妈刚从海南回来，现在三句话不离海南。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00117174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866775"/>
            <a:ext cx="10943590" cy="55397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07820" y="2096770"/>
            <a:ext cx="947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要不是你提醒我带护照，今天我就得再跑一趟。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7820" y="3728085"/>
            <a:ext cx="7938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这个考试很难，我差点儿没通过。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7820" y="5263515"/>
            <a:ext cx="8888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我今天早上起晚了，上课差点儿没迟到。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语言点练习                                            </a:t>
            </a:r>
            <a:r>
              <a:rPr lang="zh-CN" altLang="en-US" sz="4400"/>
              <a:t> </a:t>
            </a:r>
            <a:r>
              <a:rPr lang="en-US" altLang="zh-CN" sz="4400"/>
              <a:t>P7</a:t>
            </a:r>
            <a:endParaRPr lang="en-US" altLang="zh-CN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QQ截图202001171728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" y="1296035"/>
            <a:ext cx="11203305" cy="4366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8762" y="1011520"/>
            <a:ext cx="10852237" cy="5041355"/>
          </a:xfrm>
        </p:spPr>
        <p:txBody>
          <a:bodyPr/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参考答案：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（1）想提问的同学都把手举了起来。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（2）机场工作人员把行李里不符合要求的东西拿了出来。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（3）妈妈一边听孩子提的意见，一边把重要的内容写下来。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2743200" y="681038"/>
            <a:ext cx="6397625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生 词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704975" y="1593850"/>
            <a:ext cx="9351010" cy="410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2532" name="矩形 1"/>
          <p:cNvSpPr/>
          <p:nvPr/>
        </p:nvSpPr>
        <p:spPr>
          <a:xfrm>
            <a:off x="1704975" y="1593850"/>
            <a:ext cx="927036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5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光    夸    适应    不由自主   </a:t>
            </a:r>
            <a:endParaRPr lang="zh-CN" altLang="en-US" sz="45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5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段    剪    相比     </a:t>
            </a:r>
            <a:r>
              <a:rPr lang="zh-CN" altLang="en-US" sz="45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完全</a:t>
            </a:r>
            <a:endParaRPr lang="zh-CN" altLang="en-US" sz="45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5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办理    登机牌    </a:t>
            </a:r>
            <a:r>
              <a:rPr lang="zh-CN" altLang="en-US" sz="45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安检    拦     本人     </a:t>
            </a:r>
            <a:r>
              <a:rPr lang="zh-CN" altLang="en-US" sz="45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解释    有限</a:t>
            </a:r>
            <a:endParaRPr lang="zh-CN" altLang="en-US" sz="45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语言点                                                                 </a:t>
            </a:r>
            <a:r>
              <a:rPr lang="en-US" altLang="zh-CN" sz="4400"/>
              <a:t>P8</a:t>
            </a:r>
            <a:endParaRPr lang="en-US" altLang="zh-CN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001171724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155065"/>
            <a:ext cx="10681335" cy="53232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01305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1564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Part 03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5208839" y="2875508"/>
            <a:ext cx="194310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spc="300" dirty="0">
                <a:solidFill>
                  <a:srgbClr val="20386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课文</a:t>
            </a:r>
            <a:endParaRPr lang="zh-CN" altLang="en-US" sz="6600" b="1" spc="300" dirty="0">
              <a:solidFill>
                <a:srgbClr val="203864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203864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203864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57" y="340560"/>
            <a:ext cx="10852237" cy="648000"/>
          </a:xfrm>
        </p:spPr>
        <p:txBody>
          <a:bodyPr/>
          <a:lstStyle/>
          <a:p>
            <a:r>
              <a:rPr lang="zh-CN" altLang="en-US"/>
              <a:t>课文（一）                                                             </a:t>
            </a:r>
            <a:r>
              <a:rPr lang="en-US" altLang="zh-CN"/>
              <a:t>P3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790" y="1388110"/>
            <a:ext cx="11824335" cy="5314950"/>
          </a:xfrm>
        </p:spPr>
        <p:txBody>
          <a:bodyPr/>
          <a:lstStyle/>
          <a:p>
            <a:r>
              <a:rPr lang="zh-CN" altLang="en-US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玛利亚：嗨！阿尔达！在家过得怎么样？你都回国   </a:t>
            </a:r>
            <a:endParaRPr lang="zh-CN" altLang="en-US" sz="3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半个多月了，汉语是不是</a:t>
            </a:r>
            <a:r>
              <a:rPr lang="en-US" altLang="zh-CN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lang="zh-CN" altLang="en-US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了？</a:t>
            </a:r>
            <a:endParaRPr lang="zh-CN" altLang="en-US" sz="3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阿尔达：怎么会？我在家也常常和中国的同学、朋</a:t>
            </a:r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友打电话聊天儿，他们都</a:t>
            </a:r>
            <a:r>
              <a:rPr lang="en-US" altLang="zh-CN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</a:t>
            </a:r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我汉语越来</a:t>
            </a:r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越</a:t>
            </a:r>
            <a:r>
              <a:rPr lang="en-US" altLang="zh-CN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lang="zh-CN" altLang="en-US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了。</a:t>
            </a:r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玛利亚：听得出来你的汉语</a:t>
            </a:r>
            <a:r>
              <a:rPr lang="en-US" altLang="zh-CN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</a:t>
            </a:r>
            <a:r>
              <a:rPr lang="zh-CN" altLang="en-US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了很多。</a:t>
            </a:r>
            <a:endParaRPr lang="zh-CN" altLang="en-US" sz="3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59750" y="2355215"/>
            <a:ext cx="189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忘光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87665" y="4117975"/>
            <a:ext cx="189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夸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8480" y="4951095"/>
            <a:ext cx="189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地道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72935" y="5854065"/>
            <a:ext cx="189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655"/>
            <a:ext cx="11875135" cy="5041265"/>
          </a:xfrm>
        </p:spPr>
        <p:txBody>
          <a:bodyPr/>
          <a:lstStyle/>
          <a:p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阿尔达：你知道吗？我刚回国的时候，还有点儿不</a:t>
            </a:r>
            <a:endParaRPr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_______</a:t>
            </a: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家里的生活了呢。每天还是习惯 </a:t>
            </a:r>
            <a:endParaRPr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早起打一会儿太极拳，吃饭总想用筷子，</a:t>
            </a:r>
            <a:endParaRPr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和朋友出去玩都在</a:t>
            </a:r>
            <a:r>
              <a:rPr lang="en-US" altLang="zh-CN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</a:t>
            </a: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汉语歌，和别 </a:t>
            </a:r>
            <a:endParaRPr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人聊天儿也是</a:t>
            </a:r>
            <a:r>
              <a:rPr lang="en-US" altLang="zh-CN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中国，而且，常常</a:t>
            </a:r>
            <a:endParaRPr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会</a:t>
            </a:r>
            <a:r>
              <a:rPr lang="en-US" altLang="zh-CN"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r>
              <a:rPr sz="3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地说出一些汉语来。</a:t>
            </a:r>
            <a:endParaRPr lang="zh-CN" altLang="en-US" sz="3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玛利亚：天啊，你</a:t>
            </a:r>
            <a:r>
              <a:rPr lang="en-US" altLang="zh-CN"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r>
              <a:rPr sz="3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把在中国的生活习惯带到了你的国家。</a:t>
            </a:r>
            <a:endParaRPr lang="zh-CN" altLang="en-US" sz="3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4310" y="1073150"/>
            <a:ext cx="189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适应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6495" y="2846070"/>
            <a:ext cx="189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哼着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0485" y="3764915"/>
            <a:ext cx="2461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三句不离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0320" y="4663440"/>
            <a:ext cx="2365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不由自主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5350" y="5488305"/>
            <a:ext cx="189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完全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回答问题：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6037" y="1285840"/>
            <a:ext cx="10852237" cy="5041355"/>
          </a:xfrm>
        </p:spPr>
        <p:txBody>
          <a:bodyPr/>
          <a:lstStyle/>
          <a:p>
            <a:r>
              <a:rPr lang="en-US" altLang="zh-CN" sz="3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sz="3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阿尔达现在在哪儿？他的汉语怎么样了？</a:t>
            </a:r>
            <a:endParaRPr sz="3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2.阿</a:t>
            </a:r>
            <a:r>
              <a:rPr sz="3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尔达回国后过得怎么样？</a:t>
            </a:r>
            <a:endParaRPr sz="3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sz="3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你认为阿尔达发生这些变化的原因是什么？</a:t>
            </a:r>
            <a:endParaRPr sz="3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7962" y="31008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课文练习：试着看下列生词，复述课文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夸       提高     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适应     习惯  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三句话不离    不由自主    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完全    </a:t>
            </a:r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把</a:t>
            </a:r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9397" y="81480"/>
            <a:ext cx="10852237" cy="648000"/>
          </a:xfrm>
        </p:spPr>
        <p:txBody>
          <a:bodyPr/>
          <a:lstStyle/>
          <a:p>
            <a:r>
              <a:rPr lang="zh-CN" altLang="en-US"/>
              <a:t>课文（二）                                                           </a:t>
            </a:r>
            <a:r>
              <a:rPr lang="en-US" altLang="zh-CN"/>
              <a:t>P4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630" y="710565"/>
            <a:ext cx="11835130" cy="597916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阿尔达：玛利亚，好长时间没看见你了，</a:t>
            </a:r>
            <a:endParaRPr lang="zh-CN" altLang="en-US" sz="3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en-US" altLang="zh-CN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</a:t>
            </a:r>
            <a:r>
              <a:rPr lang="zh-CN" altLang="en-US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en-US" sz="3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玛利亚：我假期去了海南，在那儿住了一个星期。</a:t>
            </a:r>
            <a:endParaRPr lang="zh-CN" altLang="en-US" sz="3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阿尔达：冬天最适合去海南了，那儿的天气怎么样？</a:t>
            </a:r>
            <a:endParaRPr lang="zh-CN" altLang="en-US" sz="3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10000"/>
              </a:lnSpc>
              <a:buClrTx/>
              <a:buSzTx/>
            </a:pPr>
            <a:r>
              <a:rPr lang="zh-CN" altLang="en-US"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玛利亚：特别热！这不，</a:t>
            </a:r>
            <a:r>
              <a:rPr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</a:t>
            </a:r>
            <a:r>
              <a:rPr lang="zh-CN" altLang="en-US"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阿尔达：你看起来变化是挺大的，</a:t>
            </a:r>
            <a:r>
              <a:rPr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</a:t>
            </a:r>
            <a:r>
              <a:rPr lang="en-US" altLang="zh-CN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</a:t>
            </a:r>
            <a:r>
              <a:rPr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</a:t>
            </a:r>
            <a:r>
              <a:rPr lang="en-US" altLang="zh-CN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</a:t>
            </a:r>
            <a:r>
              <a:rPr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r>
              <a:rPr lang="zh-CN" altLang="en-US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。</a:t>
            </a:r>
            <a:endParaRPr lang="zh-CN" altLang="en-US" sz="3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你是不是瘦了？</a:t>
            </a:r>
            <a:endParaRPr lang="zh-CN" altLang="en-US" sz="3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10000"/>
              </a:lnSpc>
              <a:buClrTx/>
              <a:buSzTx/>
            </a:pPr>
            <a:r>
              <a:rPr lang="zh-CN" altLang="en-US"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玛利亚：是啊，就是因为现在的样子</a:t>
            </a:r>
            <a:r>
              <a:rPr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lang="en-US" altLang="zh-CN"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r>
              <a:rPr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</a:t>
            </a:r>
            <a:r>
              <a:rPr lang="zh-CN" altLang="en-US"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，</a:t>
            </a:r>
            <a:endParaRPr lang="zh-CN" altLang="en-US" sz="3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 algn="l">
              <a:lnSpc>
                <a:spcPct val="110000"/>
              </a:lnSpc>
              <a:buClrTx/>
              <a:buSzTx/>
              <a:buNone/>
            </a:pPr>
            <a:r>
              <a:rPr lang="zh-CN" altLang="en-US" sz="3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我差点儿回不来。</a:t>
            </a:r>
            <a:endParaRPr lang="zh-CN" altLang="en-US" sz="3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3445" y="1355725"/>
            <a:ext cx="562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你这段时间忙什么呢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3525" y="3438525"/>
            <a:ext cx="562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我把头发都剪了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93560" y="4083685"/>
            <a:ext cx="562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我差点儿认不出来你了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2045" y="5504180"/>
            <a:ext cx="562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和以前相比变化太大</a:t>
            </a:r>
            <a:endParaRPr lang="zh-CN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870" y="0"/>
            <a:ext cx="12198985" cy="6299200"/>
          </a:xfrm>
        </p:spPr>
        <p:txBody>
          <a:bodyPr/>
          <a:lstStyle/>
          <a:p>
            <a:r>
              <a:rPr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阿尔达：怎么了？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玛利亚：我</a:t>
            </a:r>
            <a:r>
              <a:rPr lang="en-US" altLang="zh-CN"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</a:t>
            </a:r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，准备安检的时候，工作人员</a:t>
            </a:r>
            <a:endParaRPr sz="3200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__________,</a:t>
            </a:r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因为他们觉得我本人和护照上的</a:t>
            </a:r>
            <a:endParaRPr sz="3200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照片不一样。</a:t>
            </a:r>
            <a:r>
              <a:rPr lang="en-US" altLang="zh-CN"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</a:t>
            </a:r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，可是语言能力有限，  </a:t>
            </a:r>
            <a:endParaRPr sz="3200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许多词语说不出来，</a:t>
            </a:r>
            <a:r>
              <a:rPr lang="en-US" altLang="zh-CN"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__________________________,</a:t>
            </a:r>
            <a:endParaRPr lang="en-US" altLang="zh-CN" sz="3200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</a:t>
            </a:r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我就回不来了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buClrTx/>
              <a:buSzTx/>
            </a:pPr>
            <a:r>
              <a:rPr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阿尔达：我刚来中国时，在机场也遇到了一点儿麻烦，</a:t>
            </a:r>
            <a:endParaRPr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buClrTx/>
              <a:buSzTx/>
            </a:pPr>
            <a:r>
              <a:rPr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听不懂也说不出来，都急死了。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buClrTx/>
              <a:buSzTx/>
            </a:pPr>
            <a:r>
              <a:rPr sz="32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玛利亚：是啊，这样看来，真得好好学习汉语。</a:t>
            </a:r>
            <a:endParaRPr lang="zh-CN" altLang="en-US" sz="3200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8565" y="803910"/>
            <a:ext cx="5627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办理完登机牌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2635" y="1529080"/>
            <a:ext cx="5627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把我拦了下来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2030" y="2303145"/>
            <a:ext cx="5627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我想解释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88660" y="3076575"/>
            <a:ext cx="6734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要不是最后他们给学校打了电话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9136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回答问题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9397" y="1245835"/>
            <a:ext cx="10852237" cy="5041355"/>
          </a:xfrm>
        </p:spPr>
        <p:txBody>
          <a:bodyPr/>
          <a:lstStyle/>
          <a:p>
            <a:r>
              <a:rPr lang="en-US" altLang="zh-CN"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为什么阿尔达说差点儿认不出玛丽亚了？</a:t>
            </a:r>
            <a:endParaRPr sz="3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3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玛丽亚的变化给自己带来了什么麻烦？</a:t>
            </a:r>
            <a:endParaRPr sz="3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3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 </a:t>
            </a:r>
            <a:r>
              <a:rPr sz="3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麻烦是怎么解决的？</a:t>
            </a:r>
            <a:endParaRPr sz="3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37" y="33040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课文练习：试着用下列生词复述课文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9237" y="1276315"/>
            <a:ext cx="10852237" cy="5041355"/>
          </a:xfrm>
        </p:spPr>
        <p:txBody>
          <a:bodyPr/>
          <a:lstStyle/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假期    变化     剪    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相比    差点儿   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安检    拦   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解释    有限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要不是 </a:t>
            </a:r>
            <a:endParaRPr lang="zh-CN" altLang="en-US" sz="4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5515" y="0"/>
            <a:ext cx="9792970" cy="1183005"/>
          </a:xfrm>
        </p:spPr>
        <p:txBody>
          <a:bodyPr/>
          <a:lstStyle/>
          <a:p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00" y="1005205"/>
            <a:ext cx="12191365" cy="58527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sz="4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表示状态</a:t>
            </a:r>
            <a:endParaRPr sz="40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很多父母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夏天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会给孩子剪一个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头，这样会比较凉快。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这么冷的天，你怎么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着脚？快穿上袜子！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，这种行为很没有礼貌。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922" y="350720"/>
            <a:ext cx="10852237" cy="648000"/>
          </a:xfrm>
        </p:spPr>
        <p:txBody>
          <a:bodyPr/>
          <a:lstStyle/>
          <a:p>
            <a:r>
              <a:rPr lang="zh-CN" altLang="en-US"/>
              <a:t>课文练习                                                 </a:t>
            </a:r>
            <a:r>
              <a:rPr lang="zh-CN" altLang="en-US" sz="4400"/>
              <a:t>  </a:t>
            </a:r>
            <a:r>
              <a:rPr lang="en-US" altLang="zh-CN" sz="4400"/>
              <a:t>P7</a:t>
            </a:r>
            <a:endParaRPr lang="en-US" altLang="zh-CN" sz="4400"/>
          </a:p>
        </p:txBody>
      </p:sp>
      <p:pic>
        <p:nvPicPr>
          <p:cNvPr id="5" name="图片 4" descr="QQ截图202001171735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965" y="1442085"/>
            <a:ext cx="10058400" cy="2491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51000"/>
            <a:ext cx="10852237" cy="648000"/>
          </a:xfrm>
        </p:spPr>
        <p:txBody>
          <a:bodyPr/>
          <a:lstStyle/>
          <a:p>
            <a:r>
              <a:rPr lang="zh-CN" altLang="en-US"/>
              <a:t>课文练习                                                    </a:t>
            </a:r>
            <a:r>
              <a:rPr lang="zh-CN" altLang="en-US" sz="4400"/>
              <a:t>  </a:t>
            </a:r>
            <a:r>
              <a:rPr lang="en-US" altLang="zh-CN" sz="4400"/>
              <a:t>P7</a:t>
            </a:r>
            <a:endParaRPr lang="en-US" altLang="zh-CN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QQ截图20200117173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860" y="962660"/>
            <a:ext cx="11129645" cy="44380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课堂活动    </a:t>
            </a:r>
            <a:r>
              <a:rPr lang="en-US" altLang="zh-CN"/>
              <a:t>P8</a:t>
            </a:r>
            <a:endParaRPr lang="en-US" altLang="zh-CN"/>
          </a:p>
        </p:txBody>
      </p:sp>
      <p:pic>
        <p:nvPicPr>
          <p:cNvPr id="4" name="图片 3" descr="QQ截图202001191118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2340" y="253365"/>
            <a:ext cx="8346440" cy="6351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17" y="218640"/>
            <a:ext cx="10852237" cy="648000"/>
          </a:xfrm>
        </p:spPr>
        <p:txBody>
          <a:bodyPr/>
          <a:lstStyle/>
          <a:p>
            <a:r>
              <a:rPr lang="en-US" altLang="zh-CN"/>
              <a:t>   </a:t>
            </a:r>
            <a:r>
              <a:rPr lang="zh-CN" altLang="en-US"/>
              <a:t>听力                                                              </a:t>
            </a:r>
            <a:r>
              <a:rPr lang="zh-CN" altLang="en-US" sz="4400"/>
              <a:t> </a:t>
            </a:r>
            <a:r>
              <a:rPr lang="en-US" altLang="zh-CN" sz="4400"/>
              <a:t>P11</a:t>
            </a:r>
            <a:endParaRPr lang="en-US" altLang="zh-CN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00117174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095375"/>
            <a:ext cx="11197590" cy="5727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08015"/>
            <a:ext cx="10852237" cy="5041355"/>
          </a:xfrm>
        </p:spPr>
        <p:txBody>
          <a:bodyPr/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（1）转眼我来中国已经快一年了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（2）我差点儿没放弃学习汉语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（3）可能我就坚持不到现在了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）当你把学会的汉语说出来时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）而且还夸你说得地道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听写实践：作文（一）                                </a:t>
            </a:r>
            <a:r>
              <a:rPr lang="zh-CN" altLang="en-US" sz="4400"/>
              <a:t> </a:t>
            </a:r>
            <a:r>
              <a:rPr lang="en-US" altLang="zh-CN" sz="4400"/>
              <a:t>P11</a:t>
            </a:r>
            <a:endParaRPr lang="en-US" altLang="zh-CN" sz="4400"/>
          </a:p>
        </p:txBody>
      </p:sp>
      <p:pic>
        <p:nvPicPr>
          <p:cNvPr id="4" name="图片 3" descr="QQ截图202001171749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570355"/>
            <a:ext cx="11179810" cy="3717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小组讨论                                                    </a:t>
            </a:r>
            <a:r>
              <a:rPr lang="en-US" altLang="zh-CN"/>
              <a:t>P9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001171750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525" y="1296035"/>
            <a:ext cx="9447530" cy="4191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t>作文（二）                                                  </a:t>
            </a:r>
            <a:r>
              <a:rPr lang="en-US" altLang="zh-CN"/>
              <a:t>P12</a:t>
            </a:r>
            <a:endParaRPr lang="en-US" altLang="zh-CN"/>
          </a:p>
        </p:txBody>
      </p:sp>
      <p:pic>
        <p:nvPicPr>
          <p:cNvPr id="4" name="图片 3" descr="QQ截图202001171752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330" y="1214755"/>
            <a:ext cx="8557260" cy="5482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5515" y="0"/>
            <a:ext cx="9792970" cy="1183005"/>
          </a:xfrm>
        </p:spPr>
        <p:txBody>
          <a:bodyPr/>
          <a:lstStyle/>
          <a:p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715" y="917575"/>
            <a:ext cx="11672570" cy="56953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sz="4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表示结果：没有了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V+光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她每次逛街，不把钱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花光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是不会回家的。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我已经很久没学数学了，很多内容都</a:t>
            </a:r>
            <a:r>
              <a:rPr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忘光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了。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：我的饭呢？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B: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谁让你回来得这么晚，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80665" y="151130"/>
            <a:ext cx="6240780" cy="12096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V+</a:t>
            </a:r>
            <a:r>
              <a:rPr lang="zh-CN" altLang="en-US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    </a:t>
            </a:r>
            <a:r>
              <a:rPr lang="en-US" alt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VS.   V+</a:t>
            </a:r>
            <a:r>
              <a:rPr lang="zh-CN" altLang="en-US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</a:t>
            </a:r>
            <a:endParaRPr lang="zh-CN" altLang="en-US"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238875" y="1502410"/>
            <a:ext cx="5283200" cy="2882900"/>
          </a:xfrm>
        </p:spPr>
        <p:txBody>
          <a:bodyPr/>
          <a:lstStyle/>
          <a:p>
            <a:pPr marL="0" algn="l">
              <a:buClrTx/>
              <a:buSzTx/>
              <a:buNone/>
            </a:pPr>
            <a:r>
              <a:rPr lang="zh-CN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  <a:r>
              <a:rPr lang="zh-CN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endParaRPr lang="zh-CN" altLang="zh-CN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l">
              <a:buClrTx/>
              <a:buSzTx/>
              <a:buNone/>
            </a:pPr>
            <a:r>
              <a:rPr lang="zh-CN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  <a:r>
              <a:rPr lang="zh-CN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饭</a:t>
            </a:r>
            <a:endParaRPr lang="zh-CN" altLang="zh-CN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l">
              <a:buClrTx/>
              <a:buSzTx/>
              <a:buNone/>
            </a:pPr>
            <a:r>
              <a:rPr lang="zh-CN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洗</a:t>
            </a:r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  <a:r>
              <a:rPr lang="zh-CN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澡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11505" y="1659255"/>
            <a:ext cx="5283200" cy="3686810"/>
          </a:xfrm>
        </p:spPr>
        <p:txBody>
          <a:bodyPr/>
          <a:lstStyle/>
          <a:p>
            <a:pPr marL="0" indent="0">
              <a:buNone/>
            </a:pPr>
            <a:r>
              <a:rPr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  <a:r>
              <a:rPr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饭</a:t>
            </a:r>
            <a:endParaRPr altLang="zh-CN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喝</a:t>
            </a:r>
            <a:r>
              <a:rPr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10080"/>
            <a:ext cx="10852237" cy="648000"/>
          </a:xfrm>
        </p:spPr>
        <p:txBody>
          <a:bodyPr/>
          <a:lstStyle/>
          <a:p>
            <a:r>
              <a:rPr lang="zh-CN" altLang="en-US" sz="4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填空</a:t>
            </a:r>
            <a:endParaRPr lang="zh-CN" altLang="en-US" sz="4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93470"/>
            <a:ext cx="11400155" cy="5314950"/>
          </a:xfrm>
        </p:spPr>
        <p:txBody>
          <a:bodyPr/>
          <a:lstStyle/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我打算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作业再去找你。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不好意思，我太渴了，把你的水都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3.A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：你怎么还不回来呢？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：需要买的东西太多了，我还没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呢。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4.A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：你怎么又跟我借钱？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：我也不想啊，可是最近花钱的地方比较多，钱都  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________</a:t>
            </a:r>
            <a:r>
              <a:rPr sz="35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了。</a:t>
            </a:r>
            <a:endParaRPr sz="35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7205" y="110934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写完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83930" y="1913890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喝光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6915" y="3576955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买完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50185" y="6007100"/>
            <a:ext cx="170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花光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1.xml><?xml version="1.0" encoding="utf-8"?>
<p:tagLst xmlns:p="http://schemas.openxmlformats.org/presentationml/2006/main">
  <p:tag name="PA" val="v5.2.8"/>
</p:tagLst>
</file>

<file path=ppt/tags/tag102.xml><?xml version="1.0" encoding="utf-8"?>
<p:tagLst xmlns:p="http://schemas.openxmlformats.org/presentationml/2006/main">
  <p:tag name="REFSHAPE" val="927999532"/>
  <p:tag name="KSO_WM_UNIT_PLACING_PICTURE_USER_VIEWPORT" val="{&quot;height&quot;:7575,&quot;width&quot;:10515}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5.xml><?xml version="1.0" encoding="utf-8"?>
<p:tagLst xmlns:p="http://schemas.openxmlformats.org/presentationml/2006/main">
  <p:tag name="REFSHAPE" val="842941732"/>
  <p:tag name="KSO_WM_UNIT_PLACING_PICTURE_USER_VIEWPORT" val="{&quot;height&quot;:7575,&quot;width&quot;:10515}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1.xml><?xml version="1.0" encoding="utf-8"?>
<p:tagLst xmlns:p="http://schemas.openxmlformats.org/presentationml/2006/main">
  <p:tag name="PA" val="v5.2.8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8.xml><?xml version="1.0" encoding="utf-8"?>
<p:tagLst xmlns:p="http://schemas.openxmlformats.org/presentationml/2006/main">
  <p:tag name="commondata" val="eyJoZGlkIjoiZGVlYjA1NDlkOTNlYTVmM2FmNmFmNWYwYjg0ZWM2OTM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PA" val="v5.2.8"/>
</p:tagLst>
</file>

<file path=ppt/tags/tag63.xml><?xml version="1.0" encoding="utf-8"?>
<p:tagLst xmlns:p="http://schemas.openxmlformats.org/presentationml/2006/main">
  <p:tag name="PA" val="v5.2.8"/>
</p:tagLst>
</file>

<file path=ppt/tags/tag64.xml><?xml version="1.0" encoding="utf-8"?>
<p:tagLst xmlns:p="http://schemas.openxmlformats.org/presentationml/2006/main">
  <p:tag name="PA" val="v5.2.8"/>
</p:tagLst>
</file>

<file path=ppt/tags/tag65.xml><?xml version="1.0" encoding="utf-8"?>
<p:tagLst xmlns:p="http://schemas.openxmlformats.org/presentationml/2006/main">
  <p:tag name="PA" val="v5.2.8"/>
</p:tagLst>
</file>

<file path=ppt/tags/tag66.xml><?xml version="1.0" encoding="utf-8"?>
<p:tagLst xmlns:p="http://schemas.openxmlformats.org/presentationml/2006/main">
  <p:tag name="PA" val="v5.2.8"/>
</p:tagLst>
</file>

<file path=ppt/tags/tag67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PA" val="v5.2.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5.2.8"/>
</p:tagLst>
</file>

<file path=ppt/tags/tag71.xml><?xml version="1.0" encoding="utf-8"?>
<p:tagLst xmlns:p="http://schemas.openxmlformats.org/presentationml/2006/main">
  <p:tag name="PA" val="v5.2.8"/>
</p:tagLst>
</file>

<file path=ppt/tags/tag72.xml><?xml version="1.0" encoding="utf-8"?>
<p:tagLst xmlns:p="http://schemas.openxmlformats.org/presentationml/2006/main">
  <p:tag name="PA" val="v5.2.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4.xml><?xml version="1.0" encoding="utf-8"?>
<p:tagLst xmlns:p="http://schemas.openxmlformats.org/presentationml/2006/main">
  <p:tag name="REFSHAPE" val="219244164"/>
  <p:tag name="KSO_WM_UNIT_PLACING_PICTURE_USER_VIEWPORT" val="{&quot;height&quot;:6120,&quot;width&quot;:8250}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5397</Words>
  <Application>WPS 演示</Application>
  <PresentationFormat>宽屏</PresentationFormat>
  <Paragraphs>526</Paragraphs>
  <Slides>67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77" baseType="lpstr">
      <vt:lpstr>Arial</vt:lpstr>
      <vt:lpstr>宋体</vt:lpstr>
      <vt:lpstr>Wingdings</vt:lpstr>
      <vt:lpstr>微软雅黑</vt:lpstr>
      <vt:lpstr>字魂105号-简雅黑</vt:lpstr>
      <vt:lpstr>黑体</vt:lpstr>
      <vt:lpstr>庞门正道标题体</vt:lpstr>
      <vt:lpstr>楷体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光</vt:lpstr>
      <vt:lpstr> 光</vt:lpstr>
      <vt:lpstr> </vt:lpstr>
      <vt:lpstr>填空</vt:lpstr>
      <vt:lpstr>夸</vt:lpstr>
      <vt:lpstr>夸    夸奖    表扬</vt:lpstr>
      <vt:lpstr>完全    </vt:lpstr>
      <vt:lpstr>完全    VS    都</vt:lpstr>
      <vt:lpstr>适应    </vt:lpstr>
      <vt:lpstr>适应   VS  习惯</vt:lpstr>
      <vt:lpstr>不由自主</vt:lpstr>
      <vt:lpstr>看图说句子</vt:lpstr>
      <vt:lpstr>段    剪   相比</vt:lpstr>
      <vt:lpstr>与……相比</vt:lpstr>
      <vt:lpstr>口语表达</vt:lpstr>
      <vt:lpstr>   办理    登机牌  </vt:lpstr>
      <vt:lpstr>登机牌</vt:lpstr>
      <vt:lpstr>安检  本人 </vt:lpstr>
      <vt:lpstr>口语表达</vt:lpstr>
      <vt:lpstr>扩展生词：托运   携带</vt:lpstr>
      <vt:lpstr>   拦   </vt:lpstr>
      <vt:lpstr>拦</vt:lpstr>
      <vt:lpstr>解释</vt:lpstr>
      <vt:lpstr>排序+组词成句</vt:lpstr>
      <vt:lpstr>有限</vt:lpstr>
      <vt:lpstr>扩展生词：限制 </vt:lpstr>
      <vt:lpstr>有限    无限    限制</vt:lpstr>
      <vt:lpstr>PowerPoint 演示文稿</vt:lpstr>
      <vt:lpstr>PowerPoint 演示文稿</vt:lpstr>
      <vt:lpstr>生词练习                                                             P6 </vt:lpstr>
      <vt:lpstr>PowerPoint 演示文稿</vt:lpstr>
      <vt:lpstr>生词练习                                                                  P5</vt:lpstr>
      <vt:lpstr>生词练习                                                                 P6</vt:lpstr>
      <vt:lpstr>看图片，说生词</vt:lpstr>
      <vt:lpstr>语言点练习：差点儿</vt:lpstr>
      <vt:lpstr>语言点练习：差点儿</vt:lpstr>
      <vt:lpstr>语言点练习：要不是……，（就）……</vt:lpstr>
      <vt:lpstr>课前准备    P2 </vt:lpstr>
      <vt:lpstr>课前准备    P2 </vt:lpstr>
      <vt:lpstr>PowerPoint 演示文稿</vt:lpstr>
      <vt:lpstr>                                                                           P10    P</vt:lpstr>
      <vt:lpstr>PowerPoint 演示文稿</vt:lpstr>
      <vt:lpstr>语言点练习                                             P7</vt:lpstr>
      <vt:lpstr>PowerPoint 演示文稿</vt:lpstr>
      <vt:lpstr>语言点                                                                 P8</vt:lpstr>
      <vt:lpstr>PowerPoint 演示文稿</vt:lpstr>
      <vt:lpstr>课文（一）                                                             P3</vt:lpstr>
      <vt:lpstr>PowerPoint 演示文稿</vt:lpstr>
      <vt:lpstr>回答问题：</vt:lpstr>
      <vt:lpstr>课文练习：试着看下列生词，复述课文</vt:lpstr>
      <vt:lpstr>课文（二）                                                           P4</vt:lpstr>
      <vt:lpstr>PowerPoint 演示文稿</vt:lpstr>
      <vt:lpstr>回答问题</vt:lpstr>
      <vt:lpstr>课文练习：试着用下列生词复述课文</vt:lpstr>
      <vt:lpstr>课文练习                                                   P7</vt:lpstr>
      <vt:lpstr>课文练习                                                      P7</vt:lpstr>
      <vt:lpstr>课堂活动    P8</vt:lpstr>
      <vt:lpstr>   听力                                                               P11</vt:lpstr>
      <vt:lpstr>PowerPoint 演示文稿</vt:lpstr>
      <vt:lpstr>听写实践：作文（一）                                 P11</vt:lpstr>
      <vt:lpstr>小组讨论                                                    P9</vt:lpstr>
      <vt:lpstr> 作文（二）                                                  P12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第一课  变化挺大的</dc:title>
  <dc:creator/>
  <cp:lastModifiedBy>Xwp</cp:lastModifiedBy>
  <cp:revision>73</cp:revision>
  <dcterms:created xsi:type="dcterms:W3CDTF">2019-06-19T02:08:00Z</dcterms:created>
  <dcterms:modified xsi:type="dcterms:W3CDTF">2023-12-06T00:30:28Z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0909B450374C405F963653A634C01BC7</vt:lpwstr>
  </property>
</Properties>
</file>