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25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9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30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36.xml" ContentType="application/vnd.openxmlformats-officedocument.presentationml.notesSlide+xml"/>
  <Override PartName="/ppt/tags/tag86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tags/tag87.xml" ContentType="application/vnd.openxmlformats-officedocument.presentationml.tags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46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notesSlides/notesSlide47.xml" ContentType="application/vnd.openxmlformats-officedocument.presentationml.notesSl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notesSlides/notesSlide48.xml" ContentType="application/vnd.openxmlformats-officedocument.presentationml.notesSlide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49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4"/>
  </p:notesMasterIdLst>
  <p:sldIdLst>
    <p:sldId id="338" r:id="rId2"/>
    <p:sldId id="316" r:id="rId3"/>
    <p:sldId id="402" r:id="rId4"/>
    <p:sldId id="262" r:id="rId5"/>
    <p:sldId id="266" r:id="rId6"/>
    <p:sldId id="358" r:id="rId7"/>
    <p:sldId id="343" r:id="rId8"/>
    <p:sldId id="371" r:id="rId9"/>
    <p:sldId id="541" r:id="rId10"/>
    <p:sldId id="340" r:id="rId11"/>
    <p:sldId id="272" r:id="rId12"/>
    <p:sldId id="372" r:id="rId13"/>
    <p:sldId id="374" r:id="rId14"/>
    <p:sldId id="542" r:id="rId15"/>
    <p:sldId id="543" r:id="rId16"/>
    <p:sldId id="759" r:id="rId17"/>
    <p:sldId id="616" r:id="rId18"/>
    <p:sldId id="617" r:id="rId19"/>
    <p:sldId id="760" r:id="rId20"/>
    <p:sldId id="871" r:id="rId21"/>
    <p:sldId id="341" r:id="rId22"/>
    <p:sldId id="388" r:id="rId23"/>
    <p:sldId id="686" r:id="rId24"/>
    <p:sldId id="687" r:id="rId25"/>
    <p:sldId id="361" r:id="rId26"/>
    <p:sldId id="392" r:id="rId27"/>
    <p:sldId id="393" r:id="rId28"/>
    <p:sldId id="1021" r:id="rId29"/>
    <p:sldId id="1022" r:id="rId30"/>
    <p:sldId id="1023" r:id="rId31"/>
    <p:sldId id="1024" r:id="rId32"/>
    <p:sldId id="1025" r:id="rId33"/>
    <p:sldId id="1026" r:id="rId34"/>
    <p:sldId id="1027" r:id="rId35"/>
    <p:sldId id="1028" r:id="rId36"/>
    <p:sldId id="380" r:id="rId37"/>
    <p:sldId id="381" r:id="rId38"/>
    <p:sldId id="691" r:id="rId39"/>
    <p:sldId id="692" r:id="rId40"/>
    <p:sldId id="1029" r:id="rId41"/>
    <p:sldId id="1030" r:id="rId42"/>
    <p:sldId id="1031" r:id="rId43"/>
    <p:sldId id="694" r:id="rId44"/>
    <p:sldId id="695" r:id="rId45"/>
    <p:sldId id="696" r:id="rId46"/>
    <p:sldId id="697" r:id="rId47"/>
    <p:sldId id="699" r:id="rId48"/>
    <p:sldId id="342" r:id="rId49"/>
    <p:sldId id="698" r:id="rId50"/>
    <p:sldId id="362" r:id="rId51"/>
    <p:sldId id="395" r:id="rId52"/>
    <p:sldId id="394" r:id="rId53"/>
    <p:sldId id="493" r:id="rId54"/>
    <p:sldId id="396" r:id="rId55"/>
    <p:sldId id="398" r:id="rId56"/>
    <p:sldId id="403" r:id="rId57"/>
    <p:sldId id="439" r:id="rId58"/>
    <p:sldId id="700" r:id="rId59"/>
    <p:sldId id="441" r:id="rId60"/>
    <p:sldId id="442" r:id="rId61"/>
    <p:sldId id="443" r:id="rId62"/>
    <p:sldId id="444" r:id="rId63"/>
    <p:sldId id="445" r:id="rId64"/>
    <p:sldId id="446" r:id="rId65"/>
    <p:sldId id="451" r:id="rId66"/>
    <p:sldId id="452" r:id="rId67"/>
    <p:sldId id="701" r:id="rId68"/>
    <p:sldId id="453" r:id="rId69"/>
    <p:sldId id="838" r:id="rId70"/>
    <p:sldId id="461" r:id="rId71"/>
    <p:sldId id="702" r:id="rId72"/>
    <p:sldId id="703" r:id="rId73"/>
    <p:sldId id="704" r:id="rId74"/>
    <p:sldId id="448" r:id="rId75"/>
    <p:sldId id="449" r:id="rId76"/>
    <p:sldId id="468" r:id="rId77"/>
    <p:sldId id="471" r:id="rId78"/>
    <p:sldId id="472" r:id="rId79"/>
    <p:sldId id="705" r:id="rId80"/>
    <p:sldId id="706" r:id="rId81"/>
    <p:sldId id="707" r:id="rId82"/>
    <p:sldId id="708" r:id="rId83"/>
    <p:sldId id="709" r:id="rId84"/>
    <p:sldId id="710" r:id="rId85"/>
    <p:sldId id="473" r:id="rId86"/>
    <p:sldId id="475" r:id="rId87"/>
    <p:sldId id="474" r:id="rId88"/>
    <p:sldId id="477" r:id="rId89"/>
    <p:sldId id="476" r:id="rId90"/>
    <p:sldId id="478" r:id="rId91"/>
    <p:sldId id="479" r:id="rId92"/>
    <p:sldId id="711" r:id="rId93"/>
    <p:sldId id="483" r:id="rId94"/>
    <p:sldId id="485" r:id="rId95"/>
    <p:sldId id="486" r:id="rId96"/>
    <p:sldId id="487" r:id="rId97"/>
    <p:sldId id="488" r:id="rId98"/>
    <p:sldId id="873" r:id="rId99"/>
    <p:sldId id="489" r:id="rId100"/>
    <p:sldId id="490" r:id="rId101"/>
    <p:sldId id="484" r:id="rId102"/>
    <p:sldId id="347" r:id="rId103"/>
  </p:sldIdLst>
  <p:sldSz cx="12192000" cy="6858000"/>
  <p:notesSz cx="6858000" cy="9144000"/>
  <p:custDataLst>
    <p:tags r:id="rId10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8">
          <p15:clr>
            <a:srgbClr val="A4A3A4"/>
          </p15:clr>
        </p15:guide>
        <p15:guide id="2" pos="38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DCBF"/>
    <a:srgbClr val="C00000"/>
    <a:srgbClr val="203864"/>
    <a:srgbClr val="3760AB"/>
    <a:srgbClr val="3F6DC1"/>
    <a:srgbClr val="355DA5"/>
    <a:srgbClr val="2D4F8B"/>
    <a:srgbClr val="5780C9"/>
    <a:srgbClr val="365FA8"/>
    <a:srgbClr val="2846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96" autoAdjust="0"/>
    <p:restoredTop sz="94660"/>
  </p:normalViewPr>
  <p:slideViewPr>
    <p:cSldViewPr snapToGrid="0">
      <p:cViewPr varScale="1">
        <p:scale>
          <a:sx n="92" d="100"/>
          <a:sy n="92" d="100"/>
        </p:scale>
        <p:origin x="192" y="656"/>
      </p:cViewPr>
      <p:guideLst>
        <p:guide orient="horz" pos="2068"/>
        <p:guide pos="38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18FC8-309C-42F9-B8B3-C67474041B64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6DE94-F534-483F-8D30-0966D876283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102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6DE94-F534-483F-8D30-0966D876283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480800" y="6444344"/>
            <a:ext cx="711200" cy="116113"/>
          </a:xfrm>
          <a:prstGeom prst="rect">
            <a:avLst/>
          </a:prstGeom>
          <a:solidFill>
            <a:srgbClr val="C31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F0B99-5D56-495B-BDA6-049F62BA0AAE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0B99-5D56-495B-BDA6-049F62BA0AAE}" type="datetimeFigureOut">
              <a:rPr lang="zh-CN" altLang="en-US" smtClean="0"/>
              <a:t>2022/11/10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8DB-C0BC-4211-8BDF-33F88C7B8C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3.jpeg"/><Relationship Id="rId5" Type="http://schemas.openxmlformats.org/officeDocument/2006/relationships/tags" Target="../tags/tag6.xml"/><Relationship Id="rId10" Type="http://schemas.openxmlformats.org/officeDocument/2006/relationships/image" Target="../media/image2.png"/><Relationship Id="rId4" Type="http://schemas.openxmlformats.org/officeDocument/2006/relationships/tags" Target="../tags/tag5.xml"/><Relationship Id="rId9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80.xml"/><Relationship Id="rId1" Type="http://schemas.openxmlformats.org/officeDocument/2006/relationships/tags" Target="../tags/tag179.xml"/><Relationship Id="rId4" Type="http://schemas.openxmlformats.org/officeDocument/2006/relationships/image" Target="../media/image78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82.xml"/><Relationship Id="rId1" Type="http://schemas.openxmlformats.org/officeDocument/2006/relationships/tags" Target="../tags/tag181.xml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85.xml"/><Relationship Id="rId7" Type="http://schemas.openxmlformats.org/officeDocument/2006/relationships/image" Target="../media/image1.jpeg"/><Relationship Id="rId2" Type="http://schemas.openxmlformats.org/officeDocument/2006/relationships/tags" Target="../tags/tag184.xml"/><Relationship Id="rId1" Type="http://schemas.openxmlformats.org/officeDocument/2006/relationships/tags" Target="../tags/tag183.xml"/><Relationship Id="rId6" Type="http://schemas.openxmlformats.org/officeDocument/2006/relationships/notesSlide" Target="../notesSlides/notesSlide5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8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10" Type="http://schemas.openxmlformats.org/officeDocument/2006/relationships/image" Target="../media/image8.png"/><Relationship Id="rId4" Type="http://schemas.openxmlformats.org/officeDocument/2006/relationships/tags" Target="../tags/tag18.xml"/><Relationship Id="rId9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image" Target="../media/image10.png"/><Relationship Id="rId5" Type="http://schemas.openxmlformats.org/officeDocument/2006/relationships/tags" Target="../tags/tag27.xml"/><Relationship Id="rId10" Type="http://schemas.openxmlformats.org/officeDocument/2006/relationships/image" Target="../media/image9.png"/><Relationship Id="rId4" Type="http://schemas.openxmlformats.org/officeDocument/2006/relationships/tags" Target="../tags/tag26.xml"/><Relationship Id="rId9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10" Type="http://schemas.openxmlformats.org/officeDocument/2006/relationships/image" Target="../media/image11.png"/><Relationship Id="rId4" Type="http://schemas.openxmlformats.org/officeDocument/2006/relationships/tags" Target="../tags/tag34.xml"/><Relationship Id="rId9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41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10" Type="http://schemas.openxmlformats.org/officeDocument/2006/relationships/image" Target="../media/image14.png"/><Relationship Id="rId4" Type="http://schemas.openxmlformats.org/officeDocument/2006/relationships/tags" Target="../tags/tag42.xml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image" Target="../media/image17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55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0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image" Target="../media/image4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5" Type="http://schemas.openxmlformats.org/officeDocument/2006/relationships/image" Target="../media/image42.png"/><Relationship Id="rId4" Type="http://schemas.openxmlformats.org/officeDocument/2006/relationships/image" Target="../media/image4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image" Target="../media/image4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image" Target="../media/image4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4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84.xml"/><Relationship Id="rId1" Type="http://schemas.openxmlformats.org/officeDocument/2006/relationships/tags" Target="../tags/tag8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3" Type="http://schemas.openxmlformats.org/officeDocument/2006/relationships/tags" Target="../tags/tag90.xml"/><Relationship Id="rId7" Type="http://schemas.openxmlformats.org/officeDocument/2006/relationships/tags" Target="../tags/tag94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10" Type="http://schemas.openxmlformats.org/officeDocument/2006/relationships/image" Target="../media/image53.png"/><Relationship Id="rId4" Type="http://schemas.openxmlformats.org/officeDocument/2006/relationships/tags" Target="../tags/tag91.xml"/><Relationship Id="rId9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3" Type="http://schemas.openxmlformats.org/officeDocument/2006/relationships/tags" Target="../tags/tag98.xml"/><Relationship Id="rId7" Type="http://schemas.openxmlformats.org/officeDocument/2006/relationships/tags" Target="../tags/tag102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10" Type="http://schemas.openxmlformats.org/officeDocument/2006/relationships/image" Target="../media/image54.jpeg"/><Relationship Id="rId4" Type="http://schemas.openxmlformats.org/officeDocument/2006/relationships/tags" Target="../tags/tag99.xml"/><Relationship Id="rId9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3" Type="http://schemas.openxmlformats.org/officeDocument/2006/relationships/tags" Target="../tags/tag106.xml"/><Relationship Id="rId7" Type="http://schemas.openxmlformats.org/officeDocument/2006/relationships/tags" Target="../tags/tag110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10" Type="http://schemas.openxmlformats.org/officeDocument/2006/relationships/image" Target="../media/image55.png"/><Relationship Id="rId4" Type="http://schemas.openxmlformats.org/officeDocument/2006/relationships/tags" Target="../tags/tag107.xml"/><Relationship Id="rId9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10" Type="http://schemas.openxmlformats.org/officeDocument/2006/relationships/image" Target="../media/image58.jpeg"/><Relationship Id="rId4" Type="http://schemas.openxmlformats.org/officeDocument/2006/relationships/tags" Target="../tags/tag117.xml"/><Relationship Id="rId9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tags" Target="../tags/tag130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10" Type="http://schemas.openxmlformats.org/officeDocument/2006/relationships/image" Target="../media/image59.png"/><Relationship Id="rId4" Type="http://schemas.openxmlformats.org/officeDocument/2006/relationships/tags" Target="../tags/tag126.xml"/><Relationship Id="rId9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tags" Target="../tags/tag138.xml"/><Relationship Id="rId3" Type="http://schemas.openxmlformats.org/officeDocument/2006/relationships/tags" Target="../tags/tag133.xml"/><Relationship Id="rId7" Type="http://schemas.openxmlformats.org/officeDocument/2006/relationships/tags" Target="../tags/tag137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6" Type="http://schemas.openxmlformats.org/officeDocument/2006/relationships/tags" Target="../tags/tag136.xml"/><Relationship Id="rId5" Type="http://schemas.openxmlformats.org/officeDocument/2006/relationships/tags" Target="../tags/tag135.xml"/><Relationship Id="rId10" Type="http://schemas.openxmlformats.org/officeDocument/2006/relationships/image" Target="../media/image60.png"/><Relationship Id="rId4" Type="http://schemas.openxmlformats.org/officeDocument/2006/relationships/tags" Target="../tags/tag134.xml"/><Relationship Id="rId9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tags" Target="../tags/tag146.xml"/><Relationship Id="rId3" Type="http://schemas.openxmlformats.org/officeDocument/2006/relationships/tags" Target="../tags/tag141.xml"/><Relationship Id="rId7" Type="http://schemas.openxmlformats.org/officeDocument/2006/relationships/tags" Target="../tags/tag145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10" Type="http://schemas.openxmlformats.org/officeDocument/2006/relationships/image" Target="../media/image61.jpeg"/><Relationship Id="rId4" Type="http://schemas.openxmlformats.org/officeDocument/2006/relationships/tags" Target="../tags/tag142.xml"/><Relationship Id="rId9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48.xml"/><Relationship Id="rId1" Type="http://schemas.openxmlformats.org/officeDocument/2006/relationships/tags" Target="../tags/tag14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9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4" Type="http://schemas.openxmlformats.org/officeDocument/2006/relationships/image" Target="../media/image6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4" Type="http://schemas.openxmlformats.org/officeDocument/2006/relationships/image" Target="../media/image6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4" Type="http://schemas.openxmlformats.org/officeDocument/2006/relationships/image" Target="../media/image66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4" Type="http://schemas.openxmlformats.org/officeDocument/2006/relationships/image" Target="../media/image69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4" Type="http://schemas.openxmlformats.org/officeDocument/2006/relationships/image" Target="../media/image70.pn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4" Type="http://schemas.openxmlformats.org/officeDocument/2006/relationships/image" Target="../media/image73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68.xml"/><Relationship Id="rId1" Type="http://schemas.openxmlformats.org/officeDocument/2006/relationships/tags" Target="../tags/tag167.xml"/><Relationship Id="rId4" Type="http://schemas.openxmlformats.org/officeDocument/2006/relationships/image" Target="../media/image74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5" Type="http://schemas.openxmlformats.org/officeDocument/2006/relationships/image" Target="../media/image74.png"/><Relationship Id="rId4" Type="http://schemas.openxmlformats.org/officeDocument/2006/relationships/image" Target="../media/image75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72.xml"/><Relationship Id="rId1" Type="http://schemas.openxmlformats.org/officeDocument/2006/relationships/tags" Target="../tags/tag17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4" Type="http://schemas.openxmlformats.org/officeDocument/2006/relationships/image" Target="../media/image76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4" Type="http://schemas.openxmlformats.org/officeDocument/2006/relationships/image" Target="../media/image77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78.xml"/><Relationship Id="rId1" Type="http://schemas.openxmlformats.org/officeDocument/2006/relationships/tags" Target="../tags/tag1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9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941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3080786" y="3145893"/>
            <a:ext cx="58058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基础课第十二课</a:t>
            </a:r>
          </a:p>
        </p:txBody>
      </p:sp>
      <p:sp>
        <p:nvSpPr>
          <p:cNvPr id="11" name="PA-文本框 61"/>
          <p:cNvSpPr txBox="1"/>
          <p:nvPr>
            <p:custDataLst>
              <p:tags r:id="rId4"/>
            </p:custDataLst>
          </p:nvPr>
        </p:nvSpPr>
        <p:spPr>
          <a:xfrm>
            <a:off x="4165703" y="2053442"/>
            <a:ext cx="34061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BASIC COURSE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-文本框 61"/>
          <p:cNvSpPr txBox="1"/>
          <p:nvPr>
            <p:custDataLst>
              <p:tags r:id="rId5"/>
            </p:custDataLst>
          </p:nvPr>
        </p:nvSpPr>
        <p:spPr>
          <a:xfrm>
            <a:off x="4181641" y="4329103"/>
            <a:ext cx="36499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你比你姐姐高？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5153215" y="5356449"/>
            <a:ext cx="1886840" cy="521970"/>
            <a:chOff x="5152580" y="4813524"/>
            <a:chExt cx="1886840" cy="521970"/>
          </a:xfrm>
        </p:grpSpPr>
        <p:sp>
          <p:nvSpPr>
            <p:cNvPr id="24" name="任意多边形 23"/>
            <p:cNvSpPr/>
            <p:nvPr/>
          </p:nvSpPr>
          <p:spPr>
            <a:xfrm>
              <a:off x="5152580" y="4855435"/>
              <a:ext cx="1886840" cy="438587"/>
            </a:xfrm>
            <a:custGeom>
              <a:avLst/>
              <a:gdLst>
                <a:gd name="connsiteX0" fmla="*/ 181420 w 1886840"/>
                <a:gd name="connsiteY0" fmla="*/ 0 h 438587"/>
                <a:gd name="connsiteX1" fmla="*/ 213805 w 1886840"/>
                <a:gd name="connsiteY1" fmla="*/ 0 h 438587"/>
                <a:gd name="connsiteX2" fmla="*/ 1673035 w 1886840"/>
                <a:gd name="connsiteY2" fmla="*/ 0 h 438587"/>
                <a:gd name="connsiteX3" fmla="*/ 1705419 w 1886840"/>
                <a:gd name="connsiteY3" fmla="*/ 0 h 438587"/>
                <a:gd name="connsiteX4" fmla="*/ 1705419 w 1886840"/>
                <a:gd name="connsiteY4" fmla="*/ 3317 h 438587"/>
                <a:gd name="connsiteX5" fmla="*/ 1716124 w 1886840"/>
                <a:gd name="connsiteY5" fmla="*/ 4413 h 438587"/>
                <a:gd name="connsiteX6" fmla="*/ 1886840 w 1886840"/>
                <a:gd name="connsiteY6" fmla="*/ 217198 h 438587"/>
                <a:gd name="connsiteX7" fmla="*/ 1716124 w 1886840"/>
                <a:gd name="connsiteY7" fmla="*/ 429984 h 438587"/>
                <a:gd name="connsiteX8" fmla="*/ 1705419 w 1886840"/>
                <a:gd name="connsiteY8" fmla="*/ 431080 h 438587"/>
                <a:gd name="connsiteX9" fmla="*/ 1705419 w 1886840"/>
                <a:gd name="connsiteY9" fmla="*/ 438587 h 438587"/>
                <a:gd name="connsiteX10" fmla="*/ 181420 w 1886840"/>
                <a:gd name="connsiteY10" fmla="*/ 438587 h 438587"/>
                <a:gd name="connsiteX11" fmla="*/ 181420 w 1886840"/>
                <a:gd name="connsiteY11" fmla="*/ 431080 h 438587"/>
                <a:gd name="connsiteX12" fmla="*/ 170716 w 1886840"/>
                <a:gd name="connsiteY12" fmla="*/ 429984 h 438587"/>
                <a:gd name="connsiteX13" fmla="*/ 0 w 1886840"/>
                <a:gd name="connsiteY13" fmla="*/ 217198 h 438587"/>
                <a:gd name="connsiteX14" fmla="*/ 170716 w 1886840"/>
                <a:gd name="connsiteY14" fmla="*/ 4413 h 438587"/>
                <a:gd name="connsiteX15" fmla="*/ 181420 w 1886840"/>
                <a:gd name="connsiteY15" fmla="*/ 3317 h 43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40" h="438587">
                  <a:moveTo>
                    <a:pt x="181420" y="0"/>
                  </a:moveTo>
                  <a:lnTo>
                    <a:pt x="213805" y="0"/>
                  </a:lnTo>
                  <a:lnTo>
                    <a:pt x="1673035" y="0"/>
                  </a:lnTo>
                  <a:lnTo>
                    <a:pt x="1705419" y="0"/>
                  </a:lnTo>
                  <a:lnTo>
                    <a:pt x="1705419" y="3317"/>
                  </a:lnTo>
                  <a:lnTo>
                    <a:pt x="1716124" y="4413"/>
                  </a:lnTo>
                  <a:cubicBezTo>
                    <a:pt x="1813552" y="24666"/>
                    <a:pt x="1886840" y="112238"/>
                    <a:pt x="1886840" y="217198"/>
                  </a:cubicBezTo>
                  <a:cubicBezTo>
                    <a:pt x="1886840" y="322159"/>
                    <a:pt x="1813552" y="409731"/>
                    <a:pt x="1716124" y="429984"/>
                  </a:cubicBezTo>
                  <a:lnTo>
                    <a:pt x="1705419" y="431080"/>
                  </a:lnTo>
                  <a:lnTo>
                    <a:pt x="1705419" y="438587"/>
                  </a:lnTo>
                  <a:lnTo>
                    <a:pt x="181420" y="438587"/>
                  </a:lnTo>
                  <a:lnTo>
                    <a:pt x="181420" y="431080"/>
                  </a:lnTo>
                  <a:lnTo>
                    <a:pt x="170716" y="429984"/>
                  </a:lnTo>
                  <a:cubicBezTo>
                    <a:pt x="73288" y="409731"/>
                    <a:pt x="0" y="322159"/>
                    <a:pt x="0" y="217198"/>
                  </a:cubicBezTo>
                  <a:cubicBezTo>
                    <a:pt x="0" y="112238"/>
                    <a:pt x="73288" y="24666"/>
                    <a:pt x="170716" y="4413"/>
                  </a:cubicBezTo>
                  <a:lnTo>
                    <a:pt x="181420" y="3317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  <a:effectLst>
              <a:outerShdw blurRad="254000" dist="50800" dir="5400000" algn="ctr" rotWithShape="0">
                <a:srgbClr val="000000">
                  <a:alpha val="99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25" name="PA-文本框 61"/>
            <p:cNvSpPr txBox="1"/>
            <p:nvPr>
              <p:custDataLst>
                <p:tags r:id="rId6"/>
              </p:custDataLst>
            </p:nvPr>
          </p:nvSpPr>
          <p:spPr>
            <a:xfrm>
              <a:off x="5413132" y="4813524"/>
              <a:ext cx="1365885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spc="3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徐心瑶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37" b="150"/>
          <a:stretch>
            <a:fillRect/>
          </a:stretch>
        </p:blipFill>
        <p:spPr>
          <a:xfrm>
            <a:off x="7367270" y="3854450"/>
            <a:ext cx="3048635" cy="234188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" y="1414145"/>
            <a:ext cx="11202670" cy="449834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064895" y="3044825"/>
            <a:ext cx="61658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6" name="矩形 5"/>
          <p:cNvSpPr/>
          <p:nvPr/>
        </p:nvSpPr>
        <p:spPr>
          <a:xfrm>
            <a:off x="1064895" y="5144135"/>
            <a:ext cx="61658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作业</a:t>
            </a:r>
          </a:p>
        </p:txBody>
      </p:sp>
      <p:sp>
        <p:nvSpPr>
          <p:cNvPr id="59395" name="内容占位符 2"/>
          <p:cNvSpPr>
            <a:spLocks noGrp="1"/>
          </p:cNvSpPr>
          <p:nvPr/>
        </p:nvSpPr>
        <p:spPr>
          <a:xfrm>
            <a:off x="627063" y="880110"/>
            <a:ext cx="8497887" cy="5791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lnSpc>
                <a:spcPct val="150000"/>
              </a:lnSpc>
              <a:buFontTx/>
              <a:buAutoNum type="arabicPeriod"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听写：</a:t>
            </a:r>
            <a:endParaRPr lang="en-US" altLang="zh-CN" sz="3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FontTx/>
              <a:buNone/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000" b="1" dirty="0">
                <a:latin typeface="宋体" panose="02010600030101010101" pitchFamily="2" charset="-122"/>
              </a:rPr>
              <a:t>①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第十二课的生词和课文。</a:t>
            </a:r>
            <a:endParaRPr lang="en-US" altLang="zh-CN" sz="3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FontTx/>
              <a:buNone/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000" b="1" dirty="0">
                <a:latin typeface="宋体" panose="02010600030101010101" pitchFamily="2" charset="-122"/>
              </a:rPr>
              <a:t>②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第十三课的生词和课文。</a:t>
            </a:r>
          </a:p>
          <a:p>
            <a:pPr marL="514350" indent="-514350" eaLnBrk="1" hangingPunct="1">
              <a:buFontTx/>
              <a:buAutoNum type="arabicPeriod" startAt="2"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en-US" altLang="zh-CN" sz="3000" b="1" dirty="0">
                <a:latin typeface="宋体" panose="02010600030101010101" pitchFamily="2" charset="-122"/>
              </a:rPr>
              <a:t> 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写句子（共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个）：</a:t>
            </a:r>
            <a:endParaRPr lang="en-US" altLang="zh-CN" sz="3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None/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样子、旧、试、别的、欢迎、</a:t>
            </a:r>
            <a:endParaRPr lang="en-US" altLang="zh-CN" sz="3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FontTx/>
              <a:buNone/>
            </a:pPr>
            <a:r>
              <a:rPr lang="zh-CN" altLang="en-US" sz="3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应该、吧</a:t>
            </a:r>
            <a:r>
              <a:rPr lang="en-US" altLang="zh-CN" sz="3000" b="1" baseline="-2500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zh-CN" altLang="en-US" sz="3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en-US" altLang="zh-CN" sz="3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zh-CN" altLang="en-US" sz="3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、时间</a:t>
            </a:r>
            <a:r>
              <a:rPr lang="en-US" altLang="zh-CN" sz="3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3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en-US" altLang="zh-CN" sz="3000" b="1" baseline="-2500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zh-CN" altLang="en-US" sz="30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0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FontTx/>
              <a:buNone/>
            </a:pPr>
            <a:r>
              <a:rPr lang="en-US" altLang="zh-CN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写在书上：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（复习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+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预习：建议在自习课上完成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sz="3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FontTx/>
              <a:buNone/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000" b="1" dirty="0">
                <a:latin typeface="宋体" panose="02010600030101010101" pitchFamily="2" charset="-122"/>
              </a:rPr>
              <a:t>①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听录音默写课文。</a:t>
            </a:r>
            <a:endParaRPr lang="en-US" altLang="zh-CN" sz="3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FontTx/>
              <a:buNone/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000" b="1" dirty="0">
                <a:latin typeface="宋体" panose="02010600030101010101" pitchFamily="2" charset="-122"/>
              </a:rPr>
              <a:t>②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P226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学后反思。</a:t>
            </a:r>
            <a:endParaRPr lang="en-US" altLang="zh-CN" sz="3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buFontTx/>
              <a:buNone/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3000" b="1" dirty="0">
                <a:latin typeface="宋体" panose="02010600030101010101" pitchFamily="2" charset="-122"/>
              </a:rPr>
              <a:t>③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P228-230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P230</a:t>
            </a:r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课文热身。</a:t>
            </a:r>
            <a:endParaRPr lang="en-US" altLang="zh-CN" sz="3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05137" y="1615347"/>
            <a:ext cx="371429" cy="4380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4679" y="681496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8" name="PA-文本框 61"/>
          <p:cNvSpPr txBox="1"/>
          <p:nvPr>
            <p:custDataLst>
              <p:tags r:id="rId1"/>
            </p:custDataLst>
          </p:nvPr>
        </p:nvSpPr>
        <p:spPr>
          <a:xfrm>
            <a:off x="1525252" y="666797"/>
            <a:ext cx="19928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“</a:t>
            </a:r>
          </a:p>
        </p:txBody>
      </p:sp>
      <p:sp>
        <p:nvSpPr>
          <p:cNvPr id="9" name="PA-文本框 61"/>
          <p:cNvSpPr txBox="1"/>
          <p:nvPr>
            <p:custDataLst>
              <p:tags r:id="rId2"/>
            </p:custDataLst>
          </p:nvPr>
        </p:nvSpPr>
        <p:spPr>
          <a:xfrm>
            <a:off x="8705954" y="4620045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”</a:t>
            </a:r>
          </a:p>
        </p:txBody>
      </p:sp>
      <p:sp>
        <p:nvSpPr>
          <p:cNvPr id="10" name="PA-文本框 61"/>
          <p:cNvSpPr txBox="1"/>
          <p:nvPr>
            <p:custDataLst>
              <p:tags r:id="rId3"/>
            </p:custDataLst>
          </p:nvPr>
        </p:nvSpPr>
        <p:spPr>
          <a:xfrm>
            <a:off x="4548271" y="3110968"/>
            <a:ext cx="259270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60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下课了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24312" y="2849306"/>
            <a:ext cx="3919538" cy="91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-文本框 61"/>
          <p:cNvSpPr txBox="1"/>
          <p:nvPr>
            <p:custDataLst>
              <p:tags r:id="rId4"/>
            </p:custDataLst>
          </p:nvPr>
        </p:nvSpPr>
        <p:spPr>
          <a:xfrm>
            <a:off x="4813403" y="2053442"/>
            <a:ext cx="20631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THE END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" name="标题 1"/>
          <p:cNvSpPr txBox="1"/>
          <p:nvPr/>
        </p:nvSpPr>
        <p:spPr bwMode="auto">
          <a:xfrm>
            <a:off x="1652905" y="1499870"/>
            <a:ext cx="8868410" cy="440880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09825" y="1811655"/>
            <a:ext cx="852360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40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去年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比    </a:t>
            </a:r>
            <a:r>
              <a:rPr lang="zh-CN" altLang="en-US" sz="40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黑色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蓝色</a:t>
            </a:r>
            <a:endParaRPr lang="en-US" altLang="zh-CN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戴  </a:t>
            </a:r>
            <a:r>
              <a:rPr lang="zh-CN" altLang="en-US" sz="40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顶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0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帽子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穿  </a:t>
            </a:r>
            <a:r>
              <a:rPr lang="zh-CN" altLang="en-US" sz="40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件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衬衫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呀  合影    </a:t>
            </a:r>
            <a:r>
              <a:rPr lang="zh-CN" altLang="en-US" sz="4000" b="1" u="sng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父母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看起来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真  挺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适合   流行  过时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合影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" t="6945" r="-211" b="1522"/>
          <a:stretch>
            <a:fillRect/>
          </a:stretch>
        </p:blipFill>
        <p:spPr>
          <a:xfrm rot="989834">
            <a:off x="7546975" y="753110"/>
            <a:ext cx="4598035" cy="38214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50558" y="4087813"/>
            <a:ext cx="85185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571500" indent="-571500">
              <a:buFont typeface="Arial" panose="020B060402020209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张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老师和学生的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合影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2505" y="2612073"/>
            <a:ext cx="367188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合影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07695" y="5148263"/>
            <a:ext cx="95408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571500" indent="-571500">
              <a:buFont typeface="Arial" panose="020B0604020202090204" pitchFamily="34" charset="0"/>
              <a:buChar char="•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这是一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张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玛利亚和她家人的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合影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688465" y="2364423"/>
            <a:ext cx="9540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张</a:t>
            </a:r>
            <a:endParaRPr kumimoji="0" lang="zh-CN" altLang="en-US" sz="60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01430" y="5688330"/>
            <a:ext cx="2926080" cy="829945"/>
          </a:xfrm>
          <a:prstGeom prst="rect">
            <a:avLst/>
          </a:prstGeom>
          <a:solidFill>
            <a:srgbClr val="CCDCBF"/>
          </a:solidFill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谁和谁的合影</a:t>
            </a:r>
          </a:p>
          <a:p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他们</a:t>
            </a:r>
            <a:r>
              <a:rPr lang="en-US"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</a:t>
            </a:r>
            <a:r>
              <a:rPr lang="en-US" altLang="zh-CN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的合影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/>
      <p:bldP spid="8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帽子</a:t>
            </a:r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425" y="0"/>
            <a:ext cx="2792730" cy="358394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21425" y="4065270"/>
            <a:ext cx="2792730" cy="27927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666115" y="1531303"/>
            <a:ext cx="367188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帽子</a:t>
            </a:r>
          </a:p>
        </p:txBody>
      </p:sp>
      <p:sp>
        <p:nvSpPr>
          <p:cNvPr id="7" name="矩形 6"/>
          <p:cNvSpPr/>
          <p:nvPr/>
        </p:nvSpPr>
        <p:spPr>
          <a:xfrm>
            <a:off x="1296353" y="1424940"/>
            <a:ext cx="954087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顶</a:t>
            </a:r>
            <a:endParaRPr lang="zh-CN" altLang="en-US" sz="6000" b="1" dirty="0">
              <a:solidFill>
                <a:srgbClr val="7030A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6115" y="2867343"/>
            <a:ext cx="5349875" cy="31076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戴</a:t>
            </a:r>
            <a:r>
              <a:rPr lang="zh-CN" altLang="en-US" sz="4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帽子</a:t>
            </a:r>
            <a:endParaRPr lang="en-US" altLang="zh-CN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spcBef>
                <a:spcPct val="0"/>
              </a:spcBef>
              <a:buFontTx/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戴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一顶</a:t>
            </a:r>
            <a:r>
              <a:rPr lang="zh-CN" altLang="en-US" sz="4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蓝色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帽子</a:t>
            </a:r>
          </a:p>
          <a:p>
            <a:pPr marL="0" lvl="0" indent="0">
              <a:spcBef>
                <a:spcPct val="0"/>
              </a:spcBef>
              <a:buFontTx/>
              <a:buNone/>
            </a:pP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她戴了一顶蓝色的帽子。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衬衫</a:t>
            </a:r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993" y="2125345"/>
            <a:ext cx="4394200" cy="439261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39750" y="1550988"/>
            <a:ext cx="3671888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衬衫</a:t>
            </a:r>
          </a:p>
        </p:txBody>
      </p:sp>
      <p:sp>
        <p:nvSpPr>
          <p:cNvPr id="9" name="矩形 8"/>
          <p:cNvSpPr/>
          <p:nvPr/>
        </p:nvSpPr>
        <p:spPr>
          <a:xfrm>
            <a:off x="1169988" y="1444625"/>
            <a:ext cx="954087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件</a:t>
            </a:r>
            <a:endParaRPr lang="zh-CN" altLang="en-US" sz="6000" b="1" dirty="0">
              <a:solidFill>
                <a:srgbClr val="7030A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8310" y="2616835"/>
            <a:ext cx="6128385" cy="3907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穿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衬衫</a:t>
            </a:r>
            <a:endParaRPr lang="en-US" altLang="zh-CN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穿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一件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黑色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衬衫</a:t>
            </a:r>
          </a:p>
          <a:p>
            <a:pPr marL="0" lvl="0" indent="0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她穿了一件黑色的衬衫。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1971767" y="6391685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3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适合</a:t>
            </a:r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5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6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7435" y="1039495"/>
            <a:ext cx="2004695" cy="2004695"/>
          </a:xfrm>
          <a:prstGeom prst="rect">
            <a:avLst/>
          </a:prstGeom>
          <a:noFill/>
          <a:ln w="127000" cap="sq">
            <a:solidFill>
              <a:srgbClr val="000000"/>
            </a:solidFill>
            <a:miter lim="800000"/>
            <a:headEnd/>
            <a:tailEnd/>
          </a:ln>
          <a:effectLst>
            <a:outerShdw blurRad="63500" sx="102000" sy="102000" algn="ctr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-3175" y="1916430"/>
            <a:ext cx="10394315" cy="1106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这顶帽子不大不小，很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适合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0" y="3573145"/>
            <a:ext cx="720725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小孩子不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适合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穿高跟鞋。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79660" y="2379345"/>
            <a:ext cx="2212340" cy="33115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文本框 10"/>
          <p:cNvSpPr txBox="1"/>
          <p:nvPr/>
        </p:nvSpPr>
        <p:spPr>
          <a:xfrm>
            <a:off x="-317" y="5025073"/>
            <a:ext cx="8964612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图书馆不</a:t>
            </a:r>
            <a:r>
              <a:rPr lang="zh-CN" altLang="en-US" sz="4400" b="1" dirty="0">
                <a:solidFill>
                  <a:srgbClr val="006600"/>
                </a:solidFill>
                <a:latin typeface="楷体" panose="02010609060101010101" charset="-122"/>
                <a:ea typeface="楷体" panose="02010609060101010101" charset="-122"/>
              </a:rPr>
              <a:t>适合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大声说话。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71485" y="4583430"/>
            <a:ext cx="2442210" cy="180848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线形标注 1 4"/>
          <p:cNvSpPr/>
          <p:nvPr/>
        </p:nvSpPr>
        <p:spPr>
          <a:xfrm>
            <a:off x="10974705" y="5841365"/>
            <a:ext cx="996950" cy="550545"/>
          </a:xfrm>
          <a:prstGeom prst="borderCallout1">
            <a:avLst>
              <a:gd name="adj1" fmla="val 18750"/>
              <a:gd name="adj2" fmla="val -8333"/>
              <a:gd name="adj3" fmla="val -76585"/>
              <a:gd name="adj4" fmla="val 195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高跟鞋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704715" y="3023235"/>
            <a:ext cx="31838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N+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适合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谁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704715" y="4503420"/>
            <a:ext cx="37611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）（不）适合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+V...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5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934970" y="762000"/>
            <a:ext cx="2202180" cy="22021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1615" y="240030"/>
            <a:ext cx="29730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说句子：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2590" y="3119120"/>
            <a:ext cx="578421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情景：</a:t>
            </a:r>
          </a:p>
          <a:p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吃饭     看电视</a:t>
            </a:r>
          </a:p>
          <a:p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公交车   打电话</a:t>
            </a:r>
          </a:p>
          <a:p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写作业   看词典</a:t>
            </a:r>
          </a:p>
          <a:p>
            <a:endParaRPr lang="zh-CN" altLang="en-US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夏天    游泳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551930" y="721995"/>
            <a:ext cx="2474595" cy="22828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1971767" y="6391685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3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4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5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55040" y="1242060"/>
            <a:ext cx="486537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合适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50825" y="4108450"/>
            <a:ext cx="7850188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>
              <a:spcBef>
                <a:spcPct val="0"/>
              </a:spcBef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这双鞋不大不小，很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合适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50825" y="5302250"/>
            <a:ext cx="8415338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>
              <a:spcBef>
                <a:spcPct val="0"/>
              </a:spcBef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这条裤子太长了，不太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合适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5" r="4691"/>
          <a:stretch>
            <a:fillRect/>
          </a:stretch>
        </p:blipFill>
        <p:spPr bwMode="auto">
          <a:xfrm>
            <a:off x="6556693" y="305435"/>
            <a:ext cx="4032250" cy="3200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8843010" y="5502910"/>
            <a:ext cx="29737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N+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很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不太合适。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1971767" y="6391685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3"/>
            </p:custDataLst>
          </p:nvPr>
        </p:nvSpPr>
        <p:spPr>
          <a:xfrm>
            <a:off x="-43" y="206673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5. </a:t>
            </a:r>
            <a:r>
              <a:rPr lang="zh-CN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过时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←</a:t>
            </a:r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→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流行</a:t>
            </a:r>
            <a:endParaRPr lang="zh-CN" altLang="en-US" sz="4800" b="1" spc="300" baseline="-250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5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6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705" y="1747520"/>
            <a:ext cx="4762500" cy="33623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624840" y="5746750"/>
            <a:ext cx="102831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现在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流行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穿右边的裤子，左边的好像有点儿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过时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3405" y="368935"/>
            <a:ext cx="6960870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流行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V/Adj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流行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v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+ V</a:t>
            </a:r>
          </a:p>
          <a:p>
            <a:endParaRPr lang="en-US" altLang="zh-CN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现在流行喝奶茶。</a:t>
            </a:r>
          </a:p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现在流行听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rap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很</a:t>
            </a:r>
            <a:r>
              <a:rPr lang="zh-CN" altLang="en-US" sz="28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流行</a:t>
            </a:r>
            <a:r>
              <a:rPr lang="en-US" altLang="zh-CN" sz="2000" b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adj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穿白色的衬衫一直很流行。</a:t>
            </a: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215" y="240665"/>
            <a:ext cx="2052955" cy="2933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9365" y="830580"/>
            <a:ext cx="3514725" cy="23431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9190" y="3464560"/>
            <a:ext cx="2052955" cy="308292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65599" y="3175"/>
            <a:ext cx="8010526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5918" y="0"/>
            <a:ext cx="4197393" cy="6861175"/>
            <a:chOff x="-798238" y="-487680"/>
            <a:chExt cx="4197393" cy="6861175"/>
          </a:xfrm>
        </p:grpSpPr>
        <p:pic>
          <p:nvPicPr>
            <p:cNvPr id="6" name="图片 5" descr="C:\Users\DELL\Desktop\1.jpg1"/>
            <p:cNvPicPr>
              <a:picLocks noChangeAspect="1"/>
            </p:cNvPicPr>
            <p:nvPr/>
          </p:nvPicPr>
          <p:blipFill rotWithShape="1">
            <a:blip r:embed="rId7"/>
            <a:srcRect l="17305" t="148" r="21786" b="-148"/>
            <a:stretch>
              <a:fillRect/>
            </a:stretch>
          </p:blipFill>
          <p:spPr>
            <a:xfrm>
              <a:off x="-780415" y="-487680"/>
              <a:ext cx="4179570" cy="686117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-798238" y="-487680"/>
              <a:ext cx="4181475" cy="68580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33735" y="4408350"/>
            <a:ext cx="553998" cy="2118443"/>
            <a:chOff x="4378996" y="2896825"/>
            <a:chExt cx="364575" cy="1748291"/>
          </a:xfrm>
        </p:grpSpPr>
        <p:sp>
          <p:nvSpPr>
            <p:cNvPr id="19" name="矩形 18"/>
            <p:cNvSpPr/>
            <p:nvPr/>
          </p:nvSpPr>
          <p:spPr>
            <a:xfrm>
              <a:off x="4399771" y="2896825"/>
              <a:ext cx="271012" cy="17482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78996" y="3051992"/>
              <a:ext cx="364575" cy="13789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contents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604769" y="1287845"/>
            <a:ext cx="89954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9600">
                <a:gradFill>
                  <a:gsLst>
                    <a:gs pos="46000">
                      <a:srgbClr val="004286"/>
                    </a:gs>
                    <a:gs pos="100000">
                      <a:srgbClr val="004286">
                        <a:alpha val="0"/>
                      </a:srgbClr>
                    </a:gs>
                  </a:gsLst>
                  <a:lin ang="5400000" scaled="1"/>
                </a:gradFill>
                <a:latin typeface="庞门正道标题体" panose="02010600030101010101" pitchFamily="2" charset="-122"/>
                <a:ea typeface="庞门正道标题体" panose="02010600030101010101" pitchFamily="2" charset="-122"/>
              </a:defRPr>
            </a:lvl1pPr>
          </a:lstStyle>
          <a:p>
            <a:pPr algn="ctr"/>
            <a:r>
              <a:rPr lang="zh-CN" altLang="en-US" sz="88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目录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614257" y="1432690"/>
            <a:ext cx="671034" cy="646768"/>
            <a:chOff x="6600960" y="1066478"/>
            <a:chExt cx="671034" cy="646768"/>
          </a:xfrm>
        </p:grpSpPr>
        <p:grpSp>
          <p:nvGrpSpPr>
            <p:cNvPr id="23" name="组合 22"/>
            <p:cNvGrpSpPr/>
            <p:nvPr/>
          </p:nvGrpSpPr>
          <p:grpSpPr>
            <a:xfrm>
              <a:off x="6600960" y="1066478"/>
              <a:ext cx="671034" cy="646768"/>
              <a:chOff x="4619624" y="899160"/>
              <a:chExt cx="1656284" cy="1596390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30" name="任意多边形: 形状 51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1" name="任意多边形: 形状 52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35" name="任意多边形: 形状 55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36" name="任意多边形: 形状 56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37" name="文本框 36"/>
            <p:cNvSpPr txBox="1"/>
            <p:nvPr/>
          </p:nvSpPr>
          <p:spPr>
            <a:xfrm>
              <a:off x="6659653" y="1142955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</a:p>
          </p:txBody>
        </p:sp>
      </p:grpSp>
      <p:sp>
        <p:nvSpPr>
          <p:cNvPr id="38" name="PA-文本框 61"/>
          <p:cNvSpPr txBox="1"/>
          <p:nvPr>
            <p:custDataLst>
              <p:tags r:id="rId1"/>
            </p:custDataLst>
          </p:nvPr>
        </p:nvSpPr>
        <p:spPr>
          <a:xfrm>
            <a:off x="7806148" y="1509167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614257" y="2546662"/>
            <a:ext cx="671034" cy="646768"/>
            <a:chOff x="6600960" y="2180450"/>
            <a:chExt cx="671034" cy="646768"/>
          </a:xfrm>
        </p:grpSpPr>
        <p:grpSp>
          <p:nvGrpSpPr>
            <p:cNvPr id="40" name="组合 39"/>
            <p:cNvGrpSpPr/>
            <p:nvPr/>
          </p:nvGrpSpPr>
          <p:grpSpPr>
            <a:xfrm>
              <a:off x="6600960" y="2180450"/>
              <a:ext cx="671034" cy="646768"/>
              <a:chOff x="4619624" y="899160"/>
              <a:chExt cx="1656284" cy="1596390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42" name="任意多边形: 形状 7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3" name="任意多边形: 形状 7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45" name="任意多边形: 形状 6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46" name="任意多边形: 形状 6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6659653" y="2256927"/>
              <a:ext cx="59343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</a:p>
          </p:txBody>
        </p:sp>
      </p:grpSp>
      <p:sp>
        <p:nvSpPr>
          <p:cNvPr id="48" name="PA-文本框 65"/>
          <p:cNvSpPr txBox="1"/>
          <p:nvPr>
            <p:custDataLst>
              <p:tags r:id="rId2"/>
            </p:custDataLst>
          </p:nvPr>
        </p:nvSpPr>
        <p:spPr>
          <a:xfrm>
            <a:off x="7806148" y="2623139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4257" y="3660634"/>
            <a:ext cx="671034" cy="646768"/>
            <a:chOff x="6600960" y="3294422"/>
            <a:chExt cx="671034" cy="646768"/>
          </a:xfrm>
        </p:grpSpPr>
        <p:grpSp>
          <p:nvGrpSpPr>
            <p:cNvPr id="50" name="组合 49"/>
            <p:cNvGrpSpPr/>
            <p:nvPr/>
          </p:nvGrpSpPr>
          <p:grpSpPr>
            <a:xfrm>
              <a:off x="6600960" y="3294422"/>
              <a:ext cx="671034" cy="646768"/>
              <a:chOff x="4619624" y="899160"/>
              <a:chExt cx="1656284" cy="159639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60" name="任意多边形: 形状 8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61" name="任意多边形: 形状 8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73" name="任意多边形: 形状 7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76" name="任意多边形: 形状 7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83" name="文本框 82"/>
            <p:cNvSpPr txBox="1"/>
            <p:nvPr/>
          </p:nvSpPr>
          <p:spPr>
            <a:xfrm>
              <a:off x="6663660" y="3370899"/>
              <a:ext cx="58541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14257" y="4774606"/>
            <a:ext cx="671034" cy="646768"/>
            <a:chOff x="6600960" y="4408394"/>
            <a:chExt cx="671034" cy="646768"/>
          </a:xfrm>
        </p:grpSpPr>
        <p:grpSp>
          <p:nvGrpSpPr>
            <p:cNvPr id="94" name="组合 93"/>
            <p:cNvGrpSpPr/>
            <p:nvPr/>
          </p:nvGrpSpPr>
          <p:grpSpPr>
            <a:xfrm>
              <a:off x="6600960" y="4408394"/>
              <a:ext cx="671034" cy="646768"/>
              <a:chOff x="4619624" y="899160"/>
              <a:chExt cx="1656284" cy="1596390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17644" y="899160"/>
                <a:ext cx="958264" cy="1596390"/>
                <a:chOff x="5747335" y="589066"/>
                <a:chExt cx="958264" cy="1906484"/>
              </a:xfrm>
            </p:grpSpPr>
            <p:sp>
              <p:nvSpPr>
                <p:cNvPr id="97" name="任意多边形: 形状 90"/>
                <p:cNvSpPr/>
                <p:nvPr/>
              </p:nvSpPr>
              <p:spPr>
                <a:xfrm>
                  <a:off x="5747335" y="590550"/>
                  <a:ext cx="958264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98" name="任意多边形: 形状 91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  <p:grpSp>
            <p:nvGrpSpPr>
              <p:cNvPr id="99" name="组合 98"/>
              <p:cNvGrpSpPr/>
              <p:nvPr/>
            </p:nvGrpSpPr>
            <p:grpSpPr>
              <a:xfrm flipH="1" flipV="1">
                <a:off x="4619624" y="899160"/>
                <a:ext cx="957263" cy="1596390"/>
                <a:chOff x="5748337" y="589066"/>
                <a:chExt cx="957263" cy="1906484"/>
              </a:xfrm>
            </p:grpSpPr>
            <p:sp>
              <p:nvSpPr>
                <p:cNvPr id="100" name="任意多边形: 形状 88"/>
                <p:cNvSpPr/>
                <p:nvPr/>
              </p:nvSpPr>
              <p:spPr>
                <a:xfrm>
                  <a:off x="5748337" y="590550"/>
                  <a:ext cx="957263" cy="1905000"/>
                </a:xfrm>
                <a:custGeom>
                  <a:avLst/>
                  <a:gdLst>
                    <a:gd name="connsiteX0" fmla="*/ 647700 w 1314450"/>
                    <a:gd name="connsiteY0" fmla="*/ 0 h 1905000"/>
                    <a:gd name="connsiteX1" fmla="*/ 1314450 w 1314450"/>
                    <a:gd name="connsiteY1" fmla="*/ 0 h 1905000"/>
                    <a:gd name="connsiteX2" fmla="*/ 1314450 w 1314450"/>
                    <a:gd name="connsiteY2" fmla="*/ 1905000 h 1905000"/>
                    <a:gd name="connsiteX3" fmla="*/ 0 w 1314450"/>
                    <a:gd name="connsiteY3" fmla="*/ 1905000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4450" h="1905000">
                      <a:moveTo>
                        <a:pt x="647700" y="0"/>
                      </a:moveTo>
                      <a:lnTo>
                        <a:pt x="1314450" y="0"/>
                      </a:lnTo>
                      <a:lnTo>
                        <a:pt x="1314450" y="1905000"/>
                      </a:lnTo>
                      <a:lnTo>
                        <a:pt x="0" y="1905000"/>
                      </a:lnTo>
                    </a:path>
                  </a:pathLst>
                </a:custGeom>
                <a:noFill/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  <p:sp>
              <p:nvSpPr>
                <p:cNvPr id="101" name="任意多边形: 形状 89"/>
                <p:cNvSpPr/>
                <p:nvPr/>
              </p:nvSpPr>
              <p:spPr>
                <a:xfrm>
                  <a:off x="6305798" y="589066"/>
                  <a:ext cx="391885" cy="819397"/>
                </a:xfrm>
                <a:custGeom>
                  <a:avLst/>
                  <a:gdLst>
                    <a:gd name="connsiteX0" fmla="*/ 0 w 391885"/>
                    <a:gd name="connsiteY0" fmla="*/ 0 h 819397"/>
                    <a:gd name="connsiteX1" fmla="*/ 391885 w 391885"/>
                    <a:gd name="connsiteY1" fmla="*/ 0 h 819397"/>
                    <a:gd name="connsiteX2" fmla="*/ 391885 w 391885"/>
                    <a:gd name="connsiteY2" fmla="*/ 819397 h 819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1885" h="819397">
                      <a:moveTo>
                        <a:pt x="0" y="0"/>
                      </a:moveTo>
                      <a:lnTo>
                        <a:pt x="391885" y="0"/>
                      </a:lnTo>
                      <a:lnTo>
                        <a:pt x="391885" y="819397"/>
                      </a:lnTo>
                    </a:path>
                  </a:pathLst>
                </a:custGeom>
                <a:noFill/>
                <a:ln w="508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  <a:latin typeface="字魂105号-简雅黑" panose="00000500000000000000" pitchFamily="2" charset="-122"/>
                    <a:ea typeface="字魂105号-简雅黑" panose="00000500000000000000" pitchFamily="2" charset="-122"/>
                    <a:sym typeface="字魂105号-简雅黑" panose="00000500000000000000" pitchFamily="2" charset="-122"/>
                  </a:endParaRPr>
                </a:p>
              </p:txBody>
            </p:sp>
          </p:grpSp>
        </p:grpSp>
        <p:sp>
          <p:nvSpPr>
            <p:cNvPr id="102" name="文本框 101"/>
            <p:cNvSpPr txBox="1"/>
            <p:nvPr/>
          </p:nvSpPr>
          <p:spPr>
            <a:xfrm>
              <a:off x="6653241" y="4484871"/>
              <a:ext cx="60625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</a:p>
          </p:txBody>
        </p:sp>
      </p:grpSp>
      <p:sp>
        <p:nvSpPr>
          <p:cNvPr id="103" name="PA-文本框 85"/>
          <p:cNvSpPr txBox="1"/>
          <p:nvPr>
            <p:custDataLst>
              <p:tags r:id="rId3"/>
            </p:custDataLst>
          </p:nvPr>
        </p:nvSpPr>
        <p:spPr>
          <a:xfrm>
            <a:off x="7806148" y="3645193"/>
            <a:ext cx="13696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</a:p>
        </p:txBody>
      </p:sp>
      <p:sp>
        <p:nvSpPr>
          <p:cNvPr id="104" name="PA-文本框 95"/>
          <p:cNvSpPr txBox="1"/>
          <p:nvPr>
            <p:custDataLst>
              <p:tags r:id="rId4"/>
            </p:custDataLst>
          </p:nvPr>
        </p:nvSpPr>
        <p:spPr>
          <a:xfrm>
            <a:off x="7806148" y="4836128"/>
            <a:ext cx="974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b="1" spc="300">
                <a:solidFill>
                  <a:srgbClr val="C31116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5150" y="695960"/>
            <a:ext cx="6960870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过时 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Adj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这种手机很流行，很多人用。</a:t>
            </a: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这种手机过时了，很少人用。</a:t>
            </a: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9825"/>
          <a:stretch>
            <a:fillRect/>
          </a:stretch>
        </p:blipFill>
        <p:spPr>
          <a:xfrm>
            <a:off x="5654675" y="3990340"/>
            <a:ext cx="3933825" cy="23660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4675" y="254635"/>
            <a:ext cx="3426460" cy="34264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03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82321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  <a:endParaRPr lang="zh-CN" altLang="en-US" sz="6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834517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挺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+A+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;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挺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r>
              <a:rPr lang="zh-CN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心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+(O)+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r="7895"/>
          <a:stretch>
            <a:fillRect/>
          </a:stretch>
        </p:blipFill>
        <p:spPr>
          <a:xfrm>
            <a:off x="638175" y="1256665"/>
            <a:ext cx="2208530" cy="2397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文本框 4"/>
          <p:cNvSpPr txBox="1"/>
          <p:nvPr/>
        </p:nvSpPr>
        <p:spPr>
          <a:xfrm>
            <a:off x="3504248" y="1256665"/>
            <a:ext cx="66675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这顶帽子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挺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好看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04248" y="2455228"/>
            <a:ext cx="782002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这顶帽子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挺</a:t>
            </a:r>
            <a:r>
              <a:rPr lang="zh-CN" altLang="en-US" sz="48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适合</a:t>
            </a:r>
            <a:r>
              <a:rPr lang="zh-CN" altLang="en-US" sz="4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385" y="4067175"/>
            <a:ext cx="3449320" cy="2299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文本框 13"/>
          <p:cNvSpPr txBox="1"/>
          <p:nvPr/>
        </p:nvSpPr>
        <p:spPr>
          <a:xfrm>
            <a:off x="862965" y="5339715"/>
            <a:ext cx="8040688" cy="1027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她一直都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挺</a:t>
            </a:r>
            <a:r>
              <a:rPr lang="zh-CN" altLang="en-US" sz="48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喜欢学习</a:t>
            </a:r>
            <a:r>
              <a:rPr lang="zh-CN" altLang="en-US" sz="48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汉语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504248" y="4482148"/>
            <a:ext cx="6667500" cy="1027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她学习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挺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努力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6" grpId="0"/>
      <p:bldP spid="14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814006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挺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+A+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;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挺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心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+(O)+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15" y="1147445"/>
            <a:ext cx="4317365" cy="2877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5195888" y="2072323"/>
            <a:ext cx="66675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今天的作业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挺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989584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练习 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P212</a:t>
            </a:r>
            <a:r>
              <a:rPr lang="zh-CN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页</a:t>
            </a:r>
            <a:endParaRPr lang="zh-CN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80"/>
          <a:stretch>
            <a:fillRect/>
          </a:stretch>
        </p:blipFill>
        <p:spPr bwMode="auto">
          <a:xfrm>
            <a:off x="1985963" y="1261745"/>
            <a:ext cx="8220075" cy="5595938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77913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看起来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9711" r="7743"/>
          <a:stretch>
            <a:fillRect/>
          </a:stretch>
        </p:blipFill>
        <p:spPr>
          <a:xfrm>
            <a:off x="8840470" y="0"/>
            <a:ext cx="3351530" cy="40601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3"/>
          <p:cNvSpPr txBox="1"/>
          <p:nvPr/>
        </p:nvSpPr>
        <p:spPr>
          <a:xfrm>
            <a:off x="169545" y="957898"/>
            <a:ext cx="7777163" cy="28082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这件衬衫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看起来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怎么样？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buFontTx/>
              <a:buNone/>
            </a:pPr>
            <a:r>
              <a:rPr lang="en-US" altLang="zh-CN" sz="36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好像有点儿过时。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不，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看起来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挺好看的，不过时。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8460"/>
            <a:ext cx="3921125" cy="2603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Rectangle 3"/>
          <p:cNvSpPr txBox="1"/>
          <p:nvPr/>
        </p:nvSpPr>
        <p:spPr>
          <a:xfrm>
            <a:off x="4391343" y="4188143"/>
            <a:ext cx="5160962" cy="23399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今天的早饭怎么样？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看起来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挺好吃的。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1062990"/>
            <a:ext cx="11816715" cy="473202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18640" y="3106420"/>
            <a:ext cx="65500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这件衬衫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看起来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很漂亮。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18640" y="4783455"/>
            <a:ext cx="65500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你的房间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看起来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很干净。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5" y="803910"/>
            <a:ext cx="10866755" cy="5249545"/>
          </a:xfrm>
          <a:prstGeom prst="rect">
            <a:avLst/>
          </a:prstGeom>
          <a:solidFill>
            <a:srgbClr val="FAC090"/>
          </a:solidFill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  <p:sp>
        <p:nvSpPr>
          <p:cNvPr id="6" name="TextBox 2"/>
          <p:cNvSpPr txBox="1"/>
          <p:nvPr/>
        </p:nvSpPr>
        <p:spPr>
          <a:xfrm>
            <a:off x="2159635" y="1575753"/>
            <a:ext cx="55435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这个楼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看起来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比较高。</a:t>
            </a:r>
          </a:p>
        </p:txBody>
      </p:sp>
      <p:sp>
        <p:nvSpPr>
          <p:cNvPr id="7" name="TextBox 3"/>
          <p:cNvSpPr txBox="1"/>
          <p:nvPr/>
        </p:nvSpPr>
        <p:spPr>
          <a:xfrm>
            <a:off x="2404745" y="3405188"/>
            <a:ext cx="68532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看起来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这个周末你很忙。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2495550" y="5208270"/>
            <a:ext cx="72009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看起来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你们是好朋友。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Rot="1"/>
          </p:cNvSpPr>
          <p:nvPr>
            <p:ph type="body" idx="4294967295"/>
          </p:nvPr>
        </p:nvSpPr>
        <p:spPr>
          <a:xfrm>
            <a:off x="438150" y="319405"/>
            <a:ext cx="11366500" cy="5986145"/>
          </a:xfr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今天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15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度，昨天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20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度。</a:t>
            </a: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今天比昨天冷。          </a:t>
            </a: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今天比昨天冷一点儿。    </a:t>
            </a: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昨天没有今天冷。            </a:t>
            </a: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         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9885" y="150495"/>
            <a:ext cx="11454765" cy="62268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7050" y="430530"/>
            <a:ext cx="388429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比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406400" y="2724785"/>
            <a:ext cx="1285240" cy="1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469265" y="3720465"/>
            <a:ext cx="1222375" cy="82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469265" y="4623435"/>
            <a:ext cx="1222375" cy="82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流程图: 顺序访问存储器 3"/>
          <p:cNvSpPr/>
          <p:nvPr/>
        </p:nvSpPr>
        <p:spPr>
          <a:xfrm>
            <a:off x="9294495" y="531495"/>
            <a:ext cx="1918970" cy="136525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705340" y="639445"/>
            <a:ext cx="10979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视频练习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770370" y="2437765"/>
            <a:ext cx="36976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比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B + adj)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770370" y="3432810"/>
            <a:ext cx="48933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比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B + adj +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一点儿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770370" y="4335780"/>
            <a:ext cx="48933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B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没有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 + adj)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Rot="1"/>
          </p:cNvSpPr>
          <p:nvPr>
            <p:ph type="body" idx="4294967295"/>
          </p:nvPr>
        </p:nvSpPr>
        <p:spPr>
          <a:xfrm>
            <a:off x="438150" y="319405"/>
            <a:ext cx="11366500" cy="5986145"/>
          </a:xfrm>
        </p:spPr>
        <p:txBody>
          <a:bodyPr vert="horz" wrap="square" lIns="91440" tIns="45720" rIns="91440" bIns="45720" anchor="t">
            <a:normAutofit fontScale="47500" lnSpcReduction="20000"/>
          </a:bodyPr>
          <a:lstStyle/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</a:p>
          <a:p>
            <a:pPr marL="0" indent="0" fontAlgn="auto">
              <a:lnSpc>
                <a:spcPct val="150000"/>
              </a:lnSpc>
              <a:buNone/>
            </a:pP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小米</a:t>
            </a:r>
            <a:r>
              <a:rPr lang="en-US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5G</a:t>
            </a:r>
            <a:r>
              <a:rPr lang="zh-CN" altLang="en-US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手机</a:t>
            </a:r>
            <a:r>
              <a:rPr lang="en-US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1299</a:t>
            </a:r>
            <a:r>
              <a:rPr lang="zh-CN" altLang="en-US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块，</a:t>
            </a: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华为</a:t>
            </a:r>
            <a:r>
              <a:rPr lang="en-US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5G</a:t>
            </a:r>
            <a:r>
              <a:rPr lang="zh-CN" altLang="en-US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手机</a:t>
            </a:r>
            <a:r>
              <a:rPr lang="en-US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5299</a:t>
            </a:r>
            <a:r>
              <a:rPr lang="zh-CN" altLang="en-US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块。</a:t>
            </a:r>
            <a:endParaRPr lang="zh-CN" altLang="en-US" sz="4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</a:t>
            </a:r>
            <a:endParaRPr lang="zh-CN" altLang="en-US" sz="51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</a:t>
            </a:r>
            <a:r>
              <a:rPr lang="zh-CN" altLang="en-US" sz="6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小米手机比华为手机便宜。</a:t>
            </a:r>
            <a:endParaRPr lang="zh-CN" altLang="en-US" sz="6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</a:t>
            </a:r>
            <a:r>
              <a:rPr lang="zh-CN" altLang="en-US" sz="6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小米手机比华为手机便宜很多</a:t>
            </a:r>
            <a:r>
              <a:rPr lang="en-US" altLang="zh-CN" sz="6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6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得多</a:t>
            </a:r>
            <a:r>
              <a:rPr lang="en-US" altLang="zh-CN" sz="6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6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多了。  </a:t>
            </a:r>
            <a:endParaRPr lang="zh-CN" altLang="en-US" sz="6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 </a:t>
            </a: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</a:t>
            </a:r>
            <a:r>
              <a:rPr lang="zh-CN" altLang="en-US" sz="6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华为手机没有小米手机便宜。 </a:t>
            </a:r>
            <a:r>
              <a:rPr lang="en-US" altLang="zh-CN" sz="6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9885" y="150495"/>
            <a:ext cx="11454765" cy="622681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7050" y="430530"/>
            <a:ext cx="388429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比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430" y="150495"/>
            <a:ext cx="2103120" cy="32651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19970" y="150495"/>
            <a:ext cx="2080260" cy="3056255"/>
          </a:xfrm>
          <a:prstGeom prst="rect">
            <a:avLst/>
          </a:prstGeom>
        </p:spPr>
      </p:pic>
      <p:cxnSp>
        <p:nvCxnSpPr>
          <p:cNvPr id="3" name="直接箭头连接符 2"/>
          <p:cNvCxnSpPr/>
          <p:nvPr/>
        </p:nvCxnSpPr>
        <p:spPr>
          <a:xfrm>
            <a:off x="497205" y="3410585"/>
            <a:ext cx="619125" cy="5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>
            <a:off x="527050" y="4476750"/>
            <a:ext cx="560070" cy="25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4"/>
          <p:cNvCxnSpPr/>
          <p:nvPr/>
        </p:nvCxnSpPr>
        <p:spPr>
          <a:xfrm flipV="1">
            <a:off x="497205" y="5636260"/>
            <a:ext cx="560070" cy="15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流程图: 顺序访问存储器 7"/>
          <p:cNvSpPr/>
          <p:nvPr/>
        </p:nvSpPr>
        <p:spPr>
          <a:xfrm>
            <a:off x="5300980" y="430530"/>
            <a:ext cx="1918970" cy="136525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711190" y="513715"/>
            <a:ext cx="10979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视频练习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433571" y="2858771"/>
            <a:ext cx="36976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比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B + adj)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99025" y="5351780"/>
            <a:ext cx="48933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B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没有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 + adj)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710401" y="3679824"/>
            <a:ext cx="499618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B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比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 + adj +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很多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得多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多了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2698049" y="2875508"/>
            <a:ext cx="722376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第十二课第一部分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Rot="1"/>
          </p:cNvSpPr>
          <p:nvPr>
            <p:ph type="body" idx="4294967295"/>
          </p:nvPr>
        </p:nvSpPr>
        <p:spPr>
          <a:xfrm>
            <a:off x="438150" y="319405"/>
            <a:ext cx="11366500" cy="5986145"/>
          </a:xfrm>
        </p:spPr>
        <p:txBody>
          <a:bodyPr vert="horz" wrap="square" lIns="91440" tIns="45720" rIns="91440" bIns="45720" anchor="t">
            <a:normAutofit fontScale="55000" lnSpcReduction="20000"/>
          </a:bodyPr>
          <a:lstStyle/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</a:p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</a:p>
          <a:p>
            <a:pPr marL="0" indent="0" fontAlgn="auto">
              <a:lnSpc>
                <a:spcPct val="150000"/>
              </a:lnSpc>
              <a:buNone/>
            </a:pPr>
            <a:endParaRPr lang="zh-CN" altLang="en-US" sz="7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endParaRPr lang="zh-CN" altLang="en-US" sz="7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endParaRPr lang="zh-CN" altLang="en-US" sz="7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</a:p>
          <a:p>
            <a:pPr marL="0" indent="0" fontAlgn="auto">
              <a:lnSpc>
                <a:spcPct val="150000"/>
              </a:lnSpc>
              <a:buNone/>
            </a:pP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8785" y="318770"/>
            <a:ext cx="11365865" cy="60585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7050" y="430530"/>
            <a:ext cx="388429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: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比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6745" y="1334770"/>
            <a:ext cx="634809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1.A   </a:t>
            </a:r>
            <a:r>
              <a:rPr lang="zh-CN" altLang="en-US" sz="4000" b="1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比   </a:t>
            </a:r>
            <a:r>
              <a:rPr lang="en-US" altLang="zh-CN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B  +  </a:t>
            </a:r>
            <a:r>
              <a:rPr lang="en-US" altLang="zh-CN" sz="4000" b="1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Adj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26745" y="2412365"/>
            <a:ext cx="1106741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2.A   </a:t>
            </a:r>
            <a:r>
              <a:rPr lang="zh-CN" altLang="en-US" sz="4000" b="1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比   </a:t>
            </a:r>
            <a:r>
              <a:rPr lang="en-US" altLang="zh-CN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B  +  </a:t>
            </a:r>
            <a:r>
              <a:rPr lang="en-US" altLang="zh-CN" sz="4000" b="1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Adj  </a:t>
            </a:r>
            <a:r>
              <a:rPr lang="en-US" altLang="zh-CN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 </a:t>
            </a:r>
            <a:r>
              <a:rPr lang="zh-CN" altLang="en-US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一点儿</a:t>
            </a:r>
            <a:r>
              <a:rPr lang="en-US" altLang="zh-CN" sz="4000" b="1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6745" y="3571240"/>
            <a:ext cx="1106741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3.A   </a:t>
            </a:r>
            <a:r>
              <a:rPr lang="zh-CN" altLang="en-US" sz="4000" b="1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比   </a:t>
            </a:r>
            <a:r>
              <a:rPr lang="en-US" altLang="zh-CN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B  +  </a:t>
            </a:r>
            <a:r>
              <a:rPr lang="en-US" altLang="zh-CN" sz="4000" b="1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Adj  </a:t>
            </a:r>
            <a:r>
              <a:rPr lang="en-US" altLang="zh-CN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 </a:t>
            </a:r>
            <a:r>
              <a:rPr lang="zh-CN" altLang="en-US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得多</a:t>
            </a:r>
            <a:r>
              <a:rPr lang="en-US" altLang="zh-CN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很多</a:t>
            </a:r>
            <a:r>
              <a:rPr lang="en-US" altLang="zh-CN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40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多了</a:t>
            </a:r>
            <a:r>
              <a:rPr lang="en-US" altLang="zh-CN" sz="3200" b="1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94690" y="4647565"/>
            <a:ext cx="934148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4. 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B   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  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没有 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984807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A   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+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</a:t>
            </a: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Adj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4" name="流程图: 顺序访问存储器 3"/>
          <p:cNvSpPr/>
          <p:nvPr/>
        </p:nvSpPr>
        <p:spPr>
          <a:xfrm>
            <a:off x="8507095" y="569595"/>
            <a:ext cx="2313940" cy="156337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711565" y="751840"/>
            <a:ext cx="205549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语法总结与输出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2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8092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比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74358" y="3141663"/>
            <a:ext cx="5724525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男孩儿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比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女孩儿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高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74358" y="4424363"/>
            <a:ext cx="57245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女孩儿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比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男孩儿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矮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4" name="流程图: 顺序访问存储器 3"/>
          <p:cNvSpPr/>
          <p:nvPr/>
        </p:nvSpPr>
        <p:spPr>
          <a:xfrm>
            <a:off x="9931400" y="1174115"/>
            <a:ext cx="1572895" cy="122047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101580" y="1461770"/>
            <a:ext cx="14027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练习</a:t>
            </a:r>
          </a:p>
        </p:txBody>
      </p:sp>
      <p:pic>
        <p:nvPicPr>
          <p:cNvPr id="10" name="Picture 6" descr="3fbb85870913f13fc65cc3c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030" y="1461770"/>
            <a:ext cx="2554605" cy="397573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574675" y="1339215"/>
            <a:ext cx="19577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说句子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3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8092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比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流程图: 顺序访问存储器 3"/>
          <p:cNvSpPr/>
          <p:nvPr/>
        </p:nvSpPr>
        <p:spPr>
          <a:xfrm>
            <a:off x="9338945" y="532130"/>
            <a:ext cx="1918970" cy="136525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749790" y="892175"/>
            <a:ext cx="1097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练习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0168" y="2112328"/>
            <a:ext cx="3786956" cy="2840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6" name="Rectangle 6"/>
          <p:cNvSpPr>
            <a:spLocks noChangeArrowheads="1"/>
          </p:cNvSpPr>
          <p:nvPr/>
        </p:nvSpPr>
        <p:spPr bwMode="auto">
          <a:xfrm>
            <a:off x="7876858" y="5123180"/>
            <a:ext cx="36004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984807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以前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现在</a:t>
            </a:r>
          </a:p>
        </p:txBody>
      </p:sp>
      <p:sp>
        <p:nvSpPr>
          <p:cNvPr id="163854" name="Rectangle 14"/>
          <p:cNvSpPr>
            <a:spLocks noChangeArrowheads="1"/>
          </p:cNvSpPr>
          <p:nvPr/>
        </p:nvSpPr>
        <p:spPr bwMode="auto">
          <a:xfrm>
            <a:off x="862648" y="1416368"/>
            <a:ext cx="49371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她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984807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以前</a:t>
            </a: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比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现在</a:t>
            </a: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胖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163855" name="Rectangle 15"/>
          <p:cNvSpPr>
            <a:spLocks noChangeArrowheads="1"/>
          </p:cNvSpPr>
          <p:nvPr/>
        </p:nvSpPr>
        <p:spPr bwMode="auto">
          <a:xfrm>
            <a:off x="862648" y="2610168"/>
            <a:ext cx="47879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她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现在</a:t>
            </a: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比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984807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以前</a:t>
            </a: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862648" y="4337685"/>
            <a:ext cx="63023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她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现在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984807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以前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。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508250" y="4293235"/>
            <a:ext cx="3821430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没有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胖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122035" y="1151255"/>
            <a:ext cx="19577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说句子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63854" grpId="0" bldLvl="0" animBg="1"/>
      <p:bldP spid="163855" grpId="0" bldLvl="0" animBg="1"/>
      <p:bldP spid="7" grpId="0" bldLvl="0" animBg="1"/>
      <p:bldP spid="8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8092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比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流程图: 顺序访问存储器 3"/>
          <p:cNvSpPr/>
          <p:nvPr/>
        </p:nvSpPr>
        <p:spPr>
          <a:xfrm>
            <a:off x="9338945" y="532130"/>
            <a:ext cx="1918970" cy="136525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749790" y="892175"/>
            <a:ext cx="1097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练习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122035" y="1151255"/>
            <a:ext cx="27184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改写句子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38175" y="1994535"/>
            <a:ext cx="52705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厦门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17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度，广州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度。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→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38175" y="2981960"/>
            <a:ext cx="52705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厦门比广州冷一点儿。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57860" y="3931285"/>
            <a:ext cx="107181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阿尔达的收入是每个月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9000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块钱，马克的是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8000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块钱。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→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8175" y="4769485"/>
            <a:ext cx="76822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阿尔达的收入比马克的高一点儿。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1" grpId="0"/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8092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比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/>
          <a:srcRect t="9066" r="22426" b="9590"/>
          <a:stretch>
            <a:fillRect/>
          </a:stretch>
        </p:blipFill>
        <p:spPr>
          <a:xfrm>
            <a:off x="755305" y="1397321"/>
            <a:ext cx="3309330" cy="23866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1212850" y="4218305"/>
            <a:ext cx="2393315" cy="14960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4366260" y="1555115"/>
            <a:ext cx="5329238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马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比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猫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大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多了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4478020" y="2467293"/>
            <a:ext cx="5329238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马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比</a:t>
            </a:r>
            <a:r>
              <a:rPr lang="zh-CN" altLang="en-US" sz="40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猫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大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得多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478020" y="3398203"/>
            <a:ext cx="5329238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马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比</a:t>
            </a:r>
            <a:r>
              <a:rPr lang="zh-CN" altLang="en-US" sz="40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猫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大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很多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6" name="流程图: 顺序访问存储器 5"/>
          <p:cNvSpPr/>
          <p:nvPr/>
        </p:nvSpPr>
        <p:spPr>
          <a:xfrm>
            <a:off x="9586595" y="1712595"/>
            <a:ext cx="1918970" cy="136525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997440" y="2072640"/>
            <a:ext cx="1097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练习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039735" y="1067435"/>
            <a:ext cx="19577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说句子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8" grpId="0" bldLvl="0" animBg="1"/>
      <p:bldP spid="13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8092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比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24944" name="Text Box 16"/>
          <p:cNvSpPr txBox="1">
            <a:spLocks noChangeArrowheads="1"/>
          </p:cNvSpPr>
          <p:nvPr/>
        </p:nvSpPr>
        <p:spPr bwMode="auto">
          <a:xfrm>
            <a:off x="2999740" y="3647123"/>
            <a:ext cx="6192838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摩托车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比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自行车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快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多了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pic>
        <p:nvPicPr>
          <p:cNvPr id="38915" name="Picture 32" descr="1045531_115136007_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9355" y="1241425"/>
            <a:ext cx="2927350" cy="19100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4961" name="Text Box 33"/>
          <p:cNvSpPr txBox="1">
            <a:spLocks noChangeArrowheads="1"/>
          </p:cNvSpPr>
          <p:nvPr/>
        </p:nvSpPr>
        <p:spPr bwMode="auto">
          <a:xfrm>
            <a:off x="2999740" y="4415473"/>
            <a:ext cx="61928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摩托车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比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自行车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快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得多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pic>
        <p:nvPicPr>
          <p:cNvPr id="38918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4838"/>
          <a:stretch>
            <a:fillRect/>
          </a:stretch>
        </p:blipFill>
        <p:spPr>
          <a:xfrm>
            <a:off x="6922770" y="958215"/>
            <a:ext cx="4229735" cy="2476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 Box 33"/>
          <p:cNvSpPr txBox="1">
            <a:spLocks noChangeArrowheads="1"/>
          </p:cNvSpPr>
          <p:nvPr/>
        </p:nvSpPr>
        <p:spPr bwMode="auto">
          <a:xfrm>
            <a:off x="2999740" y="5319713"/>
            <a:ext cx="61928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摩托车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比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自行车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快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很多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。</a:t>
            </a:r>
          </a:p>
        </p:txBody>
      </p:sp>
      <p:sp>
        <p:nvSpPr>
          <p:cNvPr id="4" name="流程图: 顺序访问存储器 3"/>
          <p:cNvSpPr/>
          <p:nvPr/>
        </p:nvSpPr>
        <p:spPr>
          <a:xfrm>
            <a:off x="9944735" y="81280"/>
            <a:ext cx="1918970" cy="136525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355580" y="441325"/>
            <a:ext cx="1097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练习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26085" y="1241425"/>
            <a:ext cx="19577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说句子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49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49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4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4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24944" grpId="0" bldLvl="0" animBg="1"/>
      <p:bldP spid="124961" grpId="0" bldLvl="0" animBg="1"/>
      <p:bldP spid="6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55" y="1180465"/>
            <a:ext cx="11668125" cy="526923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5450" y="3813810"/>
            <a:ext cx="77457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他哥哥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高一点儿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42770" y="5632450"/>
            <a:ext cx="77476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我觉得咖啡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红茶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好喝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488950"/>
            <a:ext cx="11517630" cy="6175375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4813" y="1044258"/>
            <a:ext cx="670083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艾米丽到教室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马克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早一点儿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4813" y="2759075"/>
            <a:ext cx="670083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我爸爸的手机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贵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3500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块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29155" y="4393883"/>
            <a:ext cx="55435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白鞋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黑鞋容易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28838" y="5835015"/>
            <a:ext cx="64516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阿尔达的汉语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马克的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好得多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78092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4: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(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)+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多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+A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Text Box 14"/>
          <p:cNvSpPr txBox="1"/>
          <p:nvPr/>
        </p:nvSpPr>
        <p:spPr>
          <a:xfrm>
            <a:off x="1024890" y="4245928"/>
            <a:ext cx="5848350" cy="16303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30000"/>
              </a:spcBef>
              <a:buFontTx/>
              <a:buNone/>
            </a:pP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北京的冬天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有多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spcBef>
                <a:spcPct val="30000"/>
              </a:spcBef>
              <a:buFontTx/>
              <a:buNone/>
            </a:pP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最冷差不多零下</a:t>
            </a: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度。</a:t>
            </a:r>
          </a:p>
        </p:txBody>
      </p:sp>
      <p:sp>
        <p:nvSpPr>
          <p:cNvPr id="41988" name="矩形 3"/>
          <p:cNvSpPr/>
          <p:nvPr/>
        </p:nvSpPr>
        <p:spPr>
          <a:xfrm>
            <a:off x="1024573" y="1436370"/>
            <a:ext cx="2941320" cy="16300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30000"/>
              </a:spcBef>
              <a:buFontTx/>
              <a:buNone/>
            </a:pP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大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spcBef>
                <a:spcPct val="30000"/>
              </a:spcBef>
              <a:buFontTx/>
              <a:buNone/>
            </a:pP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岁。</a:t>
            </a:r>
          </a:p>
        </p:txBody>
      </p:sp>
      <p:sp>
        <p:nvSpPr>
          <p:cNvPr id="5" name="矩形 4"/>
          <p:cNvSpPr/>
          <p:nvPr/>
        </p:nvSpPr>
        <p:spPr>
          <a:xfrm>
            <a:off x="5536565" y="1436688"/>
            <a:ext cx="5494020" cy="16300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30000"/>
              </a:spcBef>
              <a:buFontTx/>
              <a:buNone/>
            </a:pP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你姐姐（有）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zh-CN" altLang="en-US" sz="48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高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4000" b="1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spcBef>
                <a:spcPct val="30000"/>
              </a:spcBef>
              <a:buFontTx/>
              <a:buNone/>
            </a:pP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米</a:t>
            </a: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" y="1612265"/>
            <a:ext cx="11824335" cy="3329940"/>
          </a:xfrm>
          <a:prstGeom prst="rect">
            <a:avLst/>
          </a:prstGeom>
          <a:solidFill>
            <a:srgbClr val="FAC090"/>
          </a:solidFill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1016762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一点儿也不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心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V/A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；一点儿也没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标题 1"/>
          <p:cNvSpPr>
            <a:spLocks noGrp="1"/>
          </p:cNvSpPr>
          <p:nvPr/>
        </p:nvSpPr>
        <p:spPr>
          <a:xfrm>
            <a:off x="1004570" y="1177290"/>
            <a:ext cx="787527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一点儿也不        一点儿也没</a:t>
            </a:r>
          </a:p>
        </p:txBody>
      </p:sp>
      <p:sp>
        <p:nvSpPr>
          <p:cNvPr id="5" name="内容占位符 2"/>
          <p:cNvSpPr>
            <a:spLocks noGrp="1"/>
          </p:cNvSpPr>
          <p:nvPr/>
        </p:nvSpPr>
        <p:spPr>
          <a:xfrm>
            <a:off x="611575" y="209873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9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9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昨天的天气</a:t>
            </a:r>
            <a:r>
              <a:rPr sz="3200" b="1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好。</a:t>
            </a:r>
          </a:p>
          <a:p>
            <a:pPr marL="0" indent="0"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我今天太累了，</a:t>
            </a:r>
            <a:r>
              <a:rPr sz="3200" b="1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想去踢足球。</a:t>
            </a:r>
            <a:endParaRPr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他的朋友</a:t>
            </a:r>
            <a:r>
              <a:rPr sz="3200" b="1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讨厌他。</a:t>
            </a:r>
          </a:p>
          <a:p>
            <a:pPr marL="0" indent="0"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4.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这杯咖啡爸爸</a:t>
            </a:r>
            <a:r>
              <a:rPr sz="3200" b="1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喝。</a:t>
            </a:r>
          </a:p>
          <a:p>
            <a:pPr marL="0" indent="0"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5.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他写的字</a:t>
            </a:r>
            <a:r>
              <a:rPr sz="3200" b="1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难看。</a:t>
            </a:r>
          </a:p>
          <a:p>
            <a:pPr marL="0" indent="0"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6.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这本书我</a:t>
            </a:r>
            <a:r>
              <a:rPr sz="3200" b="1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看。</a:t>
            </a:r>
          </a:p>
        </p:txBody>
      </p:sp>
      <p:sp>
        <p:nvSpPr>
          <p:cNvPr id="7" name="流程图: 顺序访问存储器 6"/>
          <p:cNvSpPr/>
          <p:nvPr/>
        </p:nvSpPr>
        <p:spPr>
          <a:xfrm>
            <a:off x="9779000" y="1069340"/>
            <a:ext cx="1918970" cy="136525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189845" y="1177290"/>
            <a:ext cx="10979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视频练习</a:t>
            </a:r>
          </a:p>
        </p:txBody>
      </p:sp>
      <p:sp>
        <p:nvSpPr>
          <p:cNvPr id="12" name="标题 1"/>
          <p:cNvSpPr>
            <a:spLocks noGrp="1"/>
          </p:cNvSpPr>
          <p:nvPr/>
        </p:nvSpPr>
        <p:spPr>
          <a:xfrm>
            <a:off x="3754120" y="1882775"/>
            <a:ext cx="32486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一点儿也不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</a:p>
        </p:txBody>
      </p:sp>
      <p:sp>
        <p:nvSpPr>
          <p:cNvPr id="13" name="标题 1"/>
          <p:cNvSpPr>
            <a:spLocks noGrp="1"/>
          </p:cNvSpPr>
          <p:nvPr/>
        </p:nvSpPr>
        <p:spPr>
          <a:xfrm>
            <a:off x="4057929" y="2712085"/>
            <a:ext cx="32486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一点儿也不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</a:p>
        </p:txBody>
      </p:sp>
      <p:sp>
        <p:nvSpPr>
          <p:cNvPr id="14" name="标题 1"/>
          <p:cNvSpPr>
            <a:spLocks noGrp="1"/>
          </p:cNvSpPr>
          <p:nvPr/>
        </p:nvSpPr>
        <p:spPr>
          <a:xfrm>
            <a:off x="3080385" y="3430410"/>
            <a:ext cx="32486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一点儿也不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</a:p>
        </p:txBody>
      </p:sp>
      <p:sp>
        <p:nvSpPr>
          <p:cNvPr id="15" name="标题 1"/>
          <p:cNvSpPr>
            <a:spLocks noGrp="1"/>
          </p:cNvSpPr>
          <p:nvPr/>
        </p:nvSpPr>
        <p:spPr>
          <a:xfrm>
            <a:off x="3754120" y="4197808"/>
            <a:ext cx="32486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一点儿也没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</a:p>
        </p:txBody>
      </p:sp>
      <p:sp>
        <p:nvSpPr>
          <p:cNvPr id="16" name="标题 1"/>
          <p:cNvSpPr>
            <a:spLocks noGrp="1"/>
          </p:cNvSpPr>
          <p:nvPr/>
        </p:nvSpPr>
        <p:spPr>
          <a:xfrm>
            <a:off x="3080385" y="4975225"/>
            <a:ext cx="32486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一点儿也不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</a:p>
        </p:txBody>
      </p:sp>
      <p:sp>
        <p:nvSpPr>
          <p:cNvPr id="17" name="标题 1"/>
          <p:cNvSpPr>
            <a:spLocks noGrp="1"/>
          </p:cNvSpPr>
          <p:nvPr/>
        </p:nvSpPr>
        <p:spPr>
          <a:xfrm>
            <a:off x="3080385" y="5656635"/>
            <a:ext cx="32486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一点儿也没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1016762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一点儿也不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+V/A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；一点儿也没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7" name="流程图: 顺序访问存储器 6"/>
          <p:cNvSpPr/>
          <p:nvPr/>
        </p:nvSpPr>
        <p:spPr>
          <a:xfrm>
            <a:off x="9156065" y="1177290"/>
            <a:ext cx="2541905" cy="125730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448165" y="1177290"/>
            <a:ext cx="21672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语法总结</a:t>
            </a:r>
          </a:p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与输出</a:t>
            </a: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33070" y="1486535"/>
            <a:ext cx="10515600" cy="4351338"/>
          </a:xfrm>
        </p:spPr>
        <p:txBody>
          <a:bodyPr/>
          <a:lstStyle/>
          <a:p>
            <a:pPr fontAlgn="auto">
              <a:lnSpc>
                <a:spcPct val="150000"/>
              </a:lnSpc>
            </a:pPr>
            <a:r>
              <a:rPr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一点儿也不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Adj.  </a:t>
            </a:r>
            <a:r>
              <a:rPr lang="zh-CN" altLang="en-US" sz="2400">
                <a:sym typeface="+mn-ea"/>
              </a:rPr>
              <a:t>表示程度低。</a:t>
            </a:r>
            <a:endParaRPr lang="en-US" altLang="zh-CN" sz="4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一点儿也不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V.    </a:t>
            </a:r>
            <a:r>
              <a:rPr lang="zh-CN" altLang="en-US" sz="2400">
                <a:sym typeface="+mn-ea"/>
              </a:rPr>
              <a:t>表示心理活动，程度低。</a:t>
            </a:r>
            <a:endParaRPr sz="4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一点儿也没</a:t>
            </a:r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en-US" altLang="zh-CN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V.    </a:t>
            </a:r>
            <a:r>
              <a:rPr lang="zh-CN" altLang="en-US" sz="2400">
                <a:sym typeface="+mn-ea"/>
              </a:rPr>
              <a:t>表示以前，数量少。</a:t>
            </a:r>
            <a:endParaRPr lang="zh-CN" altLang="en-US" sz="4400"/>
          </a:p>
          <a:p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1016762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一点儿也不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心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V/A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；一点儿也没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60418" name="矩形 2"/>
          <p:cNvSpPr/>
          <p:nvPr/>
        </p:nvSpPr>
        <p:spPr>
          <a:xfrm>
            <a:off x="327025" y="1806258"/>
            <a:ext cx="11475720" cy="3907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spcBef>
                <a:spcPct val="3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我刚吃了五个面包，现在我</a:t>
            </a: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_____________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spcBef>
                <a:spcPct val="3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他觉得这件事很麻烦，不想做，可是我觉得</a:t>
            </a:r>
          </a:p>
          <a:p>
            <a:pPr marL="0" lvl="0" indent="0" eaLnBrk="1" hangingPunct="1">
              <a:spcBef>
                <a:spcPct val="30000"/>
              </a:spcBef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  这件事</a:t>
            </a: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_____________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571500" lvl="0" indent="-571500" eaLnBrk="1" hangingPunct="1">
              <a:spcBef>
                <a:spcPct val="3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这碗汤太难喝了，我</a:t>
            </a: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________________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marL="571500" lvl="0" indent="-571500" eaLnBrk="1" hangingPunct="1">
              <a:spcBef>
                <a:spcPct val="3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昨天他太累了，所以汉语作业他</a:t>
            </a:r>
            <a:r>
              <a:rPr lang="en-US" altLang="zh-CN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____________</a:t>
            </a:r>
            <a:r>
              <a:rPr lang="zh-CN" altLang="en-US" sz="40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4" name="流程图: 顺序访问存储器 3"/>
          <p:cNvSpPr/>
          <p:nvPr/>
        </p:nvSpPr>
        <p:spPr>
          <a:xfrm>
            <a:off x="10053320" y="608330"/>
            <a:ext cx="1918970" cy="136525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464165" y="968375"/>
            <a:ext cx="1097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练习</a:t>
            </a:r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7036435" y="1691640"/>
            <a:ext cx="324866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一点儿也不饿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</a:p>
        </p:txBody>
      </p:sp>
      <p:sp>
        <p:nvSpPr>
          <p:cNvPr id="11" name="标题 1"/>
          <p:cNvSpPr>
            <a:spLocks noGrp="1"/>
          </p:cNvSpPr>
          <p:nvPr/>
        </p:nvSpPr>
        <p:spPr>
          <a:xfrm>
            <a:off x="2437130" y="3309620"/>
            <a:ext cx="393954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一点儿也不麻烦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</a:p>
        </p:txBody>
      </p:sp>
      <p:sp>
        <p:nvSpPr>
          <p:cNvPr id="12" name="标题 1"/>
          <p:cNvSpPr>
            <a:spLocks noGrp="1"/>
          </p:cNvSpPr>
          <p:nvPr/>
        </p:nvSpPr>
        <p:spPr>
          <a:xfrm>
            <a:off x="5708015" y="4015105"/>
            <a:ext cx="393954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一点儿也不喜欢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</a:p>
        </p:txBody>
      </p:sp>
      <p:sp>
        <p:nvSpPr>
          <p:cNvPr id="13" name="标题 1"/>
          <p:cNvSpPr>
            <a:spLocks noGrp="1"/>
          </p:cNvSpPr>
          <p:nvPr/>
        </p:nvSpPr>
        <p:spPr>
          <a:xfrm>
            <a:off x="8107045" y="4860290"/>
            <a:ext cx="393954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9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一点儿也没写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688975"/>
            <a:ext cx="10153650" cy="5592445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51025" y="2001838"/>
            <a:ext cx="5545138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这个周末他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一点儿也不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1025" y="3763328"/>
            <a:ext cx="5545138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这顶帽子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一点儿也不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好看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51025" y="5511165"/>
            <a:ext cx="5545138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这双运动鞋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一点儿也不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贵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grpSp>
        <p:nvGrpSpPr>
          <p:cNvPr id="46083" name="组合 6"/>
          <p:cNvGrpSpPr/>
          <p:nvPr/>
        </p:nvGrpSpPr>
        <p:grpSpPr>
          <a:xfrm>
            <a:off x="732790" y="1204595"/>
            <a:ext cx="11047095" cy="5120640"/>
            <a:chOff x="434674" y="1772816"/>
            <a:chExt cx="8344776" cy="3522399"/>
          </a:xfrm>
        </p:grpSpPr>
        <p:pic>
          <p:nvPicPr>
            <p:cNvPr id="50183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674" y="2631590"/>
              <a:ext cx="8344776" cy="2663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46088" name="Picture 2"/>
            <p:cNvPicPr>
              <a:picLocks noChangeAspect="1"/>
            </p:cNvPicPr>
            <p:nvPr/>
          </p:nvPicPr>
          <p:blipFill>
            <a:blip r:embed="rId5"/>
            <a:srcRect l="2" r="-270" b="87013"/>
            <a:stretch>
              <a:fillRect/>
            </a:stretch>
          </p:blipFill>
          <p:spPr>
            <a:xfrm>
              <a:off x="434674" y="1772816"/>
              <a:ext cx="8184942" cy="58381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TextBox 4"/>
          <p:cNvSpPr txBox="1"/>
          <p:nvPr/>
        </p:nvSpPr>
        <p:spPr>
          <a:xfrm>
            <a:off x="1766888" y="3284538"/>
            <a:ext cx="554513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我觉得汉语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一点儿也不</a:t>
            </a:r>
            <a:r>
              <a:rPr lang="zh-CN" altLang="en-US" sz="4400" b="1" dirty="0">
                <a:solidFill>
                  <a:srgbClr val="FF0066"/>
                </a:solidFill>
                <a:latin typeface="楷体" panose="02010609060101010101" charset="-122"/>
                <a:ea typeface="楷体" panose="02010609060101010101" charset="-122"/>
              </a:rPr>
              <a:t>难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66888" y="5385435"/>
            <a:ext cx="5545137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这本书他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一点儿也没</a:t>
            </a:r>
            <a:r>
              <a:rPr lang="zh-CN" altLang="en-US" sz="4400" b="1" dirty="0">
                <a:solidFill>
                  <a:srgbClr val="009900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8620" y="715010"/>
            <a:ext cx="11541760" cy="590804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2965" y="127635"/>
            <a:ext cx="566928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6: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可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+……+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了！</a:t>
            </a:r>
            <a:endParaRPr lang="zh-CN" altLang="en-US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" y="1211580"/>
            <a:ext cx="4373880" cy="32073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464820" y="5285105"/>
            <a:ext cx="569214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lvl="0" indent="-571500" eaLnBrk="1" hangingPunct="1">
              <a:spcBef>
                <a:spcPct val="30000"/>
              </a:spcBef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他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可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喜欢喝牛奶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2320" y="1211580"/>
            <a:ext cx="4246245" cy="32067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132320" y="5285105"/>
            <a:ext cx="32435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风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可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大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1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8"/>
          <a:stretch>
            <a:fillRect/>
          </a:stretch>
        </p:blipFill>
        <p:spPr bwMode="auto">
          <a:xfrm>
            <a:off x="168275" y="1642745"/>
            <a:ext cx="11754485" cy="357251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55" y="895350"/>
            <a:ext cx="10166350" cy="573786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3850958" y="2794000"/>
            <a:ext cx="7493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ea typeface="楷体" panose="02010609060101010101" charset="-122"/>
              </a:rPr>
              <a:t>挺</a:t>
            </a:r>
          </a:p>
        </p:txBody>
      </p:sp>
      <p:sp>
        <p:nvSpPr>
          <p:cNvPr id="5" name="矩形 4"/>
          <p:cNvSpPr/>
          <p:nvPr/>
        </p:nvSpPr>
        <p:spPr>
          <a:xfrm>
            <a:off x="2626995" y="3440113"/>
            <a:ext cx="1223963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ea typeface="楷体" panose="02010609060101010101" charset="-122"/>
              </a:rPr>
              <a:t>适合</a:t>
            </a:r>
          </a:p>
        </p:txBody>
      </p:sp>
      <p:sp>
        <p:nvSpPr>
          <p:cNvPr id="6" name="矩形 5"/>
          <p:cNvSpPr/>
          <p:nvPr/>
        </p:nvSpPr>
        <p:spPr>
          <a:xfrm>
            <a:off x="2901315" y="4087813"/>
            <a:ext cx="7493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ea typeface="楷体" panose="02010609060101010101" charset="-122"/>
              </a:rPr>
              <a:t>穿</a:t>
            </a:r>
          </a:p>
        </p:txBody>
      </p:sp>
      <p:sp>
        <p:nvSpPr>
          <p:cNvPr id="7" name="矩形 6"/>
          <p:cNvSpPr/>
          <p:nvPr/>
        </p:nvSpPr>
        <p:spPr>
          <a:xfrm>
            <a:off x="5488305" y="4733925"/>
            <a:ext cx="1441450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ea typeface="楷体" panose="02010609060101010101" charset="-122"/>
              </a:rPr>
              <a:t>过时</a:t>
            </a:r>
          </a:p>
        </p:txBody>
      </p:sp>
      <p:sp>
        <p:nvSpPr>
          <p:cNvPr id="8" name="矩形 7"/>
          <p:cNvSpPr/>
          <p:nvPr/>
        </p:nvSpPr>
        <p:spPr>
          <a:xfrm>
            <a:off x="3510915" y="5381625"/>
            <a:ext cx="1871663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ea typeface="楷体" panose="02010609060101010101" charset="-122"/>
              </a:rPr>
              <a:t>看起来</a:t>
            </a:r>
          </a:p>
        </p:txBody>
      </p:sp>
      <p:sp>
        <p:nvSpPr>
          <p:cNvPr id="9" name="矩形 8"/>
          <p:cNvSpPr/>
          <p:nvPr/>
        </p:nvSpPr>
        <p:spPr>
          <a:xfrm>
            <a:off x="5845810" y="5986780"/>
            <a:ext cx="12954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ea typeface="楷体" panose="02010609060101010101" charset="-122"/>
              </a:rPr>
              <a:t>流行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04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73977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r>
              <a:rPr kumimoji="1" lang="en-US" altLang="zh-CN" sz="1600" b="1" dirty="0">
                <a:solidFill>
                  <a:srgbClr val="FFFFFF"/>
                </a:solidFill>
                <a:latin typeface="微软雅黑" panose="020B0503020204020204" charset="-122"/>
              </a:rPr>
              <a:t>12-3</a:t>
            </a:r>
            <a:endParaRPr kumimoji="1" lang="zh-CN" altLang="en-US" sz="1600" b="1" dirty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" y="0"/>
            <a:ext cx="10375900" cy="6816725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02180" y="5974398"/>
            <a:ext cx="4445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4735" y="5974715"/>
            <a:ext cx="4445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95540" y="5998210"/>
            <a:ext cx="4445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25710" y="5997893"/>
            <a:ext cx="4445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09295" y="895985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9990" y="1259840"/>
            <a:ext cx="4527550" cy="4892675"/>
          </a:xfrm>
          <a:prstGeom prst="rect">
            <a:avLst/>
          </a:prstGeom>
          <a:noFill/>
          <a:ln w="38100">
            <a:solidFill>
              <a:srgbClr val="3F6DC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第一部分：</a:t>
            </a:r>
          </a:p>
          <a:p>
            <a:pPr>
              <a:lnSpc>
                <a:spcPct val="150000"/>
              </a:lnSpc>
            </a:pPr>
            <a:endParaRPr lang="zh-CN" altLang="en-US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商场  一双鞋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容易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脏 深颜色</a:t>
            </a:r>
            <a:endParaRPr lang="en-US" altLang="zh-CN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浅  好看  红色的鞋  不错  </a:t>
            </a: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</a:rPr>
              <a:t>缺点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黄  白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经常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刷  当然  怕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麻烦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48145" y="1270000"/>
            <a:ext cx="4288155" cy="4707890"/>
          </a:xfrm>
          <a:prstGeom prst="rect">
            <a:avLst/>
          </a:prstGeom>
          <a:noFill/>
          <a:ln w="38100">
            <a:solidFill>
              <a:srgbClr val="3F6DC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第二部分：</a:t>
            </a:r>
          </a:p>
          <a:p>
            <a:pPr>
              <a:lnSpc>
                <a:spcPct val="150000"/>
              </a:lnSpc>
            </a:pPr>
            <a:endParaRPr lang="zh-CN" altLang="en-US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胖</a:t>
            </a:r>
            <a:r>
              <a:rPr lang="en-US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←→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瘦  洗衣店  衣服  猜</a:t>
            </a: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好像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号  男生  优点  努力</a:t>
            </a: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为什么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2400" b="1" dirty="0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游泳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号  </a:t>
            </a: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哎呀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啦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呀</a:t>
            </a:r>
          </a:p>
          <a:p>
            <a:pPr>
              <a:lnSpc>
                <a:spcPct val="150000"/>
              </a:lnSpc>
            </a:pPr>
            <a:endParaRPr lang="en-US" altLang="zh-CN" sz="24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5015" y="103759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51203" name="文本框 2"/>
          <p:cNvSpPr txBox="1"/>
          <p:nvPr/>
        </p:nvSpPr>
        <p:spPr>
          <a:xfrm>
            <a:off x="792480" y="1099185"/>
            <a:ext cx="952754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呀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！这是你和家人的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合影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玛利亚：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是啊，这是我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父母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，这是我姐姐。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你姐姐高？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玛利亚：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我比她高一点儿。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你多高？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玛利亚：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米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76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7805" y="209550"/>
            <a:ext cx="11756390" cy="59715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3250" name="文本框 2"/>
          <p:cNvSpPr txBox="1"/>
          <p:nvPr/>
        </p:nvSpPr>
        <p:spPr>
          <a:xfrm>
            <a:off x="525780" y="305753"/>
            <a:ext cx="9148763" cy="5778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我觉得你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穿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的这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件黑色衬衫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很好看，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的这顶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蓝色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帽子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也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挺适合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你的。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真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的吗？这件衬衫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去年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比较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流行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 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现在穿好像有点儿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过时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不，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看起来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挺漂亮的，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一点儿也不过时。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玛利亚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这件衬衫去年流行的时候可贵了！    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2227" name="文本框 2"/>
          <p:cNvSpPr txBox="1"/>
          <p:nvPr/>
        </p:nvSpPr>
        <p:spPr>
          <a:xfrm>
            <a:off x="792163" y="836613"/>
            <a:ext cx="7807325" cy="5078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艾米丽：呀！这是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玛利亚：是啊，这是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，这是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艾米丽：你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玛利亚：我比她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玛利亚：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米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76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54275" name="文本框 2"/>
          <p:cNvSpPr txBox="1"/>
          <p:nvPr/>
        </p:nvSpPr>
        <p:spPr>
          <a:xfrm>
            <a:off x="974090" y="1052513"/>
            <a:ext cx="8261350" cy="5226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艾米丽：我觉得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，戴的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玛利亚：真的吗？这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，现在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艾米丽：不，看起来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，一点儿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玛利亚：这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！    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" y="463550"/>
            <a:ext cx="10810875" cy="593090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10460990" y="3659505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466070" y="4268153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316210" y="226060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10514330" y="50339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3" name="矩形 2"/>
          <p:cNvSpPr/>
          <p:nvPr/>
        </p:nvSpPr>
        <p:spPr>
          <a:xfrm>
            <a:off x="10520680" y="56435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8" name="矩形 7"/>
          <p:cNvSpPr/>
          <p:nvPr/>
        </p:nvSpPr>
        <p:spPr>
          <a:xfrm>
            <a:off x="10346690" y="2990850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3" grpId="0"/>
      <p:bldP spid="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作业</a:t>
            </a:r>
          </a:p>
        </p:txBody>
      </p:sp>
      <p:sp>
        <p:nvSpPr>
          <p:cNvPr id="55299" name="内容占位符 2"/>
          <p:cNvSpPr>
            <a:spLocks noGrp="1"/>
          </p:cNvSpPr>
          <p:nvPr/>
        </p:nvSpPr>
        <p:spPr>
          <a:xfrm>
            <a:off x="838200" y="1066483"/>
            <a:ext cx="9144000" cy="5791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1">
              <a:lnSpc>
                <a:spcPct val="140000"/>
              </a:lnSpc>
              <a:buFontTx/>
              <a:buAutoNum type="arabicPeriod"/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听写：</a:t>
            </a:r>
            <a:endParaRPr lang="en-US" altLang="zh-CN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700" b="1" dirty="0">
                <a:latin typeface="宋体" panose="02010600030101010101" pitchFamily="2" charset="-122"/>
              </a:rPr>
              <a:t>①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第十一课的生词和课文。</a:t>
            </a:r>
            <a:endParaRPr lang="en-US" altLang="zh-CN" sz="27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700" b="1" dirty="0">
                <a:latin typeface="宋体" panose="02010600030101010101" pitchFamily="2" charset="-122"/>
              </a:rPr>
              <a:t>②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第十二课的生词和课文。</a:t>
            </a:r>
          </a:p>
          <a:p>
            <a:pPr marL="514350" indent="-514350" eaLnBrk="1" hangingPunct="1">
              <a:lnSpc>
                <a:spcPct val="90000"/>
              </a:lnSpc>
              <a:buFontTx/>
              <a:buAutoNum type="arabicPeriod" startAt="2"/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作业本：</a:t>
            </a:r>
            <a:r>
              <a:rPr lang="en-US" altLang="zh-CN" sz="2700" b="1" dirty="0">
                <a:latin typeface="宋体" panose="02010600030101010101" pitchFamily="2" charset="-122"/>
              </a:rPr>
              <a:t> ①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写句子（共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16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个）：</a:t>
            </a:r>
            <a:endParaRPr lang="en-US" altLang="zh-CN" sz="27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穿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件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衬衫、戴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顶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帽子、适合、合适、流行、</a:t>
            </a:r>
            <a:endParaRPr lang="en-US" altLang="zh-CN" sz="27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过时、挺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……(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、可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了！、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)+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+A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endParaRPr lang="en-US" altLang="zh-CN" sz="27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看起来、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B+Adj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没有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A+Adj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B+Adj+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一点儿、</a:t>
            </a:r>
            <a:endParaRPr lang="en-US" altLang="zh-CN" sz="27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None/>
            </a:pP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   A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B+Adj+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多了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得多、一点儿也不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+V/A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、一点儿也没</a:t>
            </a:r>
            <a:r>
              <a:rPr lang="en-US" altLang="zh-CN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+V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7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US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写在书上：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（复习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+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sym typeface="Wingdings" panose="05000000000000000000" pitchFamily="2" charset="2"/>
              </a:rPr>
              <a:t>预习：建议在自习课上完成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700" b="1" dirty="0">
                <a:latin typeface="宋体" panose="02010600030101010101" pitchFamily="2" charset="-122"/>
              </a:rPr>
              <a:t>①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听录音默写课文。</a:t>
            </a:r>
            <a:endParaRPr lang="en-US" altLang="zh-CN" sz="27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700" b="1" dirty="0">
                <a:latin typeface="宋体" panose="02010600030101010101" pitchFamily="2" charset="-122"/>
              </a:rPr>
              <a:t>②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P214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课文练习（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）。</a:t>
            </a:r>
            <a:endParaRPr lang="en-US" altLang="zh-CN" sz="27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700" b="1" dirty="0">
                <a:latin typeface="宋体" panose="02010600030101010101" pitchFamily="2" charset="-122"/>
              </a:rPr>
              <a:t>③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P216-217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P218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课文热身。</a:t>
            </a:r>
            <a:endParaRPr lang="en-US" altLang="zh-CN" sz="27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3157154" y="2875508"/>
            <a:ext cx="634365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第九课第二部分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65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01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75"/>
          <p:cNvGrpSpPr/>
          <p:nvPr/>
        </p:nvGrpSpPr>
        <p:grpSpPr>
          <a:xfrm>
            <a:off x="-118824" y="19211"/>
            <a:ext cx="803918" cy="587679"/>
            <a:chOff x="-118824" y="19211"/>
            <a:chExt cx="803918" cy="58767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03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</a:t>
              </a:r>
              <a:r>
                <a:rPr lang="en-US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1</a:t>
              </a:r>
            </a:p>
          </p:txBody>
        </p:sp>
      </p:grpSp>
      <p:sp>
        <p:nvSpPr>
          <p:cNvPr id="6" name="标题 1"/>
          <p:cNvSpPr txBox="1"/>
          <p:nvPr/>
        </p:nvSpPr>
        <p:spPr bwMode="auto">
          <a:xfrm>
            <a:off x="1652905" y="1499870"/>
            <a:ext cx="8868410" cy="440880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09825" y="1811655"/>
            <a:ext cx="852360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去年    比    黑色    蓝色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戴  顶  帽子  穿  件  衬衫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呀  合影    父母    看起来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真  挺</a:t>
            </a:r>
            <a:r>
              <a:rPr lang="en-US" altLang="zh-CN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适合   流行  过时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895985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1730" y="1028700"/>
            <a:ext cx="9907905" cy="5077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1. 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挺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+A+(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);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挺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+V+(O)+(</a:t>
            </a:r>
            <a:r>
              <a:rPr lang="zh-CN" altLang="en-US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en-US" altLang="zh-CN" sz="36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)</a:t>
            </a:r>
            <a:endParaRPr 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2.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看起来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3.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比字句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4.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（有）多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+adj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？</a:t>
            </a:r>
            <a:endParaRPr lang="en-US" altLang="zh-CN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5.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一点儿也不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V/A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；一点儿也没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+V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6.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可</a:t>
            </a:r>
            <a:r>
              <a:rPr lang="en-US" altLang="zh-CN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+......+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复习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5015" y="895985"/>
            <a:ext cx="10773410" cy="5789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2670" y="1120775"/>
            <a:ext cx="9907905" cy="4615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1.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有点儿 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VS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一点儿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2. “...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的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”——“N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的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”“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谁的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”“V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的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”“adj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的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”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3.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还是？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4.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麻烦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V/N/Adj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5.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好像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6. ...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啦，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...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啦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7. 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为什么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67240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1-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217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页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" y="2155190"/>
            <a:ext cx="11134725" cy="274447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文本框 6"/>
          <p:cNvSpPr txBox="1"/>
          <p:nvPr/>
        </p:nvSpPr>
        <p:spPr>
          <a:xfrm>
            <a:off x="2104073" y="2271395"/>
            <a:ext cx="122396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衣服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483225" y="2271395"/>
            <a:ext cx="12255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裤子</a:t>
            </a:r>
          </a:p>
        </p:txBody>
      </p:sp>
      <p:sp>
        <p:nvSpPr>
          <p:cNvPr id="6" name="文本框 6"/>
          <p:cNvSpPr txBox="1"/>
          <p:nvPr/>
        </p:nvSpPr>
        <p:spPr>
          <a:xfrm>
            <a:off x="9618028" y="2271395"/>
            <a:ext cx="8636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104073" y="3203893"/>
            <a:ext cx="122396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帽子 </a:t>
            </a:r>
          </a:p>
        </p:txBody>
      </p:sp>
      <p:sp>
        <p:nvSpPr>
          <p:cNvPr id="14" name="文本框 6"/>
          <p:cNvSpPr txBox="1"/>
          <p:nvPr/>
        </p:nvSpPr>
        <p:spPr>
          <a:xfrm>
            <a:off x="5484495" y="3105785"/>
            <a:ext cx="122396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眼镜</a:t>
            </a:r>
          </a:p>
        </p:txBody>
      </p:sp>
      <p:sp>
        <p:nvSpPr>
          <p:cNvPr id="15" name="文本框 6"/>
          <p:cNvSpPr txBox="1"/>
          <p:nvPr/>
        </p:nvSpPr>
        <p:spPr>
          <a:xfrm>
            <a:off x="9437688" y="3203575"/>
            <a:ext cx="122396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手表</a:t>
            </a:r>
          </a:p>
        </p:txBody>
      </p:sp>
      <p:sp>
        <p:nvSpPr>
          <p:cNvPr id="16" name="文本框 6"/>
          <p:cNvSpPr txBox="1"/>
          <p:nvPr/>
        </p:nvSpPr>
        <p:spPr>
          <a:xfrm>
            <a:off x="2104073" y="4062413"/>
            <a:ext cx="122396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钱</a:t>
            </a:r>
          </a:p>
        </p:txBody>
      </p:sp>
      <p:sp>
        <p:nvSpPr>
          <p:cNvPr id="17" name="文本框 6"/>
          <p:cNvSpPr txBox="1"/>
          <p:nvPr/>
        </p:nvSpPr>
        <p:spPr>
          <a:xfrm>
            <a:off x="5484495" y="4062413"/>
            <a:ext cx="122396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东西</a:t>
            </a:r>
          </a:p>
        </p:txBody>
      </p:sp>
      <p:sp>
        <p:nvSpPr>
          <p:cNvPr id="29" name="文本框 6"/>
          <p:cNvSpPr txBox="1"/>
          <p:nvPr/>
        </p:nvSpPr>
        <p:spPr>
          <a:xfrm>
            <a:off x="9416733" y="4062413"/>
            <a:ext cx="12446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朋友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" grpId="0"/>
      <p:bldP spid="5" grpId="0"/>
      <p:bldP spid="6" grpId="0"/>
      <p:bldP spid="7" grpId="0"/>
      <p:bldP spid="14" grpId="0"/>
      <p:bldP spid="15" grpId="0"/>
      <p:bldP spid="16" grpId="0"/>
      <p:bldP spid="17" grpId="0"/>
      <p:bldP spid="2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82238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2-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第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154</a:t>
            </a:r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页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516120" y="1083945"/>
            <a:ext cx="38906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读句子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70" y="2381250"/>
            <a:ext cx="5542915" cy="3412490"/>
          </a:xfrm>
          <a:prstGeom prst="rect">
            <a:avLst/>
          </a:prstGeom>
          <a:noFill/>
          <a:ln>
            <a:noFill/>
          </a:ln>
          <a:effectLst>
            <a:outerShdw blurRad="190500" dist="165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485" y="2381250"/>
            <a:ext cx="5542915" cy="3412490"/>
          </a:xfrm>
          <a:prstGeom prst="rect">
            <a:avLst/>
          </a:prstGeom>
          <a:noFill/>
          <a:ln>
            <a:noFill/>
          </a:ln>
          <a:effectLst>
            <a:outerShdw blurRad="190500" dist="165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02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生词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02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2532" name="矩形 1"/>
          <p:cNvSpPr/>
          <p:nvPr/>
        </p:nvSpPr>
        <p:spPr>
          <a:xfrm>
            <a:off x="2080895" y="1428750"/>
            <a:ext cx="920432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敲    敲门   和    跟    一样   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空    有空   打算  事  星期天</a:t>
            </a:r>
            <a:endParaRPr lang="en-US" altLang="zh-CN" sz="40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清华大学</a:t>
            </a:r>
            <a:endParaRPr lang="en-US" altLang="zh-CN" sz="40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标题 1"/>
          <p:cNvSpPr txBox="1"/>
          <p:nvPr/>
        </p:nvSpPr>
        <p:spPr bwMode="auto">
          <a:xfrm>
            <a:off x="1330960" y="1716405"/>
            <a:ext cx="9530715" cy="391414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9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j-cs"/>
            </a:endParaRPr>
          </a:p>
        </p:txBody>
      </p:sp>
      <p:sp>
        <p:nvSpPr>
          <p:cNvPr id="3" name="矩形 1"/>
          <p:cNvSpPr/>
          <p:nvPr/>
        </p:nvSpPr>
        <p:spPr>
          <a:xfrm>
            <a:off x="2080895" y="1998345"/>
            <a:ext cx="861441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毛衣    灰    旧      哦</a:t>
            </a:r>
            <a:endParaRPr lang="en-US" altLang="zh-CN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试    别的    样子</a:t>
            </a:r>
            <a:endParaRPr lang="en-US" altLang="zh-CN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欢迎    次    下次    光临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毛衣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465" y="1316990"/>
            <a:ext cx="3368675" cy="33686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/>
          <p:nvPr/>
        </p:nvSpPr>
        <p:spPr>
          <a:xfrm>
            <a:off x="374968" y="1741488"/>
            <a:ext cx="4032250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   毛衣</a:t>
            </a:r>
          </a:p>
        </p:txBody>
      </p:sp>
      <p:sp>
        <p:nvSpPr>
          <p:cNvPr id="5" name="Rectangle 3"/>
          <p:cNvSpPr txBox="1"/>
          <p:nvPr/>
        </p:nvSpPr>
        <p:spPr>
          <a:xfrm>
            <a:off x="1317943" y="1698625"/>
            <a:ext cx="1347787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5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件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8275" y="3699828"/>
            <a:ext cx="61404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一件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灰色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的毛衣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旧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" y="2369820"/>
            <a:ext cx="4345305" cy="285940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/>
          <p:nvPr/>
        </p:nvSpPr>
        <p:spPr>
          <a:xfrm>
            <a:off x="4341495" y="4033520"/>
            <a:ext cx="6399213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这是一双</a:t>
            </a:r>
            <a:r>
              <a:rPr lang="zh-CN" altLang="en-US" sz="5400" b="1" dirty="0">
                <a:solidFill>
                  <a:srgbClr val="FF3399"/>
                </a:solidFill>
                <a:latin typeface="楷体" panose="02010609060101010101" charset="-122"/>
                <a:ea typeface="楷体" panose="02010609060101010101" charset="-122"/>
              </a:rPr>
              <a:t>旧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鞋。</a:t>
            </a:r>
          </a:p>
        </p:txBody>
      </p:sp>
      <p:sp>
        <p:nvSpPr>
          <p:cNvPr id="6" name="Rectangle 3"/>
          <p:cNvSpPr txBox="1"/>
          <p:nvPr/>
        </p:nvSpPr>
        <p:spPr>
          <a:xfrm>
            <a:off x="4438333" y="2836545"/>
            <a:ext cx="7389812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这双鞋看起来很</a:t>
            </a:r>
            <a:r>
              <a:rPr lang="zh-CN" altLang="en-US" sz="5400" b="1" dirty="0">
                <a:solidFill>
                  <a:srgbClr val="FF3399"/>
                </a:solidFill>
                <a:latin typeface="楷体" panose="02010609060101010101" charset="-122"/>
                <a:ea typeface="楷体" panose="02010609060101010101" charset="-122"/>
              </a:rPr>
              <a:t>旧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欢迎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224780" y="2177733"/>
            <a:ext cx="5135563" cy="9064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欢迎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你们来中国！</a:t>
            </a:r>
            <a:endParaRPr lang="zh-CN" altLang="en-US" sz="4800" dirty="0"/>
          </a:p>
        </p:txBody>
      </p:sp>
      <p:sp>
        <p:nvSpPr>
          <p:cNvPr id="4" name="矩形 3"/>
          <p:cNvSpPr/>
          <p:nvPr/>
        </p:nvSpPr>
        <p:spPr>
          <a:xfrm>
            <a:off x="5224780" y="3271520"/>
            <a:ext cx="6304280" cy="9772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欢迎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你们来华侨大学！</a:t>
            </a:r>
            <a:endParaRPr lang="zh-CN" altLang="en-US" sz="4800" dirty="0"/>
          </a:p>
        </p:txBody>
      </p:sp>
      <p:sp>
        <p:nvSpPr>
          <p:cNvPr id="8" name="矩形 7"/>
          <p:cNvSpPr/>
          <p:nvPr/>
        </p:nvSpPr>
        <p:spPr>
          <a:xfrm>
            <a:off x="5224780" y="4409758"/>
            <a:ext cx="6304280" cy="9772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欢迎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你们来预科一班！</a:t>
            </a:r>
            <a:endParaRPr lang="zh-CN" altLang="en-US" sz="48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70" y="2475230"/>
            <a:ext cx="47625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文本框 2"/>
          <p:cNvSpPr txBox="1"/>
          <p:nvPr/>
        </p:nvSpPr>
        <p:spPr>
          <a:xfrm>
            <a:off x="5133340" y="1409065"/>
            <a:ext cx="39693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（谁）欢迎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谁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+V....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l="3780" r="3611"/>
          <a:stretch>
            <a:fillRect/>
          </a:stretch>
        </p:blipFill>
        <p:spPr>
          <a:xfrm>
            <a:off x="6876792" y="404664"/>
            <a:ext cx="3528392" cy="3486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38" y="1130846"/>
            <a:ext cx="4139952" cy="2759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矩形 6"/>
          <p:cNvSpPr/>
          <p:nvPr/>
        </p:nvSpPr>
        <p:spPr>
          <a:xfrm>
            <a:off x="1116013" y="4334510"/>
            <a:ext cx="2659062" cy="908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欢迎光临</a:t>
            </a:r>
            <a:endParaRPr lang="zh-CN" altLang="en-US" sz="4800" dirty="0"/>
          </a:p>
        </p:txBody>
      </p:sp>
      <p:sp>
        <p:nvSpPr>
          <p:cNvPr id="8" name="矩形 7"/>
          <p:cNvSpPr/>
          <p:nvPr/>
        </p:nvSpPr>
        <p:spPr>
          <a:xfrm>
            <a:off x="1116013" y="5451793"/>
            <a:ext cx="3897312" cy="908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欢迎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下次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光临</a:t>
            </a:r>
            <a:endParaRPr lang="zh-CN" altLang="en-US" sz="48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次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：量词</a:t>
            </a:r>
            <a:endParaRPr lang="zh-CN" altLang="en-US" sz="4800" b="1" spc="300" dirty="0">
              <a:solidFill>
                <a:srgbClr val="000000">
                  <a:lumMod val="75000"/>
                  <a:lumOff val="25000"/>
                </a:srgbClr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70230" y="1427163"/>
            <a:ext cx="7375525" cy="47440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）第几次</a:t>
            </a:r>
          </a:p>
          <a:p>
            <a:pPr marL="0" lvl="0" indent="0"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这是他们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第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r>
              <a:rPr lang="zh-CN" altLang="en-US" sz="6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</a:rPr>
              <a:t>次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去北京。</a:t>
            </a:r>
          </a:p>
          <a:p>
            <a:pPr marL="0" lvl="0" indent="0"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4800" dirty="0"/>
          </a:p>
          <a:p>
            <a:pPr marL="0" lvl="0" indent="0"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2）V +几次+ 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</a:rPr>
              <a:t>O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他们打算</a:t>
            </a:r>
            <a:r>
              <a:rPr lang="zh-CN" altLang="en-US" sz="48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去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</a:t>
            </a:r>
            <a:r>
              <a:rPr lang="zh-CN" altLang="en-US" sz="48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次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北京。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745" y="3689985"/>
            <a:ext cx="4066540" cy="271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5785" y="455295"/>
            <a:ext cx="10097770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练习：</a:t>
            </a: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洗澡     两次</a:t>
            </a: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刷牙      三次</a:t>
            </a: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一个礼拜   爬山   一次</a:t>
            </a: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一个月    看电影    两次</a:t>
            </a:r>
          </a:p>
          <a:p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一年     去中国     一次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537337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1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95" y="2205038"/>
            <a:ext cx="8515350" cy="283845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52358" y="2217738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适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2352358" y="2905125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适</a:t>
            </a:r>
          </a:p>
        </p:txBody>
      </p:sp>
      <p:sp>
        <p:nvSpPr>
          <p:cNvPr id="18" name="TextBox 6"/>
          <p:cNvSpPr txBox="1"/>
          <p:nvPr/>
        </p:nvSpPr>
        <p:spPr>
          <a:xfrm>
            <a:off x="4476433" y="2227263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银</a:t>
            </a:r>
          </a:p>
        </p:txBody>
      </p:sp>
      <p:sp>
        <p:nvSpPr>
          <p:cNvPr id="19" name="TextBox 7"/>
          <p:cNvSpPr txBox="1"/>
          <p:nvPr/>
        </p:nvSpPr>
        <p:spPr>
          <a:xfrm>
            <a:off x="4476433" y="2921000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流</a:t>
            </a:r>
          </a:p>
        </p:txBody>
      </p:sp>
      <p:sp>
        <p:nvSpPr>
          <p:cNvPr id="20" name="TextBox 8"/>
          <p:cNvSpPr txBox="1"/>
          <p:nvPr/>
        </p:nvSpPr>
        <p:spPr>
          <a:xfrm>
            <a:off x="6554470" y="2198688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</a:t>
            </a:r>
          </a:p>
        </p:txBody>
      </p:sp>
      <p:sp>
        <p:nvSpPr>
          <p:cNvPr id="21" name="TextBox 9"/>
          <p:cNvSpPr txBox="1"/>
          <p:nvPr/>
        </p:nvSpPr>
        <p:spPr>
          <a:xfrm>
            <a:off x="6592570" y="2868613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间</a:t>
            </a:r>
          </a:p>
        </p:txBody>
      </p:sp>
      <p:sp>
        <p:nvSpPr>
          <p:cNvPr id="22" name="TextBox 10"/>
          <p:cNvSpPr txBox="1"/>
          <p:nvPr/>
        </p:nvSpPr>
        <p:spPr>
          <a:xfrm>
            <a:off x="6592570" y="3567113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候</a:t>
            </a:r>
          </a:p>
        </p:txBody>
      </p:sp>
      <p:sp>
        <p:nvSpPr>
          <p:cNvPr id="23" name="TextBox 11"/>
          <p:cNvSpPr txBox="1"/>
          <p:nvPr/>
        </p:nvSpPr>
        <p:spPr>
          <a:xfrm>
            <a:off x="8824595" y="2198688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吃</a:t>
            </a:r>
          </a:p>
        </p:txBody>
      </p:sp>
      <p:sp>
        <p:nvSpPr>
          <p:cNvPr id="24" name="TextBox 12"/>
          <p:cNvSpPr txBox="1"/>
          <p:nvPr/>
        </p:nvSpPr>
        <p:spPr>
          <a:xfrm>
            <a:off x="8824595" y="2862263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喝</a:t>
            </a:r>
          </a:p>
        </p:txBody>
      </p:sp>
      <p:sp>
        <p:nvSpPr>
          <p:cNvPr id="25" name="TextBox 13"/>
          <p:cNvSpPr txBox="1"/>
          <p:nvPr/>
        </p:nvSpPr>
        <p:spPr>
          <a:xfrm>
            <a:off x="8824595" y="3590925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玩</a:t>
            </a:r>
          </a:p>
        </p:txBody>
      </p:sp>
      <p:sp>
        <p:nvSpPr>
          <p:cNvPr id="26" name="TextBox 14"/>
          <p:cNvSpPr txBox="1"/>
          <p:nvPr/>
        </p:nvSpPr>
        <p:spPr>
          <a:xfrm>
            <a:off x="8824595" y="4260850"/>
            <a:ext cx="6477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" grpId="0"/>
      <p:bldP spid="8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r>
              <a:rPr kumimoji="1" lang="zh-CN" altLang="en-US" sz="1600" b="1">
                <a:solidFill>
                  <a:srgbClr val="FFFFFF"/>
                </a:solidFill>
                <a:latin typeface="微软雅黑" panose="020B0503020204020204" charset="-122"/>
              </a:rPr>
              <a:t>如战时、戒严时</a:t>
            </a: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样子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pic>
        <p:nvPicPr>
          <p:cNvPr id="28674" name="图片 1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5010" y="1426845"/>
            <a:ext cx="2625090" cy="26244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ctangle 3"/>
          <p:cNvSpPr txBox="1"/>
          <p:nvPr/>
        </p:nvSpPr>
        <p:spPr>
          <a:xfrm>
            <a:off x="3339783" y="1515110"/>
            <a:ext cx="5976937" cy="24479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这件灰毛衣的颜色挺好看的，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可是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样子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有点儿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旧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40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Rectangle 3"/>
          <p:cNvSpPr txBox="1"/>
          <p:nvPr/>
        </p:nvSpPr>
        <p:spPr>
          <a:xfrm>
            <a:off x="388303" y="3533140"/>
            <a:ext cx="8488362" cy="31607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58775" lvl="0" indent="-287020" eaLnBrk="1" hangingPunct="1">
              <a:lnSpc>
                <a:spcPct val="200000"/>
              </a:lnSpc>
              <a:spcBef>
                <a:spcPct val="0"/>
              </a:spcBef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来中国以前，我不知道学校什么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样子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358775" lvl="0" indent="-287020" eaLnBrk="1" hangingPunct="1">
              <a:lnSpc>
                <a:spcPct val="200000"/>
              </a:lnSpc>
              <a:spcBef>
                <a:spcPct val="0"/>
              </a:spcBef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你女朋友的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样子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好看吗？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试试</a:t>
            </a:r>
            <a:endParaRPr lang="en-US" altLang="zh-CN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试一下</a:t>
            </a: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试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4" name="Rectangle 3"/>
          <p:cNvSpPr txBox="1"/>
          <p:nvPr/>
        </p:nvSpPr>
        <p:spPr>
          <a:xfrm>
            <a:off x="771525" y="3021013"/>
            <a:ext cx="5891213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她正在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试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衣服呢。</a:t>
            </a:r>
          </a:p>
        </p:txBody>
      </p:sp>
      <p:sp>
        <p:nvSpPr>
          <p:cNvPr id="7" name="Rectangle 3"/>
          <p:cNvSpPr txBox="1"/>
          <p:nvPr/>
        </p:nvSpPr>
        <p:spPr>
          <a:xfrm>
            <a:off x="771525" y="5013325"/>
            <a:ext cx="8553450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她要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试试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这件衣服的</a:t>
            </a:r>
            <a:r>
              <a:rPr lang="zh-CN" altLang="en-US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</a:rPr>
              <a:t>大小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合不合适。</a:t>
            </a:r>
          </a:p>
        </p:txBody>
      </p:sp>
      <p:sp>
        <p:nvSpPr>
          <p:cNvPr id="8" name="Rectangle 3"/>
          <p:cNvSpPr txBox="1"/>
          <p:nvPr/>
        </p:nvSpPr>
        <p:spPr>
          <a:xfrm>
            <a:off x="771525" y="4016375"/>
            <a:ext cx="5891213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她打算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试一下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这件衣服。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665" y="1374775"/>
            <a:ext cx="4579620" cy="306006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387" y="1191670"/>
            <a:ext cx="220324" cy="46615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2" name="矩形 21"/>
          <p:cNvSpPr/>
          <p:nvPr>
            <p:custDataLst>
              <p:tags r:id="rId3"/>
            </p:custDataLst>
          </p:nvPr>
        </p:nvSpPr>
        <p:spPr>
          <a:xfrm>
            <a:off x="168275" y="1657985"/>
            <a:ext cx="11659870" cy="503618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388620" y="1191895"/>
            <a:ext cx="11438890" cy="5326380"/>
          </a:xfrm>
          <a:prstGeom prst="rect">
            <a:avLst/>
          </a:prstGeom>
          <a:solidFill>
            <a:srgbClr val="FFFFFF"/>
          </a:solidFill>
          <a:ln w="28575"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endParaRPr kumimoji="1"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-43" y="190798"/>
            <a:ext cx="7099300" cy="629920"/>
          </a:xfrm>
          <a:prstGeom prst="rect">
            <a:avLst/>
          </a:prstGeom>
          <a:noFill/>
        </p:spPr>
        <p:txBody>
          <a:bodyPr wrap="square" lIns="101600" tIns="38100" rIns="63500" bIns="38100" rtlCol="0"/>
          <a:lstStyle/>
          <a:p>
            <a:r>
              <a:rPr lang="en-US" altLang="zh-CN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 </a:t>
            </a:r>
            <a:r>
              <a:rPr lang="zh-CN" altLang="en-US" sz="4800" b="1" spc="300" dirty="0">
                <a:solidFill>
                  <a:srgbClr val="000000">
                    <a:lumMod val="75000"/>
                    <a:lumOff val="25000"/>
                  </a:srgb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别的</a:t>
            </a:r>
          </a:p>
        </p:txBody>
      </p:sp>
      <p:grpSp>
        <p:nvGrpSpPr>
          <p:cNvPr id="24" name="组合 23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1062616" y="502098"/>
            <a:ext cx="615989" cy="537514"/>
            <a:chOff x="3213087" y="1347855"/>
            <a:chExt cx="723913" cy="631688"/>
          </a:xfrm>
          <a:solidFill>
            <a:srgbClr val="D6DCE4">
              <a:alpha val="50000"/>
            </a:srgbClr>
          </a:solidFill>
        </p:grpSpPr>
        <p:sp>
          <p:nvSpPr>
            <p:cNvPr id="25" name="任意多边形: 形状 24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213087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2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2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  <p:sp>
          <p:nvSpPr>
            <p:cNvPr id="26" name="任意多边形: 形状 25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3625705" y="1347855"/>
              <a:ext cx="311295" cy="631688"/>
            </a:xfrm>
            <a:custGeom>
              <a:avLst/>
              <a:gdLst>
                <a:gd name="connsiteX0" fmla="*/ 0 w 311295"/>
                <a:gd name="connsiteY0" fmla="*/ 0 h 631688"/>
                <a:gd name="connsiteX1" fmla="*/ 311295 w 311295"/>
                <a:gd name="connsiteY1" fmla="*/ 0 h 631688"/>
                <a:gd name="connsiteX2" fmla="*/ 311295 w 311295"/>
                <a:gd name="connsiteY2" fmla="*/ 278573 h 631688"/>
                <a:gd name="connsiteX3" fmla="*/ 92015 w 311295"/>
                <a:gd name="connsiteY3" fmla="*/ 631688 h 631688"/>
                <a:gd name="connsiteX4" fmla="*/ 80961 w 311295"/>
                <a:gd name="connsiteY4" fmla="*/ 613739 h 631688"/>
                <a:gd name="connsiteX5" fmla="*/ 33054 w 311295"/>
                <a:gd name="connsiteY5" fmla="*/ 568483 h 631688"/>
                <a:gd name="connsiteX6" fmla="*/ 20355 w 311295"/>
                <a:gd name="connsiteY6" fmla="*/ 561364 h 631688"/>
                <a:gd name="connsiteX7" fmla="*/ 150652 w 311295"/>
                <a:gd name="connsiteY7" fmla="*/ 311295 h 631688"/>
                <a:gd name="connsiteX8" fmla="*/ 0 w 311295"/>
                <a:gd name="connsiteY8" fmla="*/ 311295 h 6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295" h="631688">
                  <a:moveTo>
                    <a:pt x="0" y="0"/>
                  </a:moveTo>
                  <a:lnTo>
                    <a:pt x="311295" y="0"/>
                  </a:lnTo>
                  <a:lnTo>
                    <a:pt x="311295" y="278573"/>
                  </a:lnTo>
                  <a:cubicBezTo>
                    <a:pt x="300365" y="511936"/>
                    <a:pt x="92393" y="629207"/>
                    <a:pt x="92015" y="631688"/>
                  </a:cubicBezTo>
                  <a:lnTo>
                    <a:pt x="80961" y="613739"/>
                  </a:lnTo>
                  <a:cubicBezTo>
                    <a:pt x="67726" y="597568"/>
                    <a:pt x="51617" y="582153"/>
                    <a:pt x="33054" y="568483"/>
                  </a:cubicBezTo>
                  <a:lnTo>
                    <a:pt x="20355" y="561364"/>
                  </a:lnTo>
                  <a:cubicBezTo>
                    <a:pt x="21645" y="561467"/>
                    <a:pt x="135315" y="475631"/>
                    <a:pt x="150652" y="311295"/>
                  </a:cubicBezTo>
                  <a:lnTo>
                    <a:pt x="0" y="3112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rgbClr val="D6DCE4">
                <a:shade val="50000"/>
              </a:srgbClr>
            </a:lnRef>
            <a:fillRef idx="1">
              <a:srgbClr val="D6DCE4"/>
            </a:fillRef>
            <a:effectRef idx="0">
              <a:srgbClr val="D6DCE4"/>
            </a:effectRef>
            <a:fontRef idx="minor">
              <a:srgbClr val="FFFFFF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</a:endParaRPr>
            </a:p>
          </p:txBody>
        </p:sp>
      </p:grpSp>
      <p:sp>
        <p:nvSpPr>
          <p:cNvPr id="2" name="Rectangle 3"/>
          <p:cNvSpPr txBox="1"/>
          <p:nvPr/>
        </p:nvSpPr>
        <p:spPr>
          <a:xfrm>
            <a:off x="2258695" y="4842193"/>
            <a:ext cx="8426450" cy="13684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我不太喜欢这个颜色，还有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别的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4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248" y="1530985"/>
            <a:ext cx="4410075" cy="33115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3265" y="401955"/>
            <a:ext cx="6549390" cy="33407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）别的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en-US" altLang="zh-CN" sz="44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N</a:t>
            </a:r>
            <a:endParaRPr lang="en-US" altLang="zh-CN" sz="4400" b="1" dirty="0">
              <a:solidFill>
                <a:srgbClr val="0066CC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）别的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23925" y="1731645"/>
            <a:ext cx="8757285" cy="6819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571500" lvl="0" indent="-571500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这些礼物她好像都不喜欢，你还有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别的</a:t>
            </a:r>
            <a:r>
              <a:rPr lang="zh-CN" altLang="en-US" sz="3200" b="1" dirty="0">
                <a:solidFill>
                  <a:srgbClr val="0066CC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主意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吗？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23925" y="4065270"/>
            <a:ext cx="671576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这些同学都来了，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别的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同学在哪儿？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23925" y="5519420"/>
            <a:ext cx="439420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别（的）人 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314950" y="5611495"/>
            <a:ext cx="549084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她们去上海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读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大学，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别人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呢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  <p:bldP spid="10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03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282321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语言点</a:t>
            </a:r>
            <a:endParaRPr lang="zh-CN" altLang="en-US" sz="6600" b="1" spc="300" dirty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584073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1: </a:t>
            </a: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应该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1</a:t>
            </a:r>
            <a:endParaRPr lang="en-US" altLang="zh-CN" sz="4000" b="1" spc="3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字魂105号-简雅黑" panose="00000500000000000000" pitchFamily="2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69545" y="958215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Rectangle 3"/>
          <p:cNvSpPr txBox="1"/>
          <p:nvPr/>
        </p:nvSpPr>
        <p:spPr>
          <a:xfrm>
            <a:off x="179388" y="1268413"/>
            <a:ext cx="9288462" cy="55451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现在是上午十点，他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不在家。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他最近很忙，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没有时间见你。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我想这家商店里的衣服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很贵。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</a:pP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005" y="399415"/>
            <a:ext cx="9317990" cy="6059805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391160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2: 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吧</a:t>
            </a:r>
            <a:r>
              <a:rPr lang="en-US" altLang="zh-CN" sz="4000" b="1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6440" y="3787140"/>
            <a:ext cx="948690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她们怎么经常一起吃饭？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5715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我也不知道，她们</a:t>
            </a:r>
            <a:r>
              <a:rPr lang="zh-CN" altLang="en-US" sz="3600" b="1" u="sng" dirty="0"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是很好的朋友</a:t>
            </a:r>
            <a:r>
              <a:rPr lang="zh-CN" altLang="en-US" sz="48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en-US" altLang="zh-CN" sz="28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015" y="1382395"/>
            <a:ext cx="5473700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A: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马克在房间里吗？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B: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不在，他还没下课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3" grpId="0"/>
      <p:bldP spid="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220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438910"/>
            <a:ext cx="11644630" cy="4731385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文本框 2"/>
          <p:cNvSpPr txBox="1"/>
          <p:nvPr/>
        </p:nvSpPr>
        <p:spPr>
          <a:xfrm>
            <a:off x="1852613" y="3104833"/>
            <a:ext cx="6710362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王老师好像在办公室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52613" y="4948238"/>
            <a:ext cx="6710362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玛利亚的姐姐差不多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米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220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grpSp>
        <p:nvGrpSpPr>
          <p:cNvPr id="36866" name="组合 1"/>
          <p:cNvGrpSpPr/>
          <p:nvPr/>
        </p:nvGrpSpPr>
        <p:grpSpPr>
          <a:xfrm>
            <a:off x="642620" y="1062355"/>
            <a:ext cx="10436225" cy="4751705"/>
            <a:chOff x="539552" y="1340768"/>
            <a:chExt cx="8187308" cy="3978002"/>
          </a:xfrm>
        </p:grpSpPr>
        <p:pic>
          <p:nvPicPr>
            <p:cNvPr id="3687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994" y="1340768"/>
              <a:ext cx="8115866" cy="1266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36872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2709099"/>
              <a:ext cx="8153969" cy="2609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8" name="文本框 2"/>
          <p:cNvSpPr txBox="1"/>
          <p:nvPr/>
        </p:nvSpPr>
        <p:spPr>
          <a:xfrm>
            <a:off x="1660525" y="4937125"/>
            <a:ext cx="671036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中国家庭一般有一两个孩子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423545" y="1029335"/>
            <a:ext cx="11515090" cy="4799965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10" name="文本框 2"/>
          <p:cNvSpPr txBox="1"/>
          <p:nvPr/>
        </p:nvSpPr>
        <p:spPr>
          <a:xfrm>
            <a:off x="2054860" y="1713548"/>
            <a:ext cx="6710363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这双鞋可能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1500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块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11" name="文本框 2"/>
          <p:cNvSpPr txBox="1"/>
          <p:nvPr/>
        </p:nvSpPr>
        <p:spPr>
          <a:xfrm>
            <a:off x="2150110" y="3325178"/>
            <a:ext cx="6710363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今天是周日，银行不开门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516120" y="711200"/>
            <a:ext cx="38906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读句子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2133600"/>
            <a:ext cx="3328988" cy="30543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855" y="2133600"/>
            <a:ext cx="5268913" cy="30543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3911600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3: 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r>
              <a:rPr lang="zh-CN" altLang="en-US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一</a:t>
            </a:r>
            <a:r>
              <a:rPr lang="en-US" altLang="zh-CN" sz="4000" b="1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V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8920" y="1998345"/>
            <a:ext cx="929259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571500" lvl="0" indent="-358775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·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看一看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这张照片，哪个是玛利亚？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358775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·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你们先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想一想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，然后我们一起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说一说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358775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·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</a:t>
            </a:r>
            <a:r>
              <a:rPr lang="zh-CN" altLang="en-US" sz="40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试一试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这件衣服，看看喜不喜欢？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221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5" y="1902460"/>
            <a:ext cx="11095990" cy="3053715"/>
          </a:xfrm>
          <a:prstGeom prst="rect">
            <a:avLst/>
          </a:prstGeom>
          <a:solidFill>
            <a:srgbClr val="FAC090"/>
          </a:solidFill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62965" y="127635"/>
            <a:ext cx="5528945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语言点</a:t>
            </a:r>
            <a:r>
              <a:rPr lang="en-US" altLang="zh-CN" sz="4000" b="1" spc="3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字魂105号-简雅黑" panose="00000500000000000000" pitchFamily="2" charset="-122"/>
              </a:rPr>
              <a:t>4: 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时间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</a:t>
            </a:r>
            <a:r>
              <a:rPr lang="zh-CN" altLang="en-US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再</a:t>
            </a:r>
            <a:r>
              <a:rPr lang="en-US" altLang="zh-CN" sz="4000" b="1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en-US" altLang="zh-CN" sz="4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+V</a:t>
            </a:r>
            <a:endParaRPr lang="en-US" altLang="zh-CN" sz="4000" b="1" spc="300" baseline="-25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75" name="组合 74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49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48920" y="958850"/>
            <a:ext cx="11694160" cy="54089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Rectangle 3"/>
          <p:cNvSpPr txBox="1"/>
          <p:nvPr/>
        </p:nvSpPr>
        <p:spPr>
          <a:xfrm>
            <a:off x="638175" y="1053148"/>
            <a:ext cx="8964613" cy="47513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571500" lvl="0" indent="-358775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我现在有课，</a:t>
            </a:r>
            <a:r>
              <a:rPr lang="zh-CN" altLang="en-US" sz="44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明天</a:t>
            </a:r>
            <a:r>
              <a:rPr lang="zh-CN" altLang="en-US" sz="44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去看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你。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358775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老师这周不在学校，你</a:t>
            </a:r>
            <a:r>
              <a:rPr lang="zh-CN" altLang="en-US" sz="44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下周</a:t>
            </a:r>
            <a:r>
              <a:rPr lang="zh-CN" altLang="en-US" sz="44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571500" lvl="0" indent="-358775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我现在不想写作业，</a:t>
            </a:r>
            <a:r>
              <a:rPr lang="zh-CN" altLang="en-US" sz="4400" b="1" dirty="0">
                <a:solidFill>
                  <a:srgbClr val="990033"/>
                </a:solidFill>
                <a:latin typeface="楷体" panose="02010609060101010101" charset="-122"/>
                <a:ea typeface="楷体" panose="02010609060101010101" charset="-122"/>
              </a:rPr>
              <a:t>晚上</a:t>
            </a:r>
            <a:r>
              <a:rPr lang="zh-CN" altLang="en-US" sz="4400" b="1" dirty="0">
                <a:solidFill>
                  <a:srgbClr val="666699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sz="4400" b="1" dirty="0">
                <a:solidFill>
                  <a:srgbClr val="008000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221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grpSp>
        <p:nvGrpSpPr>
          <p:cNvPr id="40963" name="组合 2"/>
          <p:cNvGrpSpPr/>
          <p:nvPr/>
        </p:nvGrpSpPr>
        <p:grpSpPr>
          <a:xfrm>
            <a:off x="1839595" y="1653540"/>
            <a:ext cx="9007475" cy="3771900"/>
            <a:chOff x="480351" y="2566988"/>
            <a:chExt cx="8162925" cy="3108374"/>
          </a:xfrm>
        </p:grpSpPr>
        <p:pic>
          <p:nvPicPr>
            <p:cNvPr id="40967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976" y="2566988"/>
              <a:ext cx="8086725" cy="17240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40968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351" y="4437092"/>
              <a:ext cx="8162925" cy="1238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512445" y="1502410"/>
            <a:ext cx="11167110" cy="3969385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33675" y="2990533"/>
            <a:ext cx="7670800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我星期六有事，星期天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去逛商场吧。</a:t>
            </a:r>
          </a:p>
        </p:txBody>
      </p:sp>
      <p:sp>
        <p:nvSpPr>
          <p:cNvPr id="5" name="文本框 2"/>
          <p:cNvSpPr txBox="1"/>
          <p:nvPr/>
        </p:nvSpPr>
        <p:spPr>
          <a:xfrm>
            <a:off x="2733675" y="4708525"/>
            <a:ext cx="8148638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今天没有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S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号的，您可以下个星期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来。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416560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练习：第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221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1414780"/>
            <a:ext cx="9251950" cy="459359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095183" y="2056765"/>
            <a:ext cx="76708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张老师现在不在办公室，你下午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来吧。</a:t>
            </a:r>
          </a:p>
        </p:txBody>
      </p:sp>
      <p:sp>
        <p:nvSpPr>
          <p:cNvPr id="7" name="文本框 2"/>
          <p:cNvSpPr txBox="1"/>
          <p:nvPr/>
        </p:nvSpPr>
        <p:spPr>
          <a:xfrm>
            <a:off x="2095500" y="3631565"/>
            <a:ext cx="76708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我现在不饿，一会儿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去吃饭。</a:t>
            </a:r>
          </a:p>
        </p:txBody>
      </p:sp>
      <p:sp>
        <p:nvSpPr>
          <p:cNvPr id="8" name="文本框 2"/>
          <p:cNvSpPr txBox="1"/>
          <p:nvPr/>
        </p:nvSpPr>
        <p:spPr>
          <a:xfrm>
            <a:off x="2095500" y="5192395"/>
            <a:ext cx="76708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我明天有考试，我们周末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再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</a:rPr>
              <a:t>出去玩吧。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CE8E5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583" y="0"/>
            <a:ext cx="4181475" cy="685800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5253" y="677779"/>
            <a:ext cx="9141494" cy="55024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11200" dist="50800" dir="5400000" algn="ctr" rotWithShape="0">
              <a:srgbClr val="000000">
                <a:alpha val="9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72104" y="1550342"/>
            <a:ext cx="21564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Part 04</a:t>
            </a:r>
          </a:p>
        </p:txBody>
      </p:sp>
      <p:sp>
        <p:nvSpPr>
          <p:cNvPr id="4" name="PA-文本框 3"/>
          <p:cNvSpPr txBox="1"/>
          <p:nvPr>
            <p:custDataLst>
              <p:tags r:id="rId1"/>
            </p:custDataLst>
          </p:nvPr>
        </p:nvSpPr>
        <p:spPr>
          <a:xfrm>
            <a:off x="5124384" y="2875508"/>
            <a:ext cx="19431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25253" y="2009775"/>
            <a:ext cx="2387562" cy="73819"/>
            <a:chOff x="-243184" y="1857374"/>
            <a:chExt cx="2387562" cy="73819"/>
          </a:xfrm>
          <a:solidFill>
            <a:srgbClr val="C00000"/>
          </a:solidFill>
        </p:grpSpPr>
        <p:cxnSp>
          <p:nvCxnSpPr>
            <p:cNvPr id="8" name="直接连接符 7"/>
            <p:cNvCxnSpPr/>
            <p:nvPr/>
          </p:nvCxnSpPr>
          <p:spPr>
            <a:xfrm>
              <a:off x="-243184" y="1857374"/>
              <a:ext cx="2387562" cy="1"/>
            </a:xfrm>
            <a:prstGeom prst="line">
              <a:avLst/>
            </a:prstGeom>
            <a:grpFill/>
            <a:ln w="28575">
              <a:solidFill>
                <a:srgbClr val="C00000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522078" y="1857374"/>
              <a:ext cx="622300" cy="738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203200" y="108585"/>
            <a:ext cx="89725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r>
              <a:rPr kumimoji="1" lang="en-US" altLang="zh-CN" sz="1600" b="1" dirty="0">
                <a:solidFill>
                  <a:srgbClr val="FFFFFF"/>
                </a:solidFill>
                <a:latin typeface="微软雅黑" panose="020B0503020204020204" charset="-122"/>
              </a:rPr>
              <a:t>12-7</a:t>
            </a:r>
            <a:endParaRPr kumimoji="1" lang="zh-CN" altLang="en-US" sz="1600" b="1" dirty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1055" y="108585"/>
            <a:ext cx="53898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课文热身：第</a:t>
            </a:r>
            <a:r>
              <a:rPr lang="en-US" altLang="zh-CN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218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sp>
        <p:nvSpPr>
          <p:cNvPr id="36871" name="文本框 1"/>
          <p:cNvSpPr txBox="1"/>
          <p:nvPr/>
        </p:nvSpPr>
        <p:spPr>
          <a:xfrm>
            <a:off x="9801225" y="1203325"/>
            <a:ext cx="844550" cy="3698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455" y="1195705"/>
            <a:ext cx="10111740" cy="5286375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文本框 2"/>
          <p:cNvSpPr txBox="1"/>
          <p:nvPr/>
        </p:nvSpPr>
        <p:spPr>
          <a:xfrm>
            <a:off x="1363028" y="5835968"/>
            <a:ext cx="47529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5  6  7  1  8  4  3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5015" y="895985"/>
            <a:ext cx="10773410" cy="55975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2705" y="127949"/>
            <a:ext cx="1381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课文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2" name="组合 11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3" name="箭头: 五边形 48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0230" y="146515"/>
              <a:ext cx="566519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46083" name="文本框 2"/>
          <p:cNvSpPr txBox="1"/>
          <p:nvPr/>
        </p:nvSpPr>
        <p:spPr>
          <a:xfrm>
            <a:off x="868680" y="692150"/>
            <a:ext cx="9540875" cy="5908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您看，这件蓝色的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毛衣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怎么样？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颜色挺好看的，可是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样子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有点儿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旧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还有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别的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吗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?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您穿吗？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不，我哥哥穿。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您哥哥多高？胖还是瘦？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米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82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，有点儿胖。他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应该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穿大号吧。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8131" name="文本框 2"/>
          <p:cNvSpPr txBox="1"/>
          <p:nvPr/>
        </p:nvSpPr>
        <p:spPr>
          <a:xfrm>
            <a:off x="882650" y="679450"/>
            <a:ext cx="8428038" cy="5322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这件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灰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的呢？今年最流行的，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您看一看。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这是什么号的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?</a:t>
            </a: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XL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号的。您可以先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试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一试。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（试衣服）看起来不错，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可是我哥哥比我胖一点儿，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他穿的话，好像有点儿小吧。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还有大一点儿的吗？</a:t>
            </a:r>
            <a:endParaRPr lang="en-US" alt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475615"/>
            <a:ext cx="10773410" cy="6009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7106" name="文本框 2"/>
          <p:cNvSpPr txBox="1"/>
          <p:nvPr/>
        </p:nvSpPr>
        <p:spPr>
          <a:xfrm>
            <a:off x="1094105" y="476250"/>
            <a:ext cx="8234363" cy="5780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售货员：您看，这件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周小明：颜色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，可是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还有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……?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售货员：您穿吗？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周小明：不，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米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82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。他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吧。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965" y="127635"/>
            <a:ext cx="45815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预习作业练习</a:t>
            </a:r>
            <a:r>
              <a:rPr lang="en-US" altLang="zh-CN" sz="4400" b="1" spc="300" dirty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rPr>
              <a:t>2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-118824" y="19211"/>
            <a:ext cx="803918" cy="588969"/>
            <a:chOff x="-118824" y="19211"/>
            <a:chExt cx="803918" cy="588969"/>
          </a:xfrm>
        </p:grpSpPr>
        <p:grpSp>
          <p:nvGrpSpPr>
            <p:cNvPr id="10" name="组合 9"/>
            <p:cNvGrpSpPr/>
            <p:nvPr/>
          </p:nvGrpSpPr>
          <p:grpSpPr>
            <a:xfrm>
              <a:off x="-118824" y="19211"/>
              <a:ext cx="803918" cy="530268"/>
              <a:chOff x="-118824" y="19211"/>
              <a:chExt cx="803918" cy="530268"/>
            </a:xfrm>
          </p:grpSpPr>
          <p:sp>
            <p:nvSpPr>
              <p:cNvPr id="12" name="箭头: 五边形 11"/>
              <p:cNvSpPr/>
              <p:nvPr/>
            </p:nvSpPr>
            <p:spPr>
              <a:xfrm rot="13497409">
                <a:off x="-118824" y="19211"/>
                <a:ext cx="803918" cy="530268"/>
              </a:xfrm>
              <a:prstGeom prst="homePlat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78582" y="80963"/>
                <a:ext cx="66675" cy="666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0231" y="146515"/>
              <a:ext cx="537946" cy="46166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sym typeface="字魂105号-简雅黑" panose="00000500000000000000" pitchFamily="2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185" y="1916113"/>
            <a:ext cx="5788025" cy="331311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9295" y="701040"/>
            <a:ext cx="10773410" cy="54559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105号-简雅黑" panose="00000500000000000000" pitchFamily="2" charset="-122"/>
              <a:ea typeface="字魂105号-简雅黑" panose="00000500000000000000" pitchFamily="2" charset="-122"/>
              <a:sym typeface="字魂105号-简雅黑" panose="00000500000000000000" pitchFamily="2" charset="-122"/>
            </a:endParaRPr>
          </a:p>
        </p:txBody>
      </p:sp>
      <p:sp>
        <p:nvSpPr>
          <p:cNvPr id="49154" name="文本框 2"/>
          <p:cNvSpPr txBox="1"/>
          <p:nvPr/>
        </p:nvSpPr>
        <p:spPr>
          <a:xfrm>
            <a:off x="1086168" y="679450"/>
            <a:ext cx="8604250" cy="563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售货员：这件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？今年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，您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周小明：这是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?</a:t>
            </a: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售货员：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XL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号的。您</a:t>
            </a:r>
            <a:r>
              <a:rPr lang="en-US" altLang="zh-CN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周小明：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（试衣服）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不错，可是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他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，好像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。还有</a:t>
            </a:r>
            <a:r>
              <a:rPr lang="en-US" altLang="zh-CN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3600" b="1" dirty="0">
                <a:solidFill>
                  <a:srgbClr val="FF40FF"/>
                </a:solidFill>
                <a:latin typeface="楷体" panose="02010609060101010101" charset="-122"/>
                <a:ea typeface="楷体" panose="02010609060101010101" charset="-122"/>
              </a:rPr>
              <a:t>吗？</a:t>
            </a:r>
            <a:endParaRPr lang="en-US" altLang="zh-CN" sz="3600" b="1" dirty="0">
              <a:solidFill>
                <a:srgbClr val="FF4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75" y="227965"/>
            <a:ext cx="6329680" cy="7004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课文听力练习</a:t>
            </a:r>
            <a:r>
              <a:rPr lang="en-US" altLang="zh-CN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：第</a:t>
            </a:r>
            <a:r>
              <a:rPr lang="en-US" altLang="zh-CN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222</a:t>
            </a: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870" y="1304925"/>
            <a:ext cx="9729470" cy="485394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文本框 2"/>
          <p:cNvSpPr txBox="1"/>
          <p:nvPr/>
        </p:nvSpPr>
        <p:spPr>
          <a:xfrm>
            <a:off x="9806305" y="2582545"/>
            <a:ext cx="6007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9855200" y="3747770"/>
            <a:ext cx="6019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2"/>
          <p:cNvSpPr txBox="1"/>
          <p:nvPr/>
        </p:nvSpPr>
        <p:spPr>
          <a:xfrm>
            <a:off x="9834245" y="4819650"/>
            <a:ext cx="6007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75" y="227965"/>
            <a:ext cx="6329680" cy="7004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课文听力练习</a:t>
            </a:r>
            <a:r>
              <a:rPr lang="en-US" altLang="zh-CN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：第</a:t>
            </a:r>
            <a:r>
              <a:rPr lang="en-US" altLang="zh-CN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222</a:t>
            </a: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" y="1805305"/>
            <a:ext cx="11698605" cy="4350385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866775" y="5397500"/>
            <a:ext cx="48736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5  4  3  2  6  1</a:t>
            </a:r>
            <a:endParaRPr lang="zh-CN" altLang="en-US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听力实践（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223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" y="1609725"/>
            <a:ext cx="10893425" cy="456057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10506075" y="4115435"/>
            <a:ext cx="64516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9" name="矩形 8"/>
          <p:cNvSpPr/>
          <p:nvPr/>
        </p:nvSpPr>
        <p:spPr>
          <a:xfrm>
            <a:off x="10604500" y="4883468"/>
            <a:ext cx="749300" cy="777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Calibri" panose="020F0502020204030204" charset="0"/>
              </a:rPr>
              <a:t>X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5915" y="3465195"/>
            <a:ext cx="64516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11" name="矩形 10"/>
          <p:cNvSpPr/>
          <p:nvPr/>
        </p:nvSpPr>
        <p:spPr>
          <a:xfrm>
            <a:off x="10473055" y="5545455"/>
            <a:ext cx="64516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听力实践（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223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1325880"/>
            <a:ext cx="10356215" cy="508381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1825943" y="421481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1825943" y="4983163"/>
            <a:ext cx="749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等线" panose="02010600030101010101" pitchFamily="2" charset="-122"/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grpSp>
        <p:nvGrpSpPr>
          <p:cNvPr id="54274" name="组合 1"/>
          <p:cNvGrpSpPr/>
          <p:nvPr/>
        </p:nvGrpSpPr>
        <p:grpSpPr>
          <a:xfrm>
            <a:off x="1149350" y="546100"/>
            <a:ext cx="9958705" cy="5800090"/>
            <a:chOff x="539552" y="836712"/>
            <a:chExt cx="7990661" cy="5167571"/>
          </a:xfrm>
        </p:grpSpPr>
        <p:pic>
          <p:nvPicPr>
            <p:cNvPr id="5427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2149641"/>
              <a:ext cx="7774740" cy="3854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54279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89" b="67513"/>
            <a:stretch>
              <a:fillRect/>
            </a:stretch>
          </p:blipFill>
          <p:spPr bwMode="auto">
            <a:xfrm>
              <a:off x="614171" y="836712"/>
              <a:ext cx="7916042" cy="12859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69620" y="546100"/>
            <a:ext cx="10811510" cy="6185535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en-US" altLang="zh-CN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73923" y="3044508"/>
            <a:ext cx="531812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8" name="矩形 7"/>
          <p:cNvSpPr/>
          <p:nvPr/>
        </p:nvSpPr>
        <p:spPr>
          <a:xfrm>
            <a:off x="2107883" y="4982528"/>
            <a:ext cx="531812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阅读实践（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224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1029335" y="1844675"/>
            <a:ext cx="10324465" cy="3691890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以前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比较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矮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，现在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高了很多，而且也比以前胖了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一些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。以前的衣服有点儿小，也有点儿瘦，我想买一些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新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衣服。</a:t>
            </a:r>
            <a:endParaRPr kumimoji="1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我穿黑色的衣服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显得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比较瘦，看起来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效果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比白衣服好，所以我打算买黑色的。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0" y="1191260"/>
            <a:ext cx="10685145" cy="4475480"/>
          </a:xfrm>
          <a:prstGeom prst="rect">
            <a:avLst/>
          </a:prstGeom>
          <a:noFill/>
          <a:ln w="9525">
            <a:solidFill>
              <a:srgbClr val="FAC09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1464310" y="2771775"/>
            <a:ext cx="65024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  <p:sp>
        <p:nvSpPr>
          <p:cNvPr id="5" name="矩形 4"/>
          <p:cNvSpPr/>
          <p:nvPr/>
        </p:nvSpPr>
        <p:spPr>
          <a:xfrm>
            <a:off x="1464310" y="4898390"/>
            <a:ext cx="65024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ea typeface="楷体" panose="02010609060101010101" charset="-122"/>
              </a:rPr>
              <a:t>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6775" y="130175"/>
            <a:ext cx="458914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效果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66775" y="1236980"/>
            <a:ext cx="58350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效果好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不好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不错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...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6730" y="795020"/>
            <a:ext cx="3178810" cy="21196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66775" y="2294255"/>
            <a:ext cx="4770120" cy="2738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这种药的效果很好。</a:t>
            </a:r>
          </a:p>
          <a:p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有效果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没有效果</a:t>
            </a:r>
          </a:p>
          <a:p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我病了，吃药没有效果。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>
            <p:custDataLst>
              <p:tags r:id="rId2"/>
            </p:custDataLst>
          </p:nvPr>
        </p:nvSpPr>
        <p:spPr>
          <a:xfrm>
            <a:off x="168275" y="130175"/>
            <a:ext cx="220345" cy="5588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rgbClr val="D6DCE4">
              <a:shade val="50000"/>
            </a:srgbClr>
          </a:lnRef>
          <a:fillRef idx="1">
            <a:srgbClr val="D6DCE4"/>
          </a:fillRef>
          <a:effectRef idx="0">
            <a:srgbClr val="D6DCE4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4915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9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阅读实践（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）：第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224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rPr>
              <a:t>页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652145" y="1722755"/>
            <a:ext cx="10887710" cy="3412490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  <a:miter lim="800000"/>
          </a:ln>
          <a:effectLst>
            <a:outerShdw blurRad="63500" dist="38100" dir="2700000" algn="tl" rotWithShape="0">
              <a:srgbClr val="000000">
                <a:alpha val="39998"/>
              </a:srgbClr>
            </a:outerShdw>
          </a:effec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9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9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9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9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学校的宿舍太旧了，所以我今年打算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搬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到学校外边去，可是我的东西太多了，我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不得不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请朋友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帮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我一起搬。搬家很不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容易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，所以我打算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感谢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感谢我的朋友们，给他们买点儿礼物。我说：“真是麻烦你们了！”可我的朋友说：“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别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客气！一点儿也不麻烦！”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="">
      <p:transition spd="med">
        <p:pull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年终工作总结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052,&quot;width&quot;:5052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340,&quot;width&quot;:5790}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257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3-1"/>
  <p:tag name="KSO_WM_UNIT_ISCONTENTSTITLE" val="0"/>
  <p:tag name="KSO_WM_UNIT_PRESET_TEXT" val="单击此处可添加您的大标题内容"/>
  <p:tag name="KSO_WM_UNIT_NOCLEAR" val="0"/>
  <p:tag name="KSO_WM_UNIT_SHOW_EDIT_AREA_INDICATION" val="0"/>
  <p:tag name="KSO_WM_UNIT_VALUE" val="17"/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a"/>
  <p:tag name="KSO_WM_UNIT_INDEX" val="1"/>
  <p:tag name="KSO_WM_UNIT_ID" val="diagram20202574_1*a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5"/>
  <p:tag name="KSO_WM_UNIT_ID" val="diagram20202574_1*i*5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6"/>
  <p:tag name="KSO_WM_UNIT_ID" val="diagram20202574_1*i*6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7"/>
  <p:tag name="KSO_WM_UNIT_ID" val="diagram20202574_1*i*7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574_1"/>
  <p:tag name="KSO_WM_TEMPLATE_SUBCATEGORY" val="0"/>
  <p:tag name="KSO_WM_TEMPLATE_MASTER_TYPE" val="0"/>
  <p:tag name="KSO_WM_TEMPLATE_COLOR_TYPE" val="0"/>
  <p:tag name="KSO_WM_SLIDE_ITEM_CNT" val="0"/>
  <p:tag name="KSO_WM_SLIDE_INDEX" val="1"/>
  <p:tag name="KSO_WM_TEMPLATE_MASTER_THUMB_INDEX" val="0"/>
  <p:tag name="KSO_WM_UNIT_SHOW_EDIT_AREA_INDICATION" val="0"/>
  <p:tag name="KSO_WM_TAG_VERSION" val="1.0"/>
  <p:tag name="KSO_WM_BEAUTIFY_FLAG" val="#wm#"/>
  <p:tag name="KSO_WM_TEMPLATE_CATEGORY" val="diagram"/>
  <p:tag name="KSO_WM_TEMPLATE_INDEX" val="20202574"/>
  <p:tag name="KSO_WM_SLIDE_LAYOUT" val="a_f_h"/>
  <p:tag name="KSO_WM_SLIDE_LAYOUT_CNT" val="1_1_1"/>
  <p:tag name="KSO_WM_SLIDE_TYPE" val="text"/>
  <p:tag name="KSO_WM_SLIDE_SUBTYPE" val="pureTxt"/>
  <p:tag name="KSO_WM_SLIDE_SIZE" val="854.507*99.1489"/>
  <p:tag name="KSO_WM_SLIDE_POSITION" val="53.318*216.399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diagram20202574_1*i*1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2"/>
  <p:tag name="KSO_WM_UNIT_ID" val="diagram20202574_1*i*2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3"/>
  <p:tag name="KSO_WM_UNIT_ID" val="diagram20202574_1*i*3"/>
  <p:tag name="KSO_WM_TEMPLATE_CATEGORY" val="diagram"/>
  <p:tag name="KSO_WM_TEMPLATE_INDEX" val="20202574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自定义 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C00000"/>
      </a:hlink>
      <a:folHlink>
        <a:srgbClr val="954F72"/>
      </a:folHlink>
    </a:clrScheme>
    <a:fontScheme name="自定义 6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3203</Words>
  <Application>Microsoft Macintosh PowerPoint</Application>
  <PresentationFormat>宽屏</PresentationFormat>
  <Paragraphs>695</Paragraphs>
  <Slides>102</Slides>
  <Notes>56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102</vt:i4>
      </vt:variant>
    </vt:vector>
  </HeadingPairs>
  <TitlesOfParts>
    <vt:vector size="111" baseType="lpstr">
      <vt:lpstr>等线</vt:lpstr>
      <vt:lpstr>黑体</vt:lpstr>
      <vt:lpstr>楷体</vt:lpstr>
      <vt:lpstr>宋体</vt:lpstr>
      <vt:lpstr>微软雅黑</vt:lpstr>
      <vt:lpstr>字魂105号-简雅黑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蓝色简约年终工作总结汇报PPT模板</dc:title>
  <dc:creator>123</dc:creator>
  <cp:lastModifiedBy>xinyao Xu</cp:lastModifiedBy>
  <cp:revision>178</cp:revision>
  <dcterms:created xsi:type="dcterms:W3CDTF">2022-11-10T10:08:37Z</dcterms:created>
  <dcterms:modified xsi:type="dcterms:W3CDTF">2022-11-10T13:36:01Z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2052-3.8.1.6116</vt:lpwstr>
  </property>
  <property fmtid="{D5CDD505-2E9C-101B-9397-08002B2CF9AE}" pid="3" name="ICV">
    <vt:lpwstr>8F19F717B79F4E1FA67F40FCD3AF957F</vt:lpwstr>
  </property>
</Properties>
</file>