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3004800" cy="97536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标题与副标题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indent="2286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indent="4572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indent="6858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indent="9144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BD1C5BCD-0D99-4D80-84B6-879A87F33D60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标题与项目符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52560" y="260352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lvl="1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lvl="2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lvl="3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lvl="4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marL="444600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888840" lvl="1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333440" lvl="2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778040" lvl="3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2222640" lvl="4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10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DED3A2E0-C472-4D16-802B-BE4FFCFFED42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标题、项目符号与照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6718320" y="2603520"/>
            <a:ext cx="5333760" cy="6286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32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32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spcBef>
                <a:spcPts val="3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spcBef>
                <a:spcPts val="3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52560" y="2603520"/>
            <a:ext cx="533376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lvl="1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lvl="2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lvl="3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lvl="4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marL="343080" indent="-343080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685800" lvl="1" indent="-343080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028880" lvl="2" indent="-343080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371600" lvl="3" indent="-343080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714680" lvl="4" indent="-343080" algn="l" defTabSz="584280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sldNum" idx="11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56D5F2DE-CADE-4DA5-85D4-950AED943E3A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项目符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952560" y="1270080"/>
            <a:ext cx="11099520" cy="72133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lvl="1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lvl="2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lvl="3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lvl="4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marL="444600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888840" lvl="1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333440" lvl="2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778040" lvl="3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2222640" lvl="4" indent="-444600" algn="l" defTabSz="58428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2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48800FA6-FB66-411A-9E81-2B16B0ACC820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照片 - 3 联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6718320" y="5092560"/>
            <a:ext cx="5333760" cy="377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24440" y="888840"/>
            <a:ext cx="5333760" cy="377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952560" y="888840"/>
            <a:ext cx="5333760" cy="797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13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553228A2-8B50-4088-A41F-6CC47C8FA80F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引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body"/>
          </p:nvPr>
        </p:nvSpPr>
        <p:spPr>
          <a:xfrm>
            <a:off x="1270080" y="6362640"/>
            <a:ext cx="10464480" cy="4676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sp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–Johnny Appleseed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70080" y="4269240"/>
            <a:ext cx="10464480" cy="6811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sp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3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“在此键入引文。”</a:t>
            </a:r>
            <a:endParaRPr lang="en-US" sz="38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DFF0A203-9C8E-44C4-9231-7595D2E7B787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照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3004280" cy="975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3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1B446AE8-885E-4531-98B4-D3E1AF661F76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空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ldNum" idx="4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7F705E0C-CA71-422C-8C7A-BF31EB8FAA6D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584280"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</a:lstStyle>
          <a:p>
            <a:pPr indent="0" algn="ctr" defTabSz="584280"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单击以编辑标题文本格式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>
            <a:lvl1pPr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20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zh-CN" sz="20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marL="444600" indent="-444600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864000" lvl="1" indent="-324000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296000" lvl="2" indent="-288000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1728000" lvl="3" indent="-216000" algn="l" defTabSz="584280"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2160000" lvl="4" indent="-216000" algn="l" defTabSz="584280">
              <a:spcBef>
                <a:spcPts val="42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2592000" lvl="5" indent="-2160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marL="3024000" lvl="6" indent="-2160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标题和内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960" cy="162540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 anchor="ctr">
            <a:noAutofit/>
          </a:bodyPr>
          <a:lstStyle>
            <a:lvl1pPr indent="0" algn="ctr" defTabSz="1300320">
              <a:lnSpc>
                <a:spcPct val="100000"/>
              </a:lnSpc>
              <a:buNone/>
              <a:tabLst>
                <a:tab pos="0" algn="l"/>
              </a:tabLst>
              <a:defRPr lang="zh-CN" sz="6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ctr" defTabSz="1300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6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标题文本</a:t>
            </a:r>
            <a:endParaRPr lang="en-US" sz="6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50160" y="2275920"/>
            <a:ext cx="11703960" cy="643644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 anchor="t">
            <a:noAutofit/>
          </a:bodyPr>
          <a:lstStyle>
            <a:lvl1pPr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1pPr>
            <a:lvl2pPr lvl="1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def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2pPr>
            <a:lvl3pPr lvl="2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3pPr>
            <a:lvl4pPr lvl="3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def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4pPr>
            <a:lvl5pPr lvl="4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»"/>
              <a:def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defRPr>
            </a:lvl5pPr>
          </a:lstStyle>
          <a:p>
            <a:pPr marL="471600" indent="-471600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正文级别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1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906120" lvl="1" indent="-448920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</a:pPr>
            <a:r>
              <a: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正文级别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2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333440" lvl="2" indent="-419040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正文级别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3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874520" lvl="3" indent="-502920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</a:pPr>
            <a:r>
              <a: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正文级别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4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331720" lvl="4" indent="-502920" algn="l" defTabSz="1300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»"/>
            </a:pPr>
            <a:r>
              <a:rPr lang="zh-CN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正文级别 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5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5"/>
          </p:nvPr>
        </p:nvSpPr>
        <p:spPr>
          <a:xfrm>
            <a:off x="12006000" y="9114120"/>
            <a:ext cx="348480" cy="3711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 anchor="ctr">
            <a:noAutofit/>
          </a:bodyPr>
          <a:lstStyle>
            <a:lvl1pPr indent="0" algn="r" defTabSz="1300320">
              <a:lnSpc>
                <a:spcPct val="100000"/>
              </a:lnSpc>
              <a:buNone/>
              <a:tabLst>
                <a:tab pos="0" algn="l"/>
              </a:tabLst>
              <a:defRPr lang="en-US" sz="16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1300320">
              <a:lnSpc>
                <a:spcPct val="100000"/>
              </a:lnSpc>
              <a:buNone/>
              <a:tabLst>
                <a:tab pos="0" algn="l"/>
              </a:tabLst>
            </a:pPr>
            <a:fld id="{C5D0055F-CA7D-4DE1-8323-C5A9EE758B47}" type="slidenum">
              <a:rPr lang="en-US" sz="16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&lt;编号&gt;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照片 - 水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1606680" y="635040"/>
            <a:ext cx="9778680" cy="591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buClr>
                <a:srgbClr val="000000"/>
              </a:buClr>
              <a:buSzPct val="75000"/>
              <a:buFont typeface="Symbol" charset="2"/>
              <a:buChar char="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indent="228600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indent="457200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indent="685800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indent="914400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indent="9144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indent="9144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buClr>
                <a:srgbClr val="000000"/>
              </a:buClr>
              <a:buSzPct val="75000"/>
              <a:buFont typeface="Symbol" charset="2"/>
              <a:buChar char="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1270080" y="6718320"/>
            <a:ext cx="10464480" cy="14220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70080" y="819144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indent="2286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indent="4572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indent="6858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indent="9144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6"/>
          </p:nvPr>
        </p:nvSpPr>
        <p:spPr>
          <a:xfrm>
            <a:off x="6311880" y="924552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5380193F-ED5E-48AE-992B-25B0551A72F8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标题 - 居中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70080" y="322596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7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6EE5E851-0C30-430C-A036-D3ABE523EC93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照片 - 垂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6718320" y="635040"/>
            <a:ext cx="5333760" cy="822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584280">
              <a:buClr>
                <a:srgbClr val="000000"/>
              </a:buClr>
              <a:buSzPct val="75000"/>
              <a:buFont typeface="Symbol" charset="2"/>
              <a:buChar char="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1pPr>
            <a:lvl2pPr lvl="1" indent="228600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2pPr>
            <a:lvl3pPr lvl="2" indent="457200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3pPr>
            <a:lvl4pPr lvl="3" indent="685800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4pPr>
            <a:lvl5pPr lvl="4" indent="914400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5pPr>
            <a:lvl6pPr lvl="5" indent="9144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6pPr>
            <a:lvl7pPr lvl="6" indent="914400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defRPr>
            </a:lvl7pPr>
          </a:lstStyle>
          <a:p>
            <a:pPr algn="l" defTabSz="584280">
              <a:buClr>
                <a:srgbClr val="000000"/>
              </a:buClr>
              <a:buSzPct val="75000"/>
              <a:buFont typeface="Symbol" charset="2"/>
              <a:buChar char="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点击以编辑提纲文本格式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1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第二提纲级别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2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第三提纲级别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3" algn="l" defTabSz="584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第四提纲级别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4" algn="l" defTabSz="5842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第五提纲级别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5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第六提纲级别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lvl="6" algn="l" defTabSz="5842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</a:rPr>
              <a:t>第七提纲级别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952560" y="635040"/>
            <a:ext cx="5333760" cy="39873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6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6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52560" y="4762440"/>
            <a:ext cx="5333760" cy="41018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  <a:lvl2pPr indent="2286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2pPr>
            <a:lvl3pPr indent="4572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3pPr>
            <a:lvl4pPr indent="6858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4pPr>
            <a:lvl5pPr indent="91440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5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1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2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3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4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正文级别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5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8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BAF8DD4E-3D74-445F-8E2D-7F9C30DB046D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标题 - 顶部对齐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52560" y="44460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zh-CN" sz="80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标题文本</a:t>
            </a: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ldNum" idx="9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58428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defRPr>
            </a:lvl1pPr>
          </a:lstStyle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fld id="{3662A513-7AAD-4AE8-9FF2-B9D07AB82199}" type="slidenum"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&lt;编号&gt;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video" Target="file:///tmp/user/docs/vn0LfpM5Lke7WHEs/NULL" TargetMode="External"/><Relationship Id="rId2" Type="http://schemas.microsoft.com/office/2007/relationships/media" Target="file:///tmp/user/docs/vn0LfpM5Lke7WHEs/NULL" TargetMode="External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70080" y="-24120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p>
            <a:pPr indent="0" algn="ctr" defTabSz="58428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HSK </a:t>
            </a:r>
            <a:r>
              <a:rPr lang="zh-CN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六级 下 </a:t>
            </a:r>
            <a:endParaRPr lang="en-US" sz="7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42" name="Shape 129"/>
          <p:cNvSpPr/>
          <p:nvPr/>
        </p:nvSpPr>
        <p:spPr>
          <a:xfrm>
            <a:off x="0" y="7325280"/>
            <a:ext cx="13004280" cy="654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algn="ctr" defTabSz="1300320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en-US" sz="3400" b="0" u="none" strike="noStrike">
                <a:solidFill>
                  <a:srgbClr val="212122"/>
                </a:solidFill>
                <a:effectLst/>
                <a:uFillTx/>
                <a:latin typeface="Calibri"/>
                <a:ea typeface="Calibri"/>
              </a:rPr>
              <a:t>Teacher: Jane Ren </a:t>
            </a:r>
            <a:r>
              <a:rPr lang="zh-CN" sz="3400" b="0" u="none" strike="noStrike">
                <a:solidFill>
                  <a:srgbClr val="212122"/>
                </a:solidFill>
                <a:effectLst/>
                <a:uFillTx/>
                <a:latin typeface="Calibri"/>
                <a:ea typeface="Calibri"/>
              </a:rPr>
              <a:t>任超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Shape 130"/>
          <p:cNvSpPr/>
          <p:nvPr/>
        </p:nvSpPr>
        <p:spPr>
          <a:xfrm>
            <a:off x="0" y="3880080"/>
            <a:ext cx="13004280" cy="2019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第二十二课 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2050</a:t>
            </a: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年的汽车什么样－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1</a:t>
            </a:r>
            <a:endParaRPr lang="en-US" sz="6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rgbClr val="212122"/>
                </a:solidFill>
                <a:effectLst/>
                <a:uFillTx/>
                <a:latin typeface="Helvetica Light"/>
                <a:ea typeface="Helvetica Light"/>
              </a:rPr>
              <a:t>Lesson 22 What will cars be like in 2050? -1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45" name="图片 5"/>
          <p:cNvPicPr/>
          <p:nvPr/>
        </p:nvPicPr>
        <p:blipFill>
          <a:blip r:embed="rId1"/>
          <a:stretch/>
        </p:blipFill>
        <p:spPr>
          <a:xfrm>
            <a:off x="4490280" y="8789400"/>
            <a:ext cx="4024080" cy="71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45"/>
          <p:cNvSpPr/>
          <p:nvPr/>
        </p:nvSpPr>
        <p:spPr>
          <a:xfrm>
            <a:off x="455760" y="3791160"/>
            <a:ext cx="440640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marL="635040" indent="-635040" defTabSz="584280">
              <a:lnSpc>
                <a:spcPct val="100000"/>
              </a:lnSpc>
              <a:buClr>
                <a:srgbClr val="2A2A2B"/>
              </a:buClr>
              <a:buFont typeface="OpenSymbol"/>
              <a:buAutoNum type="arabicPeriod"/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她姓甲，叫甲吉。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1" name="Shape 246"/>
          <p:cNvSpPr/>
          <p:nvPr/>
        </p:nvSpPr>
        <p:spPr>
          <a:xfrm>
            <a:off x="455760" y="6885360"/>
            <a:ext cx="12495240" cy="759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这篇文章分为甲、乙、丙三部分，我最喜欢的是第三部分。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2" name="Shape 247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53" name="Group 250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54" name="Shape 248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55" name="Shape 249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156" name="Shape 251"/>
          <p:cNvSpPr/>
          <p:nvPr/>
        </p:nvSpPr>
        <p:spPr>
          <a:xfrm>
            <a:off x="455760" y="5338080"/>
            <a:ext cx="11679840" cy="759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他叫李甲申，肯定是</a:t>
            </a:r>
            <a:r>
              <a:rPr lang="en-US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1944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年出生的，那一年是甲申年。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7" name="Shape 252"/>
          <p:cNvSpPr/>
          <p:nvPr/>
        </p:nvSpPr>
        <p:spPr>
          <a:xfrm>
            <a:off x="1498320" y="1932120"/>
            <a:ext cx="820116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下列哪句中的“甲乙丙丁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......”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和上面讲的意思不同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254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融化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9" name="Shape 255"/>
          <p:cNvSpPr/>
          <p:nvPr/>
        </p:nvSpPr>
        <p:spPr>
          <a:xfrm>
            <a:off x="313560" y="5198400"/>
            <a:ext cx="5713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割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0" name="Shape 256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干预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1" name="Shape 257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平坦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2" name="Shape 258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奔驰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3" name="Shape 259"/>
          <p:cNvSpPr/>
          <p:nvPr/>
        </p:nvSpPr>
        <p:spPr>
          <a:xfrm>
            <a:off x="313560" y="41868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事故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4" name="Shape 260"/>
          <p:cNvSpPr/>
          <p:nvPr/>
        </p:nvSpPr>
        <p:spPr>
          <a:xfrm>
            <a:off x="1885680" y="2273400"/>
            <a:ext cx="17964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rónghuà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5" name="Shape 261"/>
          <p:cNvSpPr/>
          <p:nvPr/>
        </p:nvSpPr>
        <p:spPr>
          <a:xfrm>
            <a:off x="1885680" y="4212000"/>
            <a:ext cx="11343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shìgù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6" name="Shape 262"/>
          <p:cNvSpPr/>
          <p:nvPr/>
        </p:nvSpPr>
        <p:spPr>
          <a:xfrm>
            <a:off x="1885680" y="5223600"/>
            <a:ext cx="6516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gē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7" name="Shape 263"/>
          <p:cNvSpPr/>
          <p:nvPr/>
        </p:nvSpPr>
        <p:spPr>
          <a:xfrm>
            <a:off x="1885680" y="6213960"/>
            <a:ext cx="13777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gànyù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8" name="Shape 264"/>
          <p:cNvSpPr/>
          <p:nvPr/>
        </p:nvSpPr>
        <p:spPr>
          <a:xfrm>
            <a:off x="1885680" y="7221600"/>
            <a:ext cx="16700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píngtǎn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9" name="Shape 265"/>
          <p:cNvSpPr/>
          <p:nvPr/>
        </p:nvSpPr>
        <p:spPr>
          <a:xfrm>
            <a:off x="1885680" y="8215560"/>
            <a:ext cx="15084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bēnchí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0" name="Shape 266"/>
          <p:cNvSpPr/>
          <p:nvPr/>
        </p:nvSpPr>
        <p:spPr>
          <a:xfrm>
            <a:off x="4309200" y="228600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春天来了，小河里的冰逐渐融化了。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1" name="Shape 267"/>
          <p:cNvSpPr/>
          <p:nvPr/>
        </p:nvSpPr>
        <p:spPr>
          <a:xfrm>
            <a:off x="4309200" y="4224600"/>
            <a:ext cx="8115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爸爸安全行车两万公里，没有发生过交通事故。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2" name="Shape 268"/>
          <p:cNvSpPr/>
          <p:nvPr/>
        </p:nvSpPr>
        <p:spPr>
          <a:xfrm>
            <a:off x="4309200" y="5236200"/>
            <a:ext cx="5067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知道什么叫“忍痛割爱”吗？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3" name="Shape 269"/>
          <p:cNvSpPr/>
          <p:nvPr/>
        </p:nvSpPr>
        <p:spPr>
          <a:xfrm>
            <a:off x="4309200" y="6273360"/>
            <a:ext cx="3924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请不要干预他俩的事。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4" name="Shape 270"/>
          <p:cNvSpPr/>
          <p:nvPr/>
        </p:nvSpPr>
        <p:spPr>
          <a:xfrm>
            <a:off x="4309200" y="723420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汽车在平坦宽阔的高速公路上行驶。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5" name="Shape 271"/>
          <p:cNvSpPr/>
          <p:nvPr/>
        </p:nvSpPr>
        <p:spPr>
          <a:xfrm>
            <a:off x="4309200" y="8245800"/>
            <a:ext cx="4686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成群的马儿在草原上奔驰。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6" name="Shape 272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77" name="Group 275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78" name="Shape 273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79" name="Shape 274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180" name="Shape 276"/>
          <p:cNvSpPr/>
          <p:nvPr/>
        </p:nvSpPr>
        <p:spPr>
          <a:xfrm>
            <a:off x="313560" y="32173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石油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1" name="Shape 277"/>
          <p:cNvSpPr/>
          <p:nvPr/>
        </p:nvSpPr>
        <p:spPr>
          <a:xfrm>
            <a:off x="1885680" y="3242520"/>
            <a:ext cx="13449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shíyóu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2" name="Shape 278"/>
          <p:cNvSpPr/>
          <p:nvPr/>
        </p:nvSpPr>
        <p:spPr>
          <a:xfrm>
            <a:off x="4309200" y="325548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在海上开采石油，要克服许多困难。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3" dur="indefinite" restart="never" nodeType="tmRoot">
          <p:childTnLst>
            <p:seq>
              <p:cTn id="424" dur="indefinite" nodeType="mainSeq">
                <p:childTnLst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33" dur="49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36" dur="4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40" dur="49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43" dur="49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47" dur="4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50" dur="4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54" dur="49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57" dur="4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1" dur="49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4" dur="4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8" dur="49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1" dur="49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5" dur="4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8" dur="49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280"/>
          <p:cNvSpPr/>
          <p:nvPr/>
        </p:nvSpPr>
        <p:spPr>
          <a:xfrm>
            <a:off x="1441440" y="2980440"/>
            <a:ext cx="83437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动不动：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4" name="Shape 281"/>
          <p:cNvSpPr/>
          <p:nvPr/>
        </p:nvSpPr>
        <p:spPr>
          <a:xfrm>
            <a:off x="1441440" y="6082920"/>
            <a:ext cx="110869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大体：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5" name="Shape 282"/>
          <p:cNvSpPr/>
          <p:nvPr/>
        </p:nvSpPr>
        <p:spPr>
          <a:xfrm>
            <a:off x="1441440" y="7132680"/>
            <a:ext cx="69721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干预：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6" name="Shape 283"/>
          <p:cNvSpPr/>
          <p:nvPr/>
        </p:nvSpPr>
        <p:spPr>
          <a:xfrm>
            <a:off x="1441440" y="8182440"/>
            <a:ext cx="106297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指责：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7" name="Shape 284"/>
          <p:cNvSpPr/>
          <p:nvPr/>
        </p:nvSpPr>
        <p:spPr>
          <a:xfrm>
            <a:off x="1441440" y="5020560"/>
            <a:ext cx="10172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担保：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8" name="Shape 285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作业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89" name="Group 288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90" name="Shape 286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91" name="Shape 287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192" name="Shape 289"/>
          <p:cNvSpPr/>
          <p:nvPr/>
        </p:nvSpPr>
        <p:spPr>
          <a:xfrm>
            <a:off x="1441440" y="4000320"/>
            <a:ext cx="69721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皆：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3" name="Shape 290"/>
          <p:cNvSpPr/>
          <p:nvPr/>
        </p:nvSpPr>
        <p:spPr>
          <a:xfrm>
            <a:off x="1498320" y="1932120"/>
            <a:ext cx="298728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用下列词语造句：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270080" y="113040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p>
            <a:pPr indent="0" algn="ctr" defTabSz="58428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HSK </a:t>
            </a:r>
            <a:r>
              <a:rPr lang="zh-CN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六级 下 </a:t>
            </a:r>
            <a:endParaRPr lang="en-US" sz="7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1270080" y="640080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rgbClr val="212122"/>
                </a:solidFill>
                <a:effectLst/>
                <a:uFillTx/>
                <a:latin typeface="Helvetica Light"/>
                <a:ea typeface="Helvetica Light"/>
              </a:rPr>
              <a:t>Lesson 22 What will cars be like in 2050? -2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6" name="Shape 131"/>
          <p:cNvSpPr/>
          <p:nvPr/>
        </p:nvSpPr>
        <p:spPr>
          <a:xfrm>
            <a:off x="0" y="5251680"/>
            <a:ext cx="13004280" cy="2019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第二十二课 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2050</a:t>
            </a: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年的汽车什么样－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2</a:t>
            </a:r>
            <a:endParaRPr lang="en-US" sz="6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33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热身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98" name="Group 136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99" name="Shape 134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200" name="Shape 135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201" name="Shape 137"/>
          <p:cNvSpPr/>
          <p:nvPr/>
        </p:nvSpPr>
        <p:spPr>
          <a:xfrm>
            <a:off x="8280" y="177552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想一想，下列词语之间有什么联系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202" name="Table 138"/>
          <p:cNvGraphicFramePr/>
          <p:nvPr/>
        </p:nvGraphicFramePr>
        <p:xfrm>
          <a:off x="511920" y="2604240"/>
          <a:ext cx="11703600" cy="5829480"/>
        </p:xfrm>
        <a:graphic>
          <a:graphicData uri="http://schemas.openxmlformats.org/drawingml/2006/table">
            <a:tbl>
              <a:tblPr/>
              <a:tblGrid>
                <a:gridCol w="1684800"/>
                <a:gridCol w="10018800"/>
              </a:tblGrid>
              <a:tr h="1913040"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ctr" defTabSz="91440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油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l" defTabSz="914400">
                        <a:lnSpc>
                          <a:spcPct val="12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石油、汽油、柴油、花生油、豆油、橄榄油、奶油、黄油、鱼油、菜籽油、鞋油、加油、油炸、油田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01880"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ctr" defTabSz="91440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缺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l" defTabSz="914400">
                        <a:lnSpc>
                          <a:spcPct val="12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紧缺、缺少、缺乏、缺口、缺课、缺水、缺钙、缺勤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3E5E8"/>
                    </a:solidFill>
                  </a:tcPr>
                </a:tc>
              </a:tr>
              <a:tr h="1457640"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ctr" defTabSz="91440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迹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l" defTabSz="914400">
                        <a:lnSpc>
                          <a:spcPct val="12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劣迹、事迹、奇迹、名胜古迹、足迹、笔迹、痕迹、污迹、血迹、迹象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56920"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ctr" defTabSz="91440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导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8C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indent="0" algn="l" defTabSz="914400">
                        <a:lnSpc>
                          <a:spcPct val="12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引导、指导、领导、向导、主导、倡导、先导、导游、导演、导师、导航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 defTabSz="584280">
              <a:buNone/>
              <a:tabLst>
                <a:tab pos="0" algn="l"/>
              </a:tabLst>
            </a:pPr>
            <a:endParaRPr lang="en-US" sz="80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9" dur="indefinite" restart="never" nodeType="tmRoot">
          <p:childTnLst>
            <p:seq>
              <p:cTn id="580" dur="indefinite" nodeType="mainSeq">
                <p:childTnLst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140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05" name="Group 143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206" name="Shape 141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207" name="Shape 142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graphicFrame>
        <p:nvGraphicFramePr>
          <p:cNvPr id="208" name="Table 144"/>
          <p:cNvGraphicFramePr/>
          <p:nvPr/>
        </p:nvGraphicFramePr>
        <p:xfrm>
          <a:off x="356040" y="2329560"/>
          <a:ext cx="12292560" cy="6805440"/>
        </p:xfrm>
        <a:graphic>
          <a:graphicData uri="http://schemas.openxmlformats.org/drawingml/2006/table">
            <a:tbl>
              <a:tblPr/>
              <a:tblGrid>
                <a:gridCol w="6402240"/>
                <a:gridCol w="800640"/>
                <a:gridCol w="5089680"/>
              </a:tblGrid>
              <a:tr h="95256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40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担保</a:t>
                      </a:r>
                      <a:endParaRPr lang="en-US" sz="4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40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保证</a:t>
                      </a:r>
                      <a:endParaRPr lang="en-US" sz="4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>
                      <a:noFill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9300"/>
                    </a:solidFill>
                  </a:tcPr>
                </a:tc>
                <a:tc h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92040">
                <a:tc gridSpan="3">
                  <a:txBody>
                    <a:bodyPr lIns="50760" tIns="50760" rIns="50760" bIns="50760" anchor="ctr">
                      <a:noAutofit/>
                    </a:bodyPr>
                    <a:p>
                      <a:pPr algn="ctr" defTabSz="130032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出不了事，我敢</a:t>
                      </a:r>
                      <a:r>
                        <a:rPr lang="zh-CN" sz="28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担保</a:t>
                      </a:r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/</a:t>
                      </a:r>
                      <a:r>
                        <a:rPr lang="zh-CN" sz="28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保证</a:t>
                      </a:r>
                      <a:r>
                        <a:rPr lang="zh-CN" sz="2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。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algn="ctr" defTabSz="130032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表示负责，肯定不出问题或一定办到。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223720">
                <a:tc>
                  <a:txBody>
                    <a:bodyPr lIns="50760" tIns="50760" rIns="50760" bIns="50760" anchor="ctr">
                      <a:noAutofit/>
                    </a:bodyPr>
                    <a:p>
                      <a:pPr marL="529200" indent="-529200" defTabSz="91440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OpenSymbol"/>
                        <a:buChar char="•"/>
                      </a:pP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我们要</a:t>
                      </a:r>
                      <a:r>
                        <a:rPr lang="zh-CN" sz="25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担保</a:t>
                      </a: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产品质量。                （</a:t>
                      </a:r>
                      <a:r>
                        <a:rPr lang="en-US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×</a:t>
                      </a: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）　</a:t>
                      </a:r>
                      <a:endParaRPr lang="en-US" sz="2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marL="529200" indent="-529200" defTabSz="914400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OpenSymbol"/>
                        <a:buChar char="•"/>
                      </a:pP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我敢</a:t>
                      </a:r>
                      <a:r>
                        <a:rPr lang="zh-CN" sz="25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担保</a:t>
                      </a: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，产品质量没有问题。（√）</a:t>
                      </a:r>
                      <a:endParaRPr lang="en-US" sz="2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endParaRPr lang="en-US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（后边不能跟名词，只能跟动词或小句。）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3E5E8"/>
                    </a:solidFill>
                  </a:tcPr>
                </a:tc>
                <a:tc gridSpan="2"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3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我们要</a:t>
                      </a:r>
                      <a:r>
                        <a:rPr lang="zh-CN" sz="30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保证</a:t>
                      </a:r>
                      <a:r>
                        <a:rPr lang="zh-CN" sz="3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产品质量。</a:t>
                      </a:r>
                      <a:endParaRPr lang="en-US" sz="3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（后边可以跟名词，表示确保既定的要求和标准，不打折扣。）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3E5E8"/>
                    </a:solidFill>
                  </a:tcPr>
                </a:tc>
                <a:tc h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821240"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（没有名词词性）</a:t>
                      </a:r>
                      <a:endParaRPr lang="en-US" sz="2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3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安定团结是我们取得胜利的</a:t>
                      </a:r>
                      <a:r>
                        <a:rPr lang="zh-CN" sz="3000" b="0" u="none" strike="noStrike">
                          <a:solidFill>
                            <a:schemeClr val="accent5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保证</a:t>
                      </a:r>
                      <a:r>
                        <a:rPr lang="zh-CN" sz="3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。</a:t>
                      </a:r>
                      <a:endParaRPr lang="en-US" sz="3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endParaRPr lang="en-US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defTabSz="914400">
                        <a:lnSpc>
                          <a:spcPct val="150000"/>
                        </a:lnSpc>
                        <a:tabLst>
                          <a:tab pos="0" algn="l"/>
                        </a:tabLst>
                      </a:pPr>
                      <a:r>
                        <a:rPr lang="zh-CN" sz="2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华文细黑"/>
                          <a:ea typeface="华文细黑"/>
                        </a:rPr>
                        <a:t>（名词，作为担保的事物。）</a:t>
                      </a:r>
                      <a:endParaRPr lang="en-US" sz="2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9" dur="indefinite" restart="never" nodeType="tmRoot">
          <p:childTnLst>
            <p:seq>
              <p:cTn id="590" dur="indefinite" nodeType="mainSeq">
                <p:childTnLst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146"/>
          <p:cNvSpPr/>
          <p:nvPr/>
        </p:nvSpPr>
        <p:spPr>
          <a:xfrm>
            <a:off x="990360" y="2376360"/>
            <a:ext cx="156492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判断正误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10" name="Group 151"/>
          <p:cNvGrpSpPr/>
          <p:nvPr/>
        </p:nvGrpSpPr>
        <p:grpSpPr>
          <a:xfrm>
            <a:off x="400320" y="348840"/>
            <a:ext cx="11890440" cy="1528920"/>
            <a:chOff x="400320" y="348840"/>
            <a:chExt cx="11890440" cy="1528920"/>
          </a:xfrm>
        </p:grpSpPr>
        <p:grpSp>
          <p:nvGrpSpPr>
            <p:cNvPr id="211" name="Group 149"/>
            <p:cNvGrpSpPr/>
            <p:nvPr/>
          </p:nvGrpSpPr>
          <p:grpSpPr>
            <a:xfrm>
              <a:off x="400320" y="348840"/>
              <a:ext cx="863640" cy="1307880"/>
              <a:chOff x="400320" y="348840"/>
              <a:chExt cx="863640" cy="1307880"/>
            </a:xfrm>
          </p:grpSpPr>
          <p:sp>
            <p:nvSpPr>
              <p:cNvPr id="212" name="Shape 147"/>
              <p:cNvSpPr/>
              <p:nvPr/>
            </p:nvSpPr>
            <p:spPr>
              <a:xfrm>
                <a:off x="400320" y="348840"/>
                <a:ext cx="863640" cy="1307880"/>
              </a:xfrm>
              <a:custGeom>
                <a:avLst/>
                <a:gdLst>
                  <a:gd name="textAreaLeft" fmla="*/ 0 w 863640"/>
                  <a:gd name="textAreaRight" fmla="*/ 864000 w 863640"/>
                  <a:gd name="textAreaTop" fmla="*/ 0 h 1307880"/>
                  <a:gd name="textAreaBottom" fmla="*/ 1308240 h 130788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  <p:sp>
            <p:nvSpPr>
              <p:cNvPr id="213" name="Shape 148"/>
              <p:cNvSpPr/>
              <p:nvPr/>
            </p:nvSpPr>
            <p:spPr>
              <a:xfrm>
                <a:off x="674640" y="923400"/>
                <a:ext cx="318600" cy="580320"/>
              </a:xfrm>
              <a:custGeom>
                <a:avLst/>
                <a:gdLst>
                  <a:gd name="textAreaLeft" fmla="*/ 0 w 318600"/>
                  <a:gd name="textAreaRight" fmla="*/ 318960 w 318600"/>
                  <a:gd name="textAreaTop" fmla="*/ 0 h 580320"/>
                  <a:gd name="textAreaBottom" fmla="*/ 580680 h 58032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</p:grpSp>
        <p:sp>
          <p:nvSpPr>
            <p:cNvPr id="214" name="Shape 150"/>
            <p:cNvSpPr/>
            <p:nvPr/>
          </p:nvSpPr>
          <p:spPr>
            <a:xfrm>
              <a:off x="1216800" y="757440"/>
              <a:ext cx="11073960" cy="1120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sp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r>
                <a:rPr lang="zh-CN" sz="5600" b="0" u="none" strike="noStrike">
                  <a:solidFill>
                    <a:srgbClr val="A6A6A6"/>
                  </a:solidFill>
                  <a:effectLst/>
                  <a:uFillTx/>
                  <a:latin typeface="Arial"/>
                  <a:ea typeface="Arial"/>
                </a:rPr>
                <a:t>练习</a:t>
              </a:r>
              <a:endParaRPr lang="en-US" sz="5600" b="0" u="none" strike="noStrik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215" name="Shape 152"/>
          <p:cNvSpPr/>
          <p:nvPr/>
        </p:nvSpPr>
        <p:spPr>
          <a:xfrm>
            <a:off x="1122840" y="3728160"/>
            <a:ext cx="10758240" cy="8161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1.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他的能力很强，这件棘手的事交给他办，保证错不了。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6" name="Shape 153"/>
          <p:cNvSpPr/>
          <p:nvPr/>
        </p:nvSpPr>
        <p:spPr>
          <a:xfrm>
            <a:off x="1122840" y="4841280"/>
            <a:ext cx="11341800" cy="8161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由于任务异常繁重，请给他们担保科研时间。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7" name="Shape 154"/>
          <p:cNvSpPr/>
          <p:nvPr/>
        </p:nvSpPr>
        <p:spPr>
          <a:xfrm>
            <a:off x="1122840" y="5954760"/>
            <a:ext cx="10758240" cy="8161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反复练习和精益求精是取得成功的担保。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8" name="Shape 155"/>
          <p:cNvSpPr/>
          <p:nvPr/>
        </p:nvSpPr>
        <p:spPr>
          <a:xfrm>
            <a:off x="1122840" y="7067880"/>
            <a:ext cx="11341800" cy="8161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4.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他语气坚定地对将军说：“保证圆满完成任务！”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9" name="Shape 156"/>
          <p:cNvSpPr/>
          <p:nvPr/>
        </p:nvSpPr>
        <p:spPr>
          <a:xfrm>
            <a:off x="11050200" y="3978720"/>
            <a:ext cx="385560" cy="52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✓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0" name="Shape 157"/>
          <p:cNvSpPr/>
          <p:nvPr/>
        </p:nvSpPr>
        <p:spPr>
          <a:xfrm>
            <a:off x="11040480" y="5139720"/>
            <a:ext cx="33156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✗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1" name="Shape 158"/>
          <p:cNvSpPr/>
          <p:nvPr/>
        </p:nvSpPr>
        <p:spPr>
          <a:xfrm>
            <a:off x="11047680" y="6243480"/>
            <a:ext cx="316800" cy="52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✗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2" name="Shape 159"/>
          <p:cNvSpPr/>
          <p:nvPr/>
        </p:nvSpPr>
        <p:spPr>
          <a:xfrm>
            <a:off x="11013120" y="7325280"/>
            <a:ext cx="385560" cy="52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✓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6" dur="indefinite" restart="never" nodeType="tmRoot">
          <p:childTnLst>
            <p:seq>
              <p:cTn id="597" dur="indefinite" nodeType="mainSeq">
                <p:childTnLst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161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试图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4" name="Shape 162"/>
          <p:cNvSpPr/>
          <p:nvPr/>
        </p:nvSpPr>
        <p:spPr>
          <a:xfrm>
            <a:off x="313560" y="51984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珍珠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5" name="Shape 163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效益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6" name="Shape 164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配备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" name="Shape 165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保障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8" name="Shape 166"/>
          <p:cNvSpPr/>
          <p:nvPr/>
        </p:nvSpPr>
        <p:spPr>
          <a:xfrm>
            <a:off x="313560" y="4186800"/>
            <a:ext cx="5713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串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9" name="Shape 167"/>
          <p:cNvSpPr/>
          <p:nvPr/>
        </p:nvSpPr>
        <p:spPr>
          <a:xfrm>
            <a:off x="1847520" y="2273400"/>
            <a:ext cx="9986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shìtú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Shape 168"/>
          <p:cNvSpPr/>
          <p:nvPr/>
        </p:nvSpPr>
        <p:spPr>
          <a:xfrm>
            <a:off x="1847520" y="4212000"/>
            <a:ext cx="13975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chuàn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1" name="Shape 169"/>
          <p:cNvSpPr/>
          <p:nvPr/>
        </p:nvSpPr>
        <p:spPr>
          <a:xfrm>
            <a:off x="1847520" y="5223600"/>
            <a:ext cx="17143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zhēnzhū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2" name="Shape 170"/>
          <p:cNvSpPr/>
          <p:nvPr/>
        </p:nvSpPr>
        <p:spPr>
          <a:xfrm>
            <a:off x="1847520" y="6213960"/>
            <a:ext cx="12463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xiàoyì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3" name="Shape 171"/>
          <p:cNvSpPr/>
          <p:nvPr/>
        </p:nvSpPr>
        <p:spPr>
          <a:xfrm>
            <a:off x="1847520" y="7221600"/>
            <a:ext cx="13590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pèibèi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4" name="Shape 172"/>
          <p:cNvSpPr/>
          <p:nvPr/>
        </p:nvSpPr>
        <p:spPr>
          <a:xfrm>
            <a:off x="1847520" y="8215560"/>
            <a:ext cx="21546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bǎozhàng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5" name="Shape 173"/>
          <p:cNvSpPr/>
          <p:nvPr/>
        </p:nvSpPr>
        <p:spPr>
          <a:xfrm>
            <a:off x="4055040" y="228600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试图逃跑的犯罪分子被警方控制住了。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6" name="Shape 174"/>
          <p:cNvSpPr/>
          <p:nvPr/>
        </p:nvSpPr>
        <p:spPr>
          <a:xfrm>
            <a:off x="4055040" y="4224600"/>
            <a:ext cx="5829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每次去北京我都要吃几串糖葫芦。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7" name="Shape 175"/>
          <p:cNvSpPr/>
          <p:nvPr/>
        </p:nvSpPr>
        <p:spPr>
          <a:xfrm>
            <a:off x="4055040" y="523620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妈妈生日那天我送了她一串珍珠项链。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8" name="Shape 176"/>
          <p:cNvSpPr/>
          <p:nvPr/>
        </p:nvSpPr>
        <p:spPr>
          <a:xfrm>
            <a:off x="4055040" y="6235200"/>
            <a:ext cx="8876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该公司效益一直不好，亏欠了工人好几个月的工资。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9" name="Shape 177"/>
          <p:cNvSpPr/>
          <p:nvPr/>
        </p:nvSpPr>
        <p:spPr>
          <a:xfrm>
            <a:off x="4055040" y="7233840"/>
            <a:ext cx="5067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他们学校的配备是现代化的。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0" name="Shape 178"/>
          <p:cNvSpPr/>
          <p:nvPr/>
        </p:nvSpPr>
        <p:spPr>
          <a:xfrm>
            <a:off x="4055040" y="8250480"/>
            <a:ext cx="4304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军队是国家安全的保障。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1" name="Shape 179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42" name="Group 182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243" name="Shape 180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244" name="Shape 181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245" name="Shape 183"/>
          <p:cNvSpPr/>
          <p:nvPr/>
        </p:nvSpPr>
        <p:spPr>
          <a:xfrm>
            <a:off x="313560" y="32173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引导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6" name="Shape 184"/>
          <p:cNvSpPr/>
          <p:nvPr/>
        </p:nvSpPr>
        <p:spPr>
          <a:xfrm>
            <a:off x="1847520" y="3242520"/>
            <a:ext cx="15476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yǐndǎo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7" name="Shape 185"/>
          <p:cNvSpPr/>
          <p:nvPr/>
        </p:nvSpPr>
        <p:spPr>
          <a:xfrm>
            <a:off x="4055040" y="3255480"/>
            <a:ext cx="5829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对学生的兴趣和爱好要积极引导。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0" dur="indefinite" restart="never" nodeType="tmRoot">
          <p:childTnLst>
            <p:seq>
              <p:cTn id="631" dur="indefinite" nodeType="mainSeq">
                <p:childTnLst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40" dur="49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43" dur="49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47" dur="49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50" dur="49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54" dur="49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57" dur="49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61" dur="49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64" dur="49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68" dur="49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71" dur="49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75" dur="49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78" dur="49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82" dur="49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85" dur="49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187"/>
          <p:cNvSpPr/>
          <p:nvPr/>
        </p:nvSpPr>
        <p:spPr>
          <a:xfrm>
            <a:off x="2929320" y="1212120"/>
            <a:ext cx="334296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选择合适的词语填空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49" name="Group 192"/>
          <p:cNvGrpSpPr/>
          <p:nvPr/>
        </p:nvGrpSpPr>
        <p:grpSpPr>
          <a:xfrm>
            <a:off x="400320" y="348840"/>
            <a:ext cx="11890440" cy="1528920"/>
            <a:chOff x="400320" y="348840"/>
            <a:chExt cx="11890440" cy="1528920"/>
          </a:xfrm>
        </p:grpSpPr>
        <p:grpSp>
          <p:nvGrpSpPr>
            <p:cNvPr id="250" name="Group 190"/>
            <p:cNvGrpSpPr/>
            <p:nvPr/>
          </p:nvGrpSpPr>
          <p:grpSpPr>
            <a:xfrm>
              <a:off x="400320" y="348840"/>
              <a:ext cx="863640" cy="1307880"/>
              <a:chOff x="400320" y="348840"/>
              <a:chExt cx="863640" cy="1307880"/>
            </a:xfrm>
          </p:grpSpPr>
          <p:sp>
            <p:nvSpPr>
              <p:cNvPr id="251" name="Shape 188"/>
              <p:cNvSpPr/>
              <p:nvPr/>
            </p:nvSpPr>
            <p:spPr>
              <a:xfrm>
                <a:off x="400320" y="348840"/>
                <a:ext cx="863640" cy="1307880"/>
              </a:xfrm>
              <a:custGeom>
                <a:avLst/>
                <a:gdLst>
                  <a:gd name="textAreaLeft" fmla="*/ 0 w 863640"/>
                  <a:gd name="textAreaRight" fmla="*/ 864000 w 863640"/>
                  <a:gd name="textAreaTop" fmla="*/ 0 h 1307880"/>
                  <a:gd name="textAreaBottom" fmla="*/ 1308240 h 130788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  <p:sp>
            <p:nvSpPr>
              <p:cNvPr id="252" name="Shape 189"/>
              <p:cNvSpPr/>
              <p:nvPr/>
            </p:nvSpPr>
            <p:spPr>
              <a:xfrm>
                <a:off x="674640" y="923400"/>
                <a:ext cx="318600" cy="580320"/>
              </a:xfrm>
              <a:custGeom>
                <a:avLst/>
                <a:gdLst>
                  <a:gd name="textAreaLeft" fmla="*/ 0 w 318600"/>
                  <a:gd name="textAreaRight" fmla="*/ 318960 w 318600"/>
                  <a:gd name="textAreaTop" fmla="*/ 0 h 580320"/>
                  <a:gd name="textAreaBottom" fmla="*/ 580680 h 58032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</p:grpSp>
        <p:sp>
          <p:nvSpPr>
            <p:cNvPr id="253" name="Shape 191"/>
            <p:cNvSpPr/>
            <p:nvPr/>
          </p:nvSpPr>
          <p:spPr>
            <a:xfrm>
              <a:off x="1216800" y="757440"/>
              <a:ext cx="11073960" cy="1120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sp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r>
                <a:rPr lang="zh-CN" sz="5600" b="0" u="none" strike="noStrike">
                  <a:solidFill>
                    <a:srgbClr val="A6A6A6"/>
                  </a:solidFill>
                  <a:effectLst/>
                  <a:uFillTx/>
                  <a:latin typeface="Arial"/>
                  <a:ea typeface="Arial"/>
                </a:rPr>
                <a:t>练习</a:t>
              </a:r>
              <a:endParaRPr lang="en-US" sz="5600" b="0" u="none" strike="noStrik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254" name="Shape 193"/>
          <p:cNvSpPr/>
          <p:nvPr/>
        </p:nvSpPr>
        <p:spPr>
          <a:xfrm>
            <a:off x="1122840" y="4037040"/>
            <a:ext cx="10323000" cy="28735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谁出行时没遇到过交通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呢？经常被堵车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的你，是否也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过日益糟糕的交通状况？其实，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出行顺利通畅，除了加快道路建设以外，每位司机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操作也是非常重要的。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5" name="Shape 194"/>
          <p:cNvSpPr/>
          <p:nvPr/>
        </p:nvSpPr>
        <p:spPr>
          <a:xfrm>
            <a:off x="2179080" y="2379240"/>
            <a:ext cx="91512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保障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6" name="Shape 195"/>
          <p:cNvSpPr/>
          <p:nvPr/>
        </p:nvSpPr>
        <p:spPr>
          <a:xfrm>
            <a:off x="4090680" y="2379240"/>
            <a:ext cx="91512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折磨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7" name="Shape 196"/>
          <p:cNvSpPr/>
          <p:nvPr/>
        </p:nvSpPr>
        <p:spPr>
          <a:xfrm>
            <a:off x="7945920" y="2379240"/>
            <a:ext cx="91512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堵塞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8" name="Shape 197"/>
          <p:cNvSpPr/>
          <p:nvPr/>
        </p:nvSpPr>
        <p:spPr>
          <a:xfrm>
            <a:off x="9910080" y="2379240"/>
            <a:ext cx="91512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指责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9" name="Shape 198"/>
          <p:cNvSpPr/>
          <p:nvPr/>
        </p:nvSpPr>
        <p:spPr>
          <a:xfrm>
            <a:off x="5519520" y="2379240"/>
            <a:ext cx="177120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规范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6" dur="indefinite" restart="never" nodeType="tmRoot">
          <p:childTnLst>
            <p:seq>
              <p:cTn id="787" dur="indefinite" nodeType="mainSeq">
                <p:childTnLst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006 -2.29167E-006 L -0.16382 0.18343 E">
                                      <p:cBhvr>
                                        <p:cTn id="79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31E-006 -2.29167E-006 L 0.39612 0.18343 E">
                                      <p:cBhvr>
                                        <p:cTn id="79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9375E-007 0.02621 L -0.58313 0.25228 E">
                                      <p:cBhvr>
                                        <p:cTn id="79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094E-006 -2.29167E-006 L 0.47864 0.24756 E">
                                      <p:cBhvr>
                                        <p:cTn id="80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094E-006 -2.29167E-006 L 0.13269 0.3291 E">
                                      <p:cBhvr>
                                        <p:cTn id="80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00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抵达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1" name="Shape 201"/>
          <p:cNvSpPr/>
          <p:nvPr/>
        </p:nvSpPr>
        <p:spPr>
          <a:xfrm>
            <a:off x="313560" y="51984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力求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2" name="Shape 202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融合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3" name="Shape 203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引擎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4" name="Shape 204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代价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5" name="Shape 205"/>
          <p:cNvSpPr/>
          <p:nvPr/>
        </p:nvSpPr>
        <p:spPr>
          <a:xfrm>
            <a:off x="313560" y="41868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停泊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6" name="Shape 206"/>
          <p:cNvSpPr/>
          <p:nvPr/>
        </p:nvSpPr>
        <p:spPr>
          <a:xfrm>
            <a:off x="1847520" y="2273400"/>
            <a:ext cx="10940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dǐdá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7" name="Shape 207"/>
          <p:cNvSpPr/>
          <p:nvPr/>
        </p:nvSpPr>
        <p:spPr>
          <a:xfrm>
            <a:off x="1847520" y="4212000"/>
            <a:ext cx="14108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tíngbó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8" name="Shape 208"/>
          <p:cNvSpPr/>
          <p:nvPr/>
        </p:nvSpPr>
        <p:spPr>
          <a:xfrm>
            <a:off x="1847520" y="5223600"/>
            <a:ext cx="8949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lìqiú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9" name="Shape 209"/>
          <p:cNvSpPr/>
          <p:nvPr/>
        </p:nvSpPr>
        <p:spPr>
          <a:xfrm>
            <a:off x="1847520" y="6213960"/>
            <a:ext cx="15357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rónghé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0" name="Shape 210"/>
          <p:cNvSpPr/>
          <p:nvPr/>
        </p:nvSpPr>
        <p:spPr>
          <a:xfrm>
            <a:off x="1847520" y="7221600"/>
            <a:ext cx="16185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yǐnqíng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1" name="Shape 211"/>
          <p:cNvSpPr/>
          <p:nvPr/>
        </p:nvSpPr>
        <p:spPr>
          <a:xfrm>
            <a:off x="1847520" y="8215560"/>
            <a:ext cx="11926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dàijià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2" name="Shape 212"/>
          <p:cNvSpPr/>
          <p:nvPr/>
        </p:nvSpPr>
        <p:spPr>
          <a:xfrm>
            <a:off x="4055040" y="2286000"/>
            <a:ext cx="5829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当我们抵达目的地时，天已经黑了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3" name="Shape 213"/>
          <p:cNvSpPr/>
          <p:nvPr/>
        </p:nvSpPr>
        <p:spPr>
          <a:xfrm>
            <a:off x="4055040" y="4224600"/>
            <a:ext cx="4304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河岸边停泊着几只帆船。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4" name="Shape 214"/>
          <p:cNvSpPr/>
          <p:nvPr/>
        </p:nvSpPr>
        <p:spPr>
          <a:xfrm>
            <a:off x="4055040" y="5236200"/>
            <a:ext cx="5447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在工作中他总是力求做得最好。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5" name="Shape 215"/>
          <p:cNvSpPr/>
          <p:nvPr/>
        </p:nvSpPr>
        <p:spPr>
          <a:xfrm>
            <a:off x="4055040" y="6235200"/>
            <a:ext cx="6972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中华文化其实是多民族文化融合的结果。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6" name="Shape 216"/>
          <p:cNvSpPr/>
          <p:nvPr/>
        </p:nvSpPr>
        <p:spPr>
          <a:xfrm>
            <a:off x="4055040" y="7233840"/>
            <a:ext cx="6972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飞机引擎装在拖拉机上，照样飞不起来。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7" name="Shape 217"/>
          <p:cNvSpPr/>
          <p:nvPr/>
        </p:nvSpPr>
        <p:spPr>
          <a:xfrm>
            <a:off x="4055040" y="8250480"/>
            <a:ext cx="5447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战争双方都付出了惨痛的代价。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8" name="Shape 218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79" name="Group 221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280" name="Shape 219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281" name="Shape 220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282" name="Shape 222"/>
          <p:cNvSpPr/>
          <p:nvPr/>
        </p:nvSpPr>
        <p:spPr>
          <a:xfrm>
            <a:off x="313560" y="32173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终点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3" name="Shape 223"/>
          <p:cNvSpPr/>
          <p:nvPr/>
        </p:nvSpPr>
        <p:spPr>
          <a:xfrm>
            <a:off x="1847520" y="3242520"/>
            <a:ext cx="22071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zhōngdiǎn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4" name="Shape 224"/>
          <p:cNvSpPr/>
          <p:nvPr/>
        </p:nvSpPr>
        <p:spPr>
          <a:xfrm>
            <a:off x="4055040" y="325548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在八百米决赛中，小刚首先跑到终点。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8" dur="indefinite" restart="never" nodeType="tmRoot">
          <p:childTnLst>
            <p:seq>
              <p:cTn id="809" dur="indefinite" nodeType="mainSeq">
                <p:childTnLst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0" fill="hold">
                      <p:stCondLst>
                        <p:cond delay="indefinite"/>
                      </p:stCondLst>
                      <p:childTnLst>
                        <p:par>
                          <p:cTn id="821" fill="hold">
                            <p:stCondLst>
                              <p:cond delay="0"/>
                            </p:stCondLst>
                            <p:childTnLst>
                              <p:par>
                                <p:cTn id="8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3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3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8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4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0" fill="hold">
                      <p:stCondLst>
                        <p:cond delay="indefinite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8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indefinite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hold">
                      <p:stCondLst>
                        <p:cond delay="indefinite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3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0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18" dur="499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21" dur="49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25" dur="49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28" dur="49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32" dur="49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35" dur="49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39" dur="49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42" dur="49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46" dur="49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49" dur="49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53" dur="49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56" dur="49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60" dur="49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63" dur="49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33"/>
          <p:cNvSpPr/>
          <p:nvPr/>
        </p:nvSpPr>
        <p:spPr>
          <a:xfrm>
            <a:off x="1333440" y="57888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热身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7" name="Group 136"/>
          <p:cNvGrpSpPr/>
          <p:nvPr/>
        </p:nvGrpSpPr>
        <p:grpSpPr>
          <a:xfrm>
            <a:off x="218880" y="210600"/>
            <a:ext cx="863640" cy="1307880"/>
            <a:chOff x="218880" y="210600"/>
            <a:chExt cx="863640" cy="1307880"/>
          </a:xfrm>
        </p:grpSpPr>
        <p:sp>
          <p:nvSpPr>
            <p:cNvPr id="48" name="Shape 134"/>
            <p:cNvSpPr/>
            <p:nvPr/>
          </p:nvSpPr>
          <p:spPr>
            <a:xfrm>
              <a:off x="218880" y="21060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9" name="Shape 135"/>
            <p:cNvSpPr/>
            <p:nvPr/>
          </p:nvSpPr>
          <p:spPr>
            <a:xfrm>
              <a:off x="492840" y="78480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50" name="Shape 137"/>
          <p:cNvSpPr/>
          <p:nvPr/>
        </p:nvSpPr>
        <p:spPr>
          <a:xfrm>
            <a:off x="8280" y="179640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关于未来的汽车，你认为会具有什么样的功能？请在下面选择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1" name="Shape 138"/>
          <p:cNvSpPr/>
          <p:nvPr/>
        </p:nvSpPr>
        <p:spPr>
          <a:xfrm>
            <a:off x="7454520" y="3416400"/>
            <a:ext cx="28987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1. </a:t>
            </a: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能够自动驾驶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2" name="warm up 1.png"/>
          <p:cNvPicPr/>
          <p:nvPr/>
        </p:nvPicPr>
        <p:blipFill>
          <a:blip r:embed="rId1"/>
          <a:stretch/>
        </p:blipFill>
        <p:spPr>
          <a:xfrm>
            <a:off x="1273320" y="3055320"/>
            <a:ext cx="5781240" cy="53406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3" name="Shape 140"/>
          <p:cNvSpPr/>
          <p:nvPr/>
        </p:nvSpPr>
        <p:spPr>
          <a:xfrm>
            <a:off x="7454520" y="4450320"/>
            <a:ext cx="21366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节能环保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4" name="Shape 141"/>
          <p:cNvSpPr/>
          <p:nvPr/>
        </p:nvSpPr>
        <p:spPr>
          <a:xfrm>
            <a:off x="7454520" y="5484600"/>
            <a:ext cx="509796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水上、陆地、空中都能行驶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5" name="Shape 142"/>
          <p:cNvSpPr/>
          <p:nvPr/>
        </p:nvSpPr>
        <p:spPr>
          <a:xfrm>
            <a:off x="7454520" y="6518520"/>
            <a:ext cx="433584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4. </a:t>
            </a: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具有更多数字生活功能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6" name="Shape 143"/>
          <p:cNvSpPr/>
          <p:nvPr/>
        </p:nvSpPr>
        <p:spPr>
          <a:xfrm>
            <a:off x="7454520" y="7552440"/>
            <a:ext cx="1257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其他：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26"/>
          <p:cNvSpPr/>
          <p:nvPr/>
        </p:nvSpPr>
        <p:spPr>
          <a:xfrm>
            <a:off x="2929320" y="1212120"/>
            <a:ext cx="334296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选择合适的词语填空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286" name="Group 231"/>
          <p:cNvGrpSpPr/>
          <p:nvPr/>
        </p:nvGrpSpPr>
        <p:grpSpPr>
          <a:xfrm>
            <a:off x="400320" y="348840"/>
            <a:ext cx="11890440" cy="1528920"/>
            <a:chOff x="400320" y="348840"/>
            <a:chExt cx="11890440" cy="1528920"/>
          </a:xfrm>
        </p:grpSpPr>
        <p:grpSp>
          <p:nvGrpSpPr>
            <p:cNvPr id="287" name="Group 229"/>
            <p:cNvGrpSpPr/>
            <p:nvPr/>
          </p:nvGrpSpPr>
          <p:grpSpPr>
            <a:xfrm>
              <a:off x="400320" y="348840"/>
              <a:ext cx="863640" cy="1307880"/>
              <a:chOff x="400320" y="348840"/>
              <a:chExt cx="863640" cy="1307880"/>
            </a:xfrm>
          </p:grpSpPr>
          <p:sp>
            <p:nvSpPr>
              <p:cNvPr id="288" name="Shape 227"/>
              <p:cNvSpPr/>
              <p:nvPr/>
            </p:nvSpPr>
            <p:spPr>
              <a:xfrm>
                <a:off x="400320" y="348840"/>
                <a:ext cx="863640" cy="1307880"/>
              </a:xfrm>
              <a:custGeom>
                <a:avLst/>
                <a:gdLst>
                  <a:gd name="textAreaLeft" fmla="*/ 0 w 863640"/>
                  <a:gd name="textAreaRight" fmla="*/ 864000 w 863640"/>
                  <a:gd name="textAreaTop" fmla="*/ 0 h 1307880"/>
                  <a:gd name="textAreaBottom" fmla="*/ 1308240 h 130788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ECC"/>
              </a:solidFill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  <p:sp>
            <p:nvSpPr>
              <p:cNvPr id="289" name="Shape 228"/>
              <p:cNvSpPr/>
              <p:nvPr/>
            </p:nvSpPr>
            <p:spPr>
              <a:xfrm>
                <a:off x="674640" y="923400"/>
                <a:ext cx="318600" cy="580320"/>
              </a:xfrm>
              <a:custGeom>
                <a:avLst/>
                <a:gdLst>
                  <a:gd name="textAreaLeft" fmla="*/ 0 w 318600"/>
                  <a:gd name="textAreaRight" fmla="*/ 318960 w 318600"/>
                  <a:gd name="textAreaTop" fmla="*/ 0 h 580320"/>
                  <a:gd name="textAreaBottom" fmla="*/ 580680 h 580320"/>
                  <a:gd name="GluePoint1X" fmla="*/ 1 w 2"/>
                  <a:gd name="GluePoint1Y" fmla="*/ 1 h 2"/>
                  <a:gd name="GluePoint2X" fmla="*/ 1 w 2"/>
                  <a:gd name="GluePoint2Y" fmla="*/ 1 h 2"/>
                  <a:gd name="GluePoint3X" fmla="*/ 1 w 2"/>
                  <a:gd name="GluePoint3Y" fmla="*/ 1 h 2"/>
                  <a:gd name="GluePoint4X" fmla="*/ 1 w 2"/>
                  <a:gd name="GluePoint4Y" fmla="*/ 1 h 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65160" tIns="65160" rIns="65160" bIns="65160" anchor="t">
                <a:noAutofit/>
              </a:bodyPr>
              <a:p>
                <a:pPr defTabSz="130032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2400" b="0" u="none" strike="noStrike"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</a:endParaRPr>
              </a:p>
            </p:txBody>
          </p:sp>
        </p:grpSp>
        <p:sp>
          <p:nvSpPr>
            <p:cNvPr id="290" name="Shape 230"/>
            <p:cNvSpPr/>
            <p:nvPr/>
          </p:nvSpPr>
          <p:spPr>
            <a:xfrm>
              <a:off x="1216800" y="757440"/>
              <a:ext cx="11073960" cy="11203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sp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r>
                <a:rPr lang="zh-CN" sz="5600" b="0" u="none" strike="noStrike">
                  <a:solidFill>
                    <a:srgbClr val="A6A6A6"/>
                  </a:solidFill>
                  <a:effectLst/>
                  <a:uFillTx/>
                  <a:latin typeface="Arial"/>
                  <a:ea typeface="Arial"/>
                </a:rPr>
                <a:t>练习</a:t>
              </a:r>
              <a:endParaRPr lang="en-US" sz="5600" b="0" u="none" strike="noStrik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291" name="Shape 232"/>
          <p:cNvSpPr/>
          <p:nvPr/>
        </p:nvSpPr>
        <p:spPr>
          <a:xfrm>
            <a:off x="659160" y="4104720"/>
            <a:ext cx="11686320" cy="2873520"/>
          </a:xfrm>
          <a:prstGeom prst="rect">
            <a:avLst/>
          </a:prstGeom>
          <a:noFill/>
          <a:ln w="12700">
            <a:noFill/>
          </a:ln>
          <a:effectLst>
            <a:outerShdw blurRad="63360" dir="16200000" dist="63360" rotWithShape="0">
              <a:srgbClr val="FFFFFF">
                <a:alpha val="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汽车的出现，大大改变了我们的生活，一方面，高速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的汽车拉近了我们的距离，提高了工作效率。可另一方面，人类也付出了巨大的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，空气质量下降，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资源日益减少，越来越多的人死于交通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 </a:t>
            </a:r>
            <a:r>
              <a:rPr lang="en-US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......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因此，人类已开始</a:t>
            </a:r>
            <a:r>
              <a:rPr lang="en-US" sz="3000" b="0" u="sng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 </a:t>
            </a: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更清洁、环保的能源。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2" name="Shape 233"/>
          <p:cNvSpPr/>
          <p:nvPr/>
        </p:nvSpPr>
        <p:spPr>
          <a:xfrm>
            <a:off x="1154160" y="2497680"/>
            <a:ext cx="192204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石油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3" name="Shape 234"/>
          <p:cNvSpPr/>
          <p:nvPr/>
        </p:nvSpPr>
        <p:spPr>
          <a:xfrm>
            <a:off x="3835080" y="2497680"/>
            <a:ext cx="91512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奔驰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4" name="Shape 235"/>
          <p:cNvSpPr/>
          <p:nvPr/>
        </p:nvSpPr>
        <p:spPr>
          <a:xfrm>
            <a:off x="7690320" y="2497680"/>
            <a:ext cx="192204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谋求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5" name="Shape 236"/>
          <p:cNvSpPr/>
          <p:nvPr/>
        </p:nvSpPr>
        <p:spPr>
          <a:xfrm>
            <a:off x="10197000" y="2497680"/>
            <a:ext cx="165348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代价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6" name="Shape 237"/>
          <p:cNvSpPr/>
          <p:nvPr/>
        </p:nvSpPr>
        <p:spPr>
          <a:xfrm>
            <a:off x="5563440" y="2497680"/>
            <a:ext cx="1771200" cy="58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事故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4" dur="indefinite" restart="never" nodeType="tmRoot">
          <p:childTnLst>
            <p:seq>
              <p:cTn id="965" dur="indefinite" nodeType="mainSeq">
                <p:childTnLst>
                  <p:par>
                    <p:cTn id="966" fill="hold">
                      <p:stCondLst>
                        <p:cond delay="indefinite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06 3.4375E-006 L 0.48987 0.18147 E">
                                      <p:cBhvr>
                                        <p:cTn id="96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06 3.4375E-006 L -0.69568 0.31038 E">
                                      <p:cBhvr>
                                        <p:cTn id="97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006 3.4375E-006 L 0.29443 0.31543 E">
                                      <p:cBhvr>
                                        <p:cTn id="97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8" fill="hold">
                      <p:stCondLst>
                        <p:cond delay="indefinite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625E-007 3.4375E-006 L -0.34522 0.38737 E">
                                      <p:cBhvr>
                                        <p:cTn id="98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281E-006 3.4375E-006 L -0.15918 0.38737 E">
                                      <p:cBhvr>
                                        <p:cTn id="9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39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行列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8" name="Shape 240"/>
          <p:cNvSpPr/>
          <p:nvPr/>
        </p:nvSpPr>
        <p:spPr>
          <a:xfrm>
            <a:off x="313560" y="51984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柴油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9" name="Shape 241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遏制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0" name="Shape 242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比重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1" name="Shape 243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昂贵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2" name="Shape 244"/>
          <p:cNvSpPr/>
          <p:nvPr/>
        </p:nvSpPr>
        <p:spPr>
          <a:xfrm>
            <a:off x="313560" y="41868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助理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3" name="Shape 245"/>
          <p:cNvSpPr/>
          <p:nvPr/>
        </p:nvSpPr>
        <p:spPr>
          <a:xfrm>
            <a:off x="1847520" y="2273400"/>
            <a:ext cx="15876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hángliè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4" name="Shape 246"/>
          <p:cNvSpPr/>
          <p:nvPr/>
        </p:nvSpPr>
        <p:spPr>
          <a:xfrm>
            <a:off x="1847520" y="4212000"/>
            <a:ext cx="10087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zhùlǐ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5" name="Shape 247"/>
          <p:cNvSpPr/>
          <p:nvPr/>
        </p:nvSpPr>
        <p:spPr>
          <a:xfrm>
            <a:off x="1847520" y="5223600"/>
            <a:ext cx="17146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cháiyóu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6" name="Shape 248"/>
          <p:cNvSpPr/>
          <p:nvPr/>
        </p:nvSpPr>
        <p:spPr>
          <a:xfrm>
            <a:off x="1847520" y="6213960"/>
            <a:ext cx="8931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èzhì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7" name="Shape 249"/>
          <p:cNvSpPr/>
          <p:nvPr/>
        </p:nvSpPr>
        <p:spPr>
          <a:xfrm>
            <a:off x="1847520" y="7221600"/>
            <a:ext cx="17452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bǐzhòng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8" name="Shape 250"/>
          <p:cNvSpPr/>
          <p:nvPr/>
        </p:nvSpPr>
        <p:spPr>
          <a:xfrm>
            <a:off x="1847520" y="8215560"/>
            <a:ext cx="15278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ángguì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9" name="Shape 251"/>
          <p:cNvSpPr/>
          <p:nvPr/>
        </p:nvSpPr>
        <p:spPr>
          <a:xfrm>
            <a:off x="4055040" y="2286000"/>
            <a:ext cx="7733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我国的计算机工业已经跨入了世界先进行列。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0" name="Shape 252"/>
          <p:cNvSpPr/>
          <p:nvPr/>
        </p:nvSpPr>
        <p:spPr>
          <a:xfrm>
            <a:off x="4055040" y="4224600"/>
            <a:ext cx="5829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我最近找到一位非常得力的助理。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1" name="Shape 253"/>
          <p:cNvSpPr/>
          <p:nvPr/>
        </p:nvSpPr>
        <p:spPr>
          <a:xfrm>
            <a:off x="4055040" y="5236200"/>
            <a:ext cx="7353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目前汽车的动力仍然主要依靠汽油和柴油。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2" name="Shape 254"/>
          <p:cNvSpPr/>
          <p:nvPr/>
        </p:nvSpPr>
        <p:spPr>
          <a:xfrm>
            <a:off x="4055040" y="6235200"/>
            <a:ext cx="7733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严重的腐败问题遏制了这个国家的经济发展。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3" name="Shape 255"/>
          <p:cNvSpPr/>
          <p:nvPr/>
        </p:nvSpPr>
        <p:spPr>
          <a:xfrm>
            <a:off x="4055040" y="7233840"/>
            <a:ext cx="8115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关联词语在一些汉语议论文章中占很大的比重。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4" name="Shape 256"/>
          <p:cNvSpPr/>
          <p:nvPr/>
        </p:nvSpPr>
        <p:spPr>
          <a:xfrm>
            <a:off x="4055040" y="8250480"/>
            <a:ext cx="4304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她佩戴的首饰昂贵极了。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5" name="Shape 257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16" name="Group 260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17" name="Shape 258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18" name="Shape 259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19" name="Shape 261"/>
          <p:cNvSpPr/>
          <p:nvPr/>
        </p:nvSpPr>
        <p:spPr>
          <a:xfrm>
            <a:off x="313560" y="32173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潮流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0" name="Shape 262"/>
          <p:cNvSpPr/>
          <p:nvPr/>
        </p:nvSpPr>
        <p:spPr>
          <a:xfrm>
            <a:off x="1847520" y="3242520"/>
            <a:ext cx="15782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cháoliú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1" name="Shape 263"/>
          <p:cNvSpPr/>
          <p:nvPr/>
        </p:nvSpPr>
        <p:spPr>
          <a:xfrm>
            <a:off x="4055040" y="3255480"/>
            <a:ext cx="5067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年轻人不要盲目地追赶潮流。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6" dur="indefinite" restart="never" nodeType="tmRoot">
          <p:childTnLst>
            <p:seq>
              <p:cTn id="987" dur="indefinite" nodeType="mainSeq">
                <p:childTnLst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0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0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8" fill="hold">
                      <p:stCondLst>
                        <p:cond delay="indefinite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3" fill="hold">
                      <p:stCondLst>
                        <p:cond delay="indefinite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8" fill="hold">
                      <p:stCondLst>
                        <p:cond delay="indefinite"/>
                      </p:stCondLst>
                      <p:childTnLst>
                        <p:par>
                          <p:cTn id="1029" fill="hold">
                            <p:stCondLst>
                              <p:cond delay="0"/>
                            </p:stCondLst>
                            <p:childTnLst>
                              <p:par>
                                <p:cTn id="10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8" fill="hold">
                      <p:stCondLst>
                        <p:cond delay="indefinite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3" fill="hold">
                      <p:stCondLst>
                        <p:cond delay="indefinite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3" fill="hold">
                      <p:stCondLst>
                        <p:cond delay="indefinite"/>
                      </p:stCondLst>
                      <p:childTnLst>
                        <p:par>
                          <p:cTn id="1074" fill="hold">
                            <p:stCondLst>
                              <p:cond delay="0"/>
                            </p:stCondLst>
                            <p:childTnLst>
                              <p:par>
                                <p:cTn id="10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3" fill="hold">
                      <p:stCondLst>
                        <p:cond delay="indefinite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8" fill="hold">
                      <p:stCondLst>
                        <p:cond delay="indefinite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indefinite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96" dur="499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0"/>
                            </p:stCondLst>
                            <p:childTnLst>
                              <p:par>
                                <p:cTn id="1098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99" dur="49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0" fill="hold">
                      <p:stCondLst>
                        <p:cond delay="indefinite"/>
                      </p:stCondLst>
                      <p:childTnLst>
                        <p:par>
                          <p:cTn id="1101" fill="hold">
                            <p:stCondLst>
                              <p:cond delay="0"/>
                            </p:stCondLst>
                            <p:childTnLst>
                              <p:par>
                                <p:cTn id="110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03" dur="499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06" dur="499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7" fill="hold">
                      <p:stCondLst>
                        <p:cond delay="indefinite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10" dur="499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13" dur="49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17" dur="49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8" fill="hold">
                            <p:stCondLst>
                              <p:cond delay="0"/>
                            </p:stCondLst>
                            <p:childTnLst>
                              <p:par>
                                <p:cTn id="111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20" dur="49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24" dur="49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27" dur="49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31" dur="49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34" dur="49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5" fill="hold">
                      <p:stCondLst>
                        <p:cond delay="indefinite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38" dur="49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41" dur="49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265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23" name="Group 268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24" name="Shape 266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25" name="Shape 267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26" name="Shape 269"/>
          <p:cNvSpPr/>
          <p:nvPr/>
        </p:nvSpPr>
        <p:spPr>
          <a:xfrm>
            <a:off x="8280" y="151704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用所给词语完成句子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7" name="Shape 270"/>
          <p:cNvSpPr/>
          <p:nvPr/>
        </p:nvSpPr>
        <p:spPr>
          <a:xfrm>
            <a:off x="967320" y="2859840"/>
            <a:ext cx="1083492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marL="529200" indent="-529200" defTabSz="584280">
              <a:lnSpc>
                <a:spcPct val="150000"/>
              </a:lnSpc>
              <a:buClr>
                <a:srgbClr val="282828"/>
              </a:buClr>
              <a:buFont typeface="OpenSymbol"/>
              <a:buAutoNum type="arabicPeriod"/>
            </a:pP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因为恶劣的天气，机场，</a:t>
            </a:r>
            <a:r>
              <a:rPr lang="en-US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。（滞留）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8" name="Shape 271"/>
          <p:cNvSpPr/>
          <p:nvPr/>
        </p:nvSpPr>
        <p:spPr>
          <a:xfrm>
            <a:off x="967320" y="3926520"/>
            <a:ext cx="1081296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对于这个高精尖的专业，我</a:t>
            </a:r>
            <a:r>
              <a:rPr lang="en-US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。（大体）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9" name="Shape 272"/>
          <p:cNvSpPr/>
          <p:nvPr/>
        </p:nvSpPr>
        <p:spPr>
          <a:xfrm>
            <a:off x="967320" y="4993200"/>
            <a:ext cx="1081296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看到她伤心欲绝的样子，我</a:t>
            </a:r>
            <a:r>
              <a:rPr lang="en-US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。（试图）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0" name="Shape 273"/>
          <p:cNvSpPr/>
          <p:nvPr/>
        </p:nvSpPr>
        <p:spPr>
          <a:xfrm>
            <a:off x="967320" y="6059880"/>
            <a:ext cx="1081296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4.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经过十几个小时的漫长飞行，</a:t>
            </a:r>
            <a:r>
              <a:rPr lang="en-US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。（抵达）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1" name="Shape 274"/>
          <p:cNvSpPr/>
          <p:nvPr/>
        </p:nvSpPr>
        <p:spPr>
          <a:xfrm>
            <a:off x="967320" y="7126560"/>
            <a:ext cx="1090800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5.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为了提高工作效率，公</a:t>
            </a: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司         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。（配备）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2" name="Shape 275"/>
          <p:cNvSpPr/>
          <p:nvPr/>
        </p:nvSpPr>
        <p:spPr>
          <a:xfrm>
            <a:off x="967320" y="8193240"/>
            <a:ext cx="10908000" cy="78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6.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演出前我们认真排练，</a:t>
            </a:r>
            <a:r>
              <a:rPr lang="en-US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                                        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。（力求）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2" dur="indefinite" restart="never" nodeType="tmRoot">
          <p:childTnLst>
            <p:seq>
              <p:cTn id="1143" dur="indefinite" nodeType="mainSeq">
                <p:childTnLst>
                  <p:par>
                    <p:cTn id="1144" fill="hold">
                      <p:stCondLst>
                        <p:cond delay="indefinite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8" fill="hold">
                      <p:stCondLst>
                        <p:cond delay="indefinite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5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5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8" fill="hold">
                      <p:stCondLst>
                        <p:cond delay="indefinite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6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6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8" fill="hold">
                      <p:stCondLst>
                        <p:cond delay="indefinite"/>
                      </p:stCondLst>
                      <p:childTnLst>
                        <p:par>
                          <p:cTn id="1169" fill="hold">
                            <p:stCondLst>
                              <p:cond delay="0"/>
                            </p:stCondLst>
                            <p:childTnLst>
                              <p:par>
                                <p:cTn id="11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7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7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277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作业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34" name="Group 280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35" name="Shape 278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36" name="Shape 279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37" name="Shape 281"/>
          <p:cNvSpPr/>
          <p:nvPr/>
        </p:nvSpPr>
        <p:spPr>
          <a:xfrm>
            <a:off x="8280" y="177120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模仿例子，写出更多的词语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8" name="Shape 282"/>
          <p:cNvSpPr/>
          <p:nvPr/>
        </p:nvSpPr>
        <p:spPr>
          <a:xfrm>
            <a:off x="1016640" y="298692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例：担</a:t>
            </a: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保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：</a:t>
            </a: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保证    保险    确保    准保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9" name="Shape 283"/>
          <p:cNvSpPr/>
          <p:nvPr/>
        </p:nvSpPr>
        <p:spPr>
          <a:xfrm>
            <a:off x="1763640" y="4015800"/>
            <a:ext cx="1257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指</a:t>
            </a: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责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0" name="Shape 284"/>
          <p:cNvSpPr/>
          <p:nvPr/>
        </p:nvSpPr>
        <p:spPr>
          <a:xfrm>
            <a:off x="2893680" y="4425840"/>
            <a:ext cx="4269240" cy="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341" name="Shape 285"/>
          <p:cNvSpPr/>
          <p:nvPr/>
        </p:nvSpPr>
        <p:spPr>
          <a:xfrm>
            <a:off x="1763640" y="5051160"/>
            <a:ext cx="1257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平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坦：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2" name="Shape 286"/>
          <p:cNvSpPr/>
          <p:nvPr/>
        </p:nvSpPr>
        <p:spPr>
          <a:xfrm>
            <a:off x="2893680" y="5461200"/>
            <a:ext cx="4269240" cy="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343" name="Shape 287"/>
          <p:cNvSpPr/>
          <p:nvPr/>
        </p:nvSpPr>
        <p:spPr>
          <a:xfrm>
            <a:off x="1763640" y="6086520"/>
            <a:ext cx="1257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抵</a:t>
            </a: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达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4" name="Shape 288"/>
          <p:cNvSpPr/>
          <p:nvPr/>
        </p:nvSpPr>
        <p:spPr>
          <a:xfrm>
            <a:off x="2893680" y="6496560"/>
            <a:ext cx="4269240" cy="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345" name="Shape 289"/>
          <p:cNvSpPr/>
          <p:nvPr/>
        </p:nvSpPr>
        <p:spPr>
          <a:xfrm>
            <a:off x="1763640" y="7121880"/>
            <a:ext cx="1257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sng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停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泊：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6" name="Shape 290"/>
          <p:cNvSpPr/>
          <p:nvPr/>
        </p:nvSpPr>
        <p:spPr>
          <a:xfrm>
            <a:off x="2893680" y="7531920"/>
            <a:ext cx="4269240" cy="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8" dur="indefinite" restart="never" nodeType="tmRoot">
          <p:childTnLst>
            <p:seq>
              <p:cTn id="1179" dur="indefinite" nodeType="mainSeq">
                <p:childTnLst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3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7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8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9" fill="hold">
                      <p:stCondLst>
                        <p:cond delay="indefinite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4" fill="hold">
                      <p:stCondLst>
                        <p:cond delay="indefinite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7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8" dur="499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9" fill="hold">
                      <p:stCondLst>
                        <p:cond delay="indefinite"/>
                      </p:stCondLst>
                      <p:childTnLst>
                        <p:par>
                          <p:cTn id="1200" fill="hold">
                            <p:stCondLst>
                              <p:cond delay="0"/>
                            </p:stCondLst>
                            <p:childTnLst>
                              <p:par>
                                <p:cTn id="12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0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4" fill="hold">
                      <p:stCondLst>
                        <p:cond delay="indefinite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08" dur="499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9" fill="hold">
                      <p:stCondLst>
                        <p:cond delay="indefinite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1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7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18" dur="499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2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2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4" fill="hold">
                      <p:stCondLst>
                        <p:cond delay="indefinite"/>
                      </p:stCondLst>
                      <p:childTnLst>
                        <p:par>
                          <p:cTn id="1225" fill="hold">
                            <p:stCondLst>
                              <p:cond delay="0"/>
                            </p:stCondLst>
                            <p:childTnLst>
                              <p:par>
                                <p:cTn id="12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7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28" dur="499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270080" y="93420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p>
            <a:pPr indent="0" algn="ctr" defTabSz="58428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HSK </a:t>
            </a:r>
            <a:r>
              <a:rPr lang="zh-CN" sz="7600" b="0" u="none" strike="noStrike">
                <a:solidFill>
                  <a:srgbClr val="212122"/>
                </a:solidFill>
                <a:effectLst/>
                <a:uFillTx/>
                <a:latin typeface="华文细黑"/>
                <a:ea typeface="华文细黑"/>
              </a:rPr>
              <a:t>六级 下 </a:t>
            </a:r>
            <a:endParaRPr lang="en-US" sz="7600" b="0" u="none" strike="noStrike">
              <a:solidFill>
                <a:srgbClr val="000000"/>
              </a:solidFill>
              <a:effectLst/>
              <a:uFillTx/>
              <a:latin typeface="Helvetica Light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1270080" y="620496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p>
            <a:pPr indent="0" algn="ctr" defTabSz="5842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rgbClr val="212122"/>
                </a:solidFill>
                <a:effectLst/>
                <a:uFillTx/>
                <a:latin typeface="Helvetica Light"/>
                <a:ea typeface="Helvetica Light"/>
              </a:rPr>
              <a:t>Lesson 22 What will cars be like in 2050? -3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9" name="Shape 131"/>
          <p:cNvSpPr/>
          <p:nvPr/>
        </p:nvSpPr>
        <p:spPr>
          <a:xfrm>
            <a:off x="0" y="5055840"/>
            <a:ext cx="13004280" cy="2019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第二十二课 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2050</a:t>
            </a:r>
            <a:r>
              <a:rPr lang="zh-CN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年的汽车什么样－</a:t>
            </a:r>
            <a:r>
              <a:rPr lang="en-US" sz="6200" b="0" u="none" strike="noStrike">
                <a:solidFill>
                  <a:srgbClr val="212122"/>
                </a:solidFill>
                <a:effectLst/>
                <a:uFillTx/>
                <a:latin typeface="Arial"/>
                <a:ea typeface="Arial"/>
              </a:rPr>
              <a:t>3</a:t>
            </a:r>
            <a:endParaRPr lang="en-US" sz="6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133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热身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51" name="Group 136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52" name="Shape 134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53" name="Shape 135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54" name="Shape 137"/>
          <p:cNvSpPr/>
          <p:nvPr/>
        </p:nvSpPr>
        <p:spPr>
          <a:xfrm>
            <a:off x="8280" y="177948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你会如何设计未来的汽车？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55" name="warm up2.png"/>
          <p:cNvPicPr/>
          <p:nvPr/>
        </p:nvPicPr>
        <p:blipFill>
          <a:blip r:embed="rId1"/>
          <a:stretch/>
        </p:blipFill>
        <p:spPr>
          <a:xfrm>
            <a:off x="2730960" y="3043440"/>
            <a:ext cx="7542360" cy="5510880"/>
          </a:xfrm>
          <a:prstGeom prst="rect">
            <a:avLst/>
          </a:prstGeom>
          <a:noFill/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9" dur="indefinite" restart="never" nodeType="tmRoot">
          <p:childTnLst>
            <p:seq>
              <p:cTn id="1230" dur="indefinite" nodeType="mainSeq">
                <p:childTnLst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140"/>
          <p:cNvSpPr/>
          <p:nvPr/>
        </p:nvSpPr>
        <p:spPr>
          <a:xfrm>
            <a:off x="313560" y="2031840"/>
            <a:ext cx="19429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优胜劣汰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7" name="Shape 141"/>
          <p:cNvSpPr/>
          <p:nvPr/>
        </p:nvSpPr>
        <p:spPr>
          <a:xfrm>
            <a:off x="313560" y="48301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排除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8" name="Shape 142"/>
          <p:cNvSpPr/>
          <p:nvPr/>
        </p:nvSpPr>
        <p:spPr>
          <a:xfrm>
            <a:off x="313560" y="57780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确保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9" name="Shape 143"/>
          <p:cNvSpPr/>
          <p:nvPr/>
        </p:nvSpPr>
        <p:spPr>
          <a:xfrm>
            <a:off x="313560" y="67262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排放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0" name="Shape 144"/>
          <p:cNvSpPr/>
          <p:nvPr/>
        </p:nvSpPr>
        <p:spPr>
          <a:xfrm>
            <a:off x="313560" y="768708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伴侣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1" name="Shape 145"/>
          <p:cNvSpPr/>
          <p:nvPr/>
        </p:nvSpPr>
        <p:spPr>
          <a:xfrm>
            <a:off x="313560" y="386928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阻碍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2" name="Shape 146"/>
          <p:cNvSpPr/>
          <p:nvPr/>
        </p:nvSpPr>
        <p:spPr>
          <a:xfrm>
            <a:off x="2342880" y="2057400"/>
            <a:ext cx="30945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yōushèng-liètài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3" name="Shape 147"/>
          <p:cNvSpPr/>
          <p:nvPr/>
        </p:nvSpPr>
        <p:spPr>
          <a:xfrm>
            <a:off x="2342880" y="3894480"/>
            <a:ext cx="12988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zǔ’ài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4" name="Shape 148"/>
          <p:cNvSpPr/>
          <p:nvPr/>
        </p:nvSpPr>
        <p:spPr>
          <a:xfrm>
            <a:off x="2342880" y="4855320"/>
            <a:ext cx="15080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páichú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5" name="Shape 149"/>
          <p:cNvSpPr/>
          <p:nvPr/>
        </p:nvSpPr>
        <p:spPr>
          <a:xfrm>
            <a:off x="2342880" y="5794560"/>
            <a:ext cx="17233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quèbǎo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6" name="Shape 150"/>
          <p:cNvSpPr/>
          <p:nvPr/>
        </p:nvSpPr>
        <p:spPr>
          <a:xfrm>
            <a:off x="2342880" y="6751800"/>
            <a:ext cx="16765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páifàng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7" name="Shape 151"/>
          <p:cNvSpPr/>
          <p:nvPr/>
        </p:nvSpPr>
        <p:spPr>
          <a:xfrm>
            <a:off x="2342880" y="7695000"/>
            <a:ext cx="12448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bànlǚ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8" name="Shape 152"/>
          <p:cNvSpPr/>
          <p:nvPr/>
        </p:nvSpPr>
        <p:spPr>
          <a:xfrm>
            <a:off x="5744160" y="207000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在当今社会，优胜劣汰是很自然的事。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9" name="Shape 153"/>
          <p:cNvSpPr/>
          <p:nvPr/>
        </p:nvSpPr>
        <p:spPr>
          <a:xfrm>
            <a:off x="5744160" y="390708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广阔的大道上，车来车往，毫无阻碍。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0" name="Shape 154"/>
          <p:cNvSpPr/>
          <p:nvPr/>
        </p:nvSpPr>
        <p:spPr>
          <a:xfrm>
            <a:off x="5744160" y="4867920"/>
            <a:ext cx="6972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经过三天三夜的奋战，终于排除了险情。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1" name="Shape 155"/>
          <p:cNvSpPr/>
          <p:nvPr/>
        </p:nvSpPr>
        <p:spPr>
          <a:xfrm>
            <a:off x="5744160" y="5816160"/>
            <a:ext cx="5447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我们应确保计算结果准确无误。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2" name="Shape 156"/>
          <p:cNvSpPr/>
          <p:nvPr/>
        </p:nvSpPr>
        <p:spPr>
          <a:xfrm>
            <a:off x="5744160" y="6763680"/>
            <a:ext cx="6972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政府正在努力解决工厂污水排放的问题。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3" name="Shape 157"/>
          <p:cNvSpPr/>
          <p:nvPr/>
        </p:nvSpPr>
        <p:spPr>
          <a:xfrm>
            <a:off x="5744160" y="772992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据说，天鹅一生只会选择一个伴侣。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4" name="Shape 158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75" name="Group 161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76" name="Shape 159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77" name="Shape 160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78" name="Shape 162"/>
          <p:cNvSpPr/>
          <p:nvPr/>
        </p:nvSpPr>
        <p:spPr>
          <a:xfrm>
            <a:off x="313560" y="2950560"/>
            <a:ext cx="19429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锦上添花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9" name="Shape 163"/>
          <p:cNvSpPr/>
          <p:nvPr/>
        </p:nvSpPr>
        <p:spPr>
          <a:xfrm>
            <a:off x="2342880" y="2976120"/>
            <a:ext cx="34470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jǐnshàng-tiānhuā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0" name="Shape 164"/>
          <p:cNvSpPr/>
          <p:nvPr/>
        </p:nvSpPr>
        <p:spPr>
          <a:xfrm>
            <a:off x="5744160" y="2988720"/>
            <a:ext cx="7353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要明白锦上添花当然好，雪中送炭更重要。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1" name="Shape 165"/>
          <p:cNvSpPr/>
          <p:nvPr/>
        </p:nvSpPr>
        <p:spPr>
          <a:xfrm>
            <a:off x="356040" y="86479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支柱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2" name="Shape 166"/>
          <p:cNvSpPr/>
          <p:nvPr/>
        </p:nvSpPr>
        <p:spPr>
          <a:xfrm>
            <a:off x="2385000" y="8655840"/>
            <a:ext cx="13485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zhīzhù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3" name="Shape 167"/>
          <p:cNvSpPr/>
          <p:nvPr/>
        </p:nvSpPr>
        <p:spPr>
          <a:xfrm>
            <a:off x="5786640" y="8690760"/>
            <a:ext cx="5829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军队是一个国家治国安民的支柱。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5" dur="indefinite" restart="never" nodeType="tmRoot">
          <p:childTnLst>
            <p:seq>
              <p:cTn id="1236" dur="indefinite" nodeType="mainSeq">
                <p:childTnLst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2" fill="hold">
                      <p:stCondLst>
                        <p:cond delay="indefinite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5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7" fill="hold">
                      <p:stCondLst>
                        <p:cond delay="indefinite"/>
                      </p:stCondLst>
                      <p:childTnLst>
                        <p:par>
                          <p:cTn id="1248" fill="hold">
                            <p:stCondLst>
                              <p:cond delay="0"/>
                            </p:stCondLst>
                            <p:childTnLst>
                              <p:par>
                                <p:cTn id="12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5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5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7" fill="hold">
                      <p:stCondLst>
                        <p:cond delay="indefinite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2" fill="hold">
                      <p:stCondLst>
                        <p:cond delay="indefinite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5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5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9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9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5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2" fill="hold">
                      <p:stCondLst>
                        <p:cond delay="indefinite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5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7" fill="hold">
                      <p:stCondLst>
                        <p:cond delay="indefinite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2" fill="hold">
                      <p:stCondLst>
                        <p:cond delay="indefinite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5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4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4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60" dur="49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63" dur="49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4" fill="hold">
                      <p:stCondLst>
                        <p:cond delay="indefinite"/>
                      </p:stCondLst>
                      <p:childTnLst>
                        <p:par>
                          <p:cTn id="1365" fill="hold">
                            <p:stCondLst>
                              <p:cond delay="0"/>
                            </p:stCondLst>
                            <p:childTnLst>
                              <p:par>
                                <p:cTn id="136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67" dur="499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70" dur="499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74" dur="499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77" dur="499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8" fill="hold">
                      <p:stCondLst>
                        <p:cond delay="indefinite"/>
                      </p:stCondLst>
                      <p:childTnLst>
                        <p:par>
                          <p:cTn id="1379" fill="hold">
                            <p:stCondLst>
                              <p:cond delay="0"/>
                            </p:stCondLst>
                            <p:childTnLst>
                              <p:par>
                                <p:cTn id="138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81" dur="499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84" dur="49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5" fill="hold">
                      <p:stCondLst>
                        <p:cond delay="indefinite"/>
                      </p:stCondLst>
                      <p:childTnLst>
                        <p:par>
                          <p:cTn id="1386" fill="hold">
                            <p:stCondLst>
                              <p:cond delay="0"/>
                            </p:stCondLst>
                            <p:childTnLst>
                              <p:par>
                                <p:cTn id="138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88" dur="499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91" dur="49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95" dur="499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98" dur="499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9" fill="hold">
                      <p:stCondLst>
                        <p:cond delay="indefinite"/>
                      </p:stCondLst>
                      <p:childTnLst>
                        <p:par>
                          <p:cTn id="1400" fill="hold">
                            <p:stCondLst>
                              <p:cond delay="0"/>
                            </p:stCondLst>
                            <p:childTnLst>
                              <p:par>
                                <p:cTn id="140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02" dur="499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3" fill="hold">
                            <p:stCondLst>
                              <p:cond delay="0"/>
                            </p:stCondLst>
                            <p:childTnLst>
                              <p:par>
                                <p:cTn id="1404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05" dur="499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>
                      <p:stCondLst>
                        <p:cond delay="indefinite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09" dur="499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12" dur="499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169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85" name="Group 172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86" name="Shape 170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87" name="Shape 171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88" name="Shape 173"/>
          <p:cNvSpPr/>
          <p:nvPr/>
        </p:nvSpPr>
        <p:spPr>
          <a:xfrm>
            <a:off x="8280" y="177120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听课文，判断下列句子正误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9" name="Shape 174"/>
          <p:cNvSpPr/>
          <p:nvPr/>
        </p:nvSpPr>
        <p:spPr>
          <a:xfrm>
            <a:off x="2007000" y="3805920"/>
            <a:ext cx="89899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在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年，人类可能会有更加清洁、安全的汽车。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0" name="Shape 175"/>
          <p:cNvSpPr/>
          <p:nvPr/>
        </p:nvSpPr>
        <p:spPr>
          <a:xfrm>
            <a:off x="2007000" y="5139360"/>
            <a:ext cx="78469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2. 2050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年，能自动行驶的汽车将会走进家庭。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1" name="Shape 176"/>
          <p:cNvSpPr/>
          <p:nvPr/>
        </p:nvSpPr>
        <p:spPr>
          <a:xfrm>
            <a:off x="2007000" y="6472800"/>
            <a:ext cx="89899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3. 2050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年的汽车动力会完全不依靠汽油，而是电力。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92" name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53080" y="7846200"/>
            <a:ext cx="571320" cy="57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3" dur="indefinite" restart="never" nodeType="tmRoot">
          <p:childTnLst>
            <p:seq>
              <p:cTn id="1414" dur="indefinite" nodeType="mainSeq">
                <p:childTnLst>
                  <p:par>
                    <p:cTn id="1415" fill="hold">
                      <p:stCondLst>
                        <p:cond delay="indefinite"/>
                      </p:stCondLst>
                      <p:childTnLst>
                        <p:par>
                          <p:cTn id="1416" fill="hold">
                            <p:stCondLst>
                              <p:cond delay="0"/>
                            </p:stCondLst>
                            <p:childTnLst>
                              <p:par>
                                <p:cTn id="1417" presetID="1" presetClass="entr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8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9" fill="hold">
                      <p:stCondLst>
                        <p:cond delay="indefinite"/>
                      </p:stCondLst>
                      <p:childTnLst>
                        <p:par>
                          <p:cTn id="1420" fill="hold">
                            <p:stCondLst>
                              <p:cond delay="0"/>
                            </p:stCondLst>
                            <p:childTnLst>
                              <p:par>
                                <p:cTn id="14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2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2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4" fill="hold">
                      <p:stCondLst>
                        <p:cond delay="indefinite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7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2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9" fill="hold">
                      <p:stCondLst>
                        <p:cond delay="indefinite"/>
                      </p:stCondLst>
                      <p:childTnLst>
                        <p:par>
                          <p:cTn id="1430" fill="hold">
                            <p:stCondLst>
                              <p:cond delay="0"/>
                            </p:stCondLst>
                            <p:childTnLst>
                              <p:par>
                                <p:cTn id="14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7" dur="326608960" fill="hold"/>
                                        <p:tgtEl>
                                          <p:spTgt spid="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179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394" name="Group 182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395" name="Shape 180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396" name="Shape 181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397" name="Shape 183"/>
          <p:cNvSpPr/>
          <p:nvPr/>
        </p:nvSpPr>
        <p:spPr>
          <a:xfrm>
            <a:off x="8280" y="189828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阅读课文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8" name="Shape 184"/>
          <p:cNvSpPr/>
          <p:nvPr/>
        </p:nvSpPr>
        <p:spPr>
          <a:xfrm>
            <a:off x="762120" y="3778200"/>
            <a:ext cx="11480400" cy="2844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每次遇到交通堵塞，那些滞留在路上，被堵车折磨得心烦意乱的人们就会想：汽车要是也有双翼，能飞起来就好了。人们的期盼，有可能变为现实吗？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年，汽车会是什么样？别的不敢担保，以下四点大体为我们勾画出了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年汽车的轮廓。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8" dur="indefinite" restart="never" nodeType="tmRoot">
          <p:childTnLst>
            <p:seq>
              <p:cTn id="1439" dur="indefinite" nodeType="mainSeq">
                <p:childTnLst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3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5" fill="hold">
                      <p:stCondLst>
                        <p:cond delay="indefinite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448" dur="1000" fill="hold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186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00" name="Group 189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01" name="Shape 187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02" name="Shape 188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03" name="Shape 190"/>
          <p:cNvSpPr/>
          <p:nvPr/>
        </p:nvSpPr>
        <p:spPr>
          <a:xfrm>
            <a:off x="762120" y="2349360"/>
            <a:ext cx="11480400" cy="6273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50000"/>
              </a:lnSpc>
              <a:tabLst>
                <a:tab pos="0" algn="l"/>
              </a:tabLst>
            </a:pPr>
            <a:r>
              <a:rPr lang="zh-CN" sz="3000" b="1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甲 更加清洁、安全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我们首先要问的是，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汽车还会存在吗？我们常常听到这样的指责：北极冰川在融化；空气质量在下降；石油资源日益紧缺；每年全球一百多万人死于交通事故，都是汽车惹的祸。鉴于以上劣迹，人类会不会忍痛割爱？根据优胜劣汰的原则，汽车会不会被取代？一切皆有可能，但作为一种将人解放出来的灵活的交通工具，动不动就要将其淘汰，似乎不是明智之举，根本出路还是要在清洁环保、规范驾车出行上下功夫。谋求这一交通工具的清洁、安全，是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年对汽车最起码的要求。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0" dur="indefinite" restart="never" nodeType="tmRoot">
          <p:childTnLst>
            <p:seq>
              <p:cTn id="1451" dur="indefinite" nodeType="mainSeq">
                <p:childTnLst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460" dur="1000" fill="hold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145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堵塞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8" name="Shape 146"/>
          <p:cNvSpPr/>
          <p:nvPr/>
        </p:nvSpPr>
        <p:spPr>
          <a:xfrm>
            <a:off x="313560" y="51984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明智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9" name="Shape 147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出路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0" name="Shape 148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规范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1" name="Shape 149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谋求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2" name="Shape 150"/>
          <p:cNvSpPr/>
          <p:nvPr/>
        </p:nvSpPr>
        <p:spPr>
          <a:xfrm>
            <a:off x="313560" y="4186800"/>
            <a:ext cx="5713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皆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3" name="Shape 151"/>
          <p:cNvSpPr/>
          <p:nvPr/>
        </p:nvSpPr>
        <p:spPr>
          <a:xfrm>
            <a:off x="1999800" y="2273400"/>
            <a:ext cx="10612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dǔsè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4" name="Shape 152"/>
          <p:cNvSpPr/>
          <p:nvPr/>
        </p:nvSpPr>
        <p:spPr>
          <a:xfrm>
            <a:off x="1999800" y="4212000"/>
            <a:ext cx="5418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jiē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5" name="Shape 153"/>
          <p:cNvSpPr/>
          <p:nvPr/>
        </p:nvSpPr>
        <p:spPr>
          <a:xfrm>
            <a:off x="1999800" y="5223600"/>
            <a:ext cx="162576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míngzhì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6" name="Shape 154"/>
          <p:cNvSpPr/>
          <p:nvPr/>
        </p:nvSpPr>
        <p:spPr>
          <a:xfrm>
            <a:off x="1999800" y="6213960"/>
            <a:ext cx="12002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chūlù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7" name="Shape 155"/>
          <p:cNvSpPr/>
          <p:nvPr/>
        </p:nvSpPr>
        <p:spPr>
          <a:xfrm>
            <a:off x="1999800" y="7221600"/>
            <a:ext cx="14338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guīfàn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8" name="Shape 156"/>
          <p:cNvSpPr/>
          <p:nvPr/>
        </p:nvSpPr>
        <p:spPr>
          <a:xfrm>
            <a:off x="1999800" y="8215560"/>
            <a:ext cx="16138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móuqiú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9" name="Shape 157"/>
          <p:cNvSpPr/>
          <p:nvPr/>
        </p:nvSpPr>
        <p:spPr>
          <a:xfrm>
            <a:off x="4143960" y="2286000"/>
            <a:ext cx="8496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我家的下水道堵塞了，爸爸花了半个小时才修好。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0" name="Shape 158"/>
          <p:cNvSpPr/>
          <p:nvPr/>
        </p:nvSpPr>
        <p:spPr>
          <a:xfrm>
            <a:off x="4143960" y="4224600"/>
            <a:ext cx="2781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一切皆有可能。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1" name="Shape 159"/>
          <p:cNvSpPr/>
          <p:nvPr/>
        </p:nvSpPr>
        <p:spPr>
          <a:xfrm>
            <a:off x="4143960" y="5236200"/>
            <a:ext cx="4686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他采取了非常明智的做法。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2" name="Shape 160"/>
          <p:cNvSpPr/>
          <p:nvPr/>
        </p:nvSpPr>
        <p:spPr>
          <a:xfrm>
            <a:off x="4143960" y="6235200"/>
            <a:ext cx="7353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如果不加强改革，这家工厂是没有出路的。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3" name="Shape 161"/>
          <p:cNvSpPr/>
          <p:nvPr/>
        </p:nvSpPr>
        <p:spPr>
          <a:xfrm>
            <a:off x="4143960" y="7233840"/>
            <a:ext cx="7733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这篇论文的用词很不规范，需要进一步修改。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4" name="Shape 162"/>
          <p:cNvSpPr/>
          <p:nvPr/>
        </p:nvSpPr>
        <p:spPr>
          <a:xfrm>
            <a:off x="4143960" y="825048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事到如今，只能先谋求一条生存之路。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5" name="Shape 163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76" name="Group 166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77" name="Shape 164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78" name="Shape 165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79" name="Shape 167"/>
          <p:cNvSpPr/>
          <p:nvPr/>
        </p:nvSpPr>
        <p:spPr>
          <a:xfrm>
            <a:off x="313560" y="321732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滞留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0" name="Shape 168"/>
          <p:cNvSpPr/>
          <p:nvPr/>
        </p:nvSpPr>
        <p:spPr>
          <a:xfrm>
            <a:off x="1999800" y="3242520"/>
            <a:ext cx="10386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zhìliú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1" name="Shape 169"/>
          <p:cNvSpPr/>
          <p:nvPr/>
        </p:nvSpPr>
        <p:spPr>
          <a:xfrm>
            <a:off x="4143960" y="3255480"/>
            <a:ext cx="853704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55</a:t>
            </a: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个航班被取消后，大约一万名旅客滞留在机场。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3" dur="49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36" dur="49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0" dur="49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3" dur="49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7" dur="49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50" dur="499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54" dur="49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57" dur="499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61" dur="49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64" dur="499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68" dur="49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71" dur="499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75" dur="49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78" dur="49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192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05" name="Group 195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06" name="Shape 193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07" name="Shape 194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08" name="Shape 196"/>
          <p:cNvSpPr/>
          <p:nvPr/>
        </p:nvSpPr>
        <p:spPr>
          <a:xfrm>
            <a:off x="762120" y="2921040"/>
            <a:ext cx="11480400" cy="490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50000"/>
              </a:lnSpc>
              <a:tabLst>
                <a:tab pos="0" algn="l"/>
              </a:tabLst>
            </a:pPr>
            <a:r>
              <a:rPr lang="zh-CN" sz="3000" b="1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乙 能自动行驶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无人干预，能够自动在平坦的高速路上奔驰的车辆将会走进家庭。欧洲正试图实现由一名职业司机驾车引导一长串汽车前行，它们像是一条线上的珍珠，在路上移动。被引导车辆上的驾驶者可以工作，也可以休息，职业司机的工作效益也将大大提高。汽车抵达终点后，车上配备的高科技系统能使车辆自动停泊入位。这就是人类力求实现的汽车自动行驶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2" dur="indefinite" restart="never" nodeType="tmRoot">
          <p:childTnLst>
            <p:seq>
              <p:cTn id="1463" dur="indefinite" nodeType="mainSeq">
                <p:childTnLst>
                  <p:par>
                    <p:cTn id="1464" fill="hold">
                      <p:stCondLst>
                        <p:cond delay="indefinite"/>
                      </p:stCondLst>
                      <p:childTnLst>
                        <p:par>
                          <p:cTn id="1465" fill="hold">
                            <p:stCondLst>
                              <p:cond delay="0"/>
                            </p:stCondLst>
                            <p:childTnLst>
                              <p:par>
                                <p:cTn id="14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7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472" dur="1000" fill="hold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198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10" name="Group 201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11" name="Shape 199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12" name="Shape 200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13" name="Shape 202"/>
          <p:cNvSpPr/>
          <p:nvPr/>
        </p:nvSpPr>
        <p:spPr>
          <a:xfrm>
            <a:off x="762120" y="2921040"/>
            <a:ext cx="11480400" cy="4901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50000"/>
              </a:lnSpc>
              <a:tabLst>
                <a:tab pos="0" algn="l"/>
              </a:tabLst>
            </a:pPr>
            <a:r>
              <a:rPr lang="zh-CN" sz="3000" b="1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丙 融合数字生活方式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某家著名的搜索引擎公司意识到，为个人驾驶提供服务蕴藏着巨大的商机，于是，他们迫不及待地加入到汽车研发的行列，车企与电脑公司合作几乎成了无法阻挡的潮流。创造虚拟个人助理，为汽车用户提供路线、交通信息和日程安排等方面的帮助，在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年将会是必然的服务，而非锦上添花。数字生活方式将完全与汽车融为一体，为汽车的方便、安全使用提供保障。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4" dur="indefinite" restart="never" nodeType="tmRoot">
          <p:childTnLst>
            <p:seq>
              <p:cTn id="1475" dur="indefinite" nodeType="mainSeq">
                <p:childTnLst>
                  <p:par>
                    <p:cTn id="1476" fill="hold">
                      <p:stCondLst>
                        <p:cond delay="indefinite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9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1" fill="hold">
                      <p:stCondLst>
                        <p:cond delay="indefinite"/>
                      </p:stCondLst>
                      <p:childTnLst>
                        <p:par>
                          <p:cTn id="1482" fill="hold">
                            <p:stCondLst>
                              <p:cond delay="0"/>
                            </p:stCondLst>
                            <p:childTnLst>
                              <p:par>
                                <p:cTn id="1483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484" dur="1000" fill="hold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204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15" name="Group 207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16" name="Shape 205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17" name="Shape 206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18" name="Shape 208"/>
          <p:cNvSpPr/>
          <p:nvPr/>
        </p:nvSpPr>
        <p:spPr>
          <a:xfrm>
            <a:off x="762120" y="2635200"/>
            <a:ext cx="11480400" cy="6273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50000"/>
              </a:lnSpc>
              <a:tabLst>
                <a:tab pos="0" algn="l"/>
              </a:tabLst>
            </a:pPr>
            <a:r>
              <a:rPr lang="zh-CN" sz="3000" b="1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丁 长途汽车仍靠汽油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的汽车动力是什么？电力？风力？还是依旧用汽油和柴油？有人会说，清洁能源的开发就是要遏制汽油、柴油的使用。没错，作为日常交通工具，电动汽车的比重一定会提高，可是跑长途呢？电动汽车也许能承受超远距离行驶，但电池可能很重，造价可能很昂贵，充电的时间可能很长，这些都可能成为阻碍人们选择电动汽车的理由，所以，不排除长距离行车还用汽油或柴油，因此为了确保减少污染，燃料的使用效率必须提高，废气的排放必须减少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86" dur="indefinite" restart="never" nodeType="tmRoot">
          <p:childTnLst>
            <p:seq>
              <p:cTn id="1487" dur="indefinite" nodeType="mainSeq">
                <p:childTnLst>
                  <p:par>
                    <p:cTn id="1488" fill="hold">
                      <p:stCondLst>
                        <p:cond delay="indefinite"/>
                      </p:stCondLst>
                      <p:childTnLst>
                        <p:par>
                          <p:cTn id="1489" fill="hold">
                            <p:stCondLst>
                              <p:cond delay="0"/>
                            </p:stCondLst>
                            <p:childTnLst>
                              <p:par>
                                <p:cTn id="14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3" fill="hold">
                      <p:stCondLst>
                        <p:cond delay="indefinite"/>
                      </p:stCondLst>
                      <p:childTnLst>
                        <p:par>
                          <p:cTn id="1494" fill="hold">
                            <p:stCondLst>
                              <p:cond delay="0"/>
                            </p:stCondLst>
                            <p:childTnLst>
                              <p:par>
                                <p:cTn id="1495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496" dur="1000" fill="hold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210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20" name="Group 213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21" name="Shape 211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22" name="Shape 212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23" name="Shape 214"/>
          <p:cNvSpPr/>
          <p:nvPr/>
        </p:nvSpPr>
        <p:spPr>
          <a:xfrm>
            <a:off x="762120" y="3778200"/>
            <a:ext cx="11480400" cy="2844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5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  长久以来，汽车作为人类重要的交通工具与我们相伴相随，人类也为此付出了巨大的代价。</a:t>
            </a: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年，如果汽车还是我们生活中不可缺少的伴侣，它在我们的经济生活中还扮演支柱产业的角色，它必须是清洁的、安全的，它必须符合可持续发展的原则。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8" dur="indefinite" restart="never" nodeType="tmRoot">
          <p:childTnLst>
            <p:seq>
              <p:cTn id="1499" dur="indefinite" nodeType="mainSeq">
                <p:childTnLst>
                  <p:par>
                    <p:cTn id="1500" fill="hold">
                      <p:stCondLst>
                        <p:cond delay="indefinite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3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0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5" fill="hold">
                      <p:stCondLst>
                        <p:cond delay="indefinite"/>
                      </p:stCondLst>
                      <p:childTnLst>
                        <p:par>
                          <p:cTn id="1506" fill="hold">
                            <p:stCondLst>
                              <p:cond delay="0"/>
                            </p:stCondLst>
                            <p:childTnLst>
                              <p:par>
                                <p:cTn id="1507" presetID="9" presetClass="exit" fill="hold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1508" dur="1000" fill="hold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216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课文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25" name="Group 219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26" name="Shape 217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27" name="Shape 218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28" name="Shape 220"/>
          <p:cNvSpPr/>
          <p:nvPr/>
        </p:nvSpPr>
        <p:spPr>
          <a:xfrm>
            <a:off x="8280" y="1000800"/>
            <a:ext cx="12988080" cy="764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根据提示，简述课文主要内容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429" name="Table 221"/>
          <p:cNvGraphicFramePr/>
          <p:nvPr/>
        </p:nvGraphicFramePr>
        <p:xfrm>
          <a:off x="655920" y="2441160"/>
          <a:ext cx="11692440" cy="6015600"/>
        </p:xfrm>
        <a:graphic>
          <a:graphicData uri="http://schemas.openxmlformats.org/drawingml/2006/table">
            <a:tbl>
              <a:tblPr/>
              <a:tblGrid>
                <a:gridCol w="4275720"/>
                <a:gridCol w="2818800"/>
                <a:gridCol w="4597560"/>
              </a:tblGrid>
              <a:tr h="1503720">
                <a:tc rowSpan="4"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2050</a:t>
                      </a: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年的汽车是什么样子的？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清洁、安全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当前汽车的劣迹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根本出路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03720">
                <a:tc v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自动行驶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职业司机引导                  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自动停泊入位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03720">
                <a:tc v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融合数字生活方式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车企与搜索引擎公司合作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创造虚拟个人助理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03720">
                <a:tc vMerge="1">
                  <a:txBody>
                    <a:bodyPr lIns="90000" tIns="45000" rIns="90000" bIns="45000" anchor="t">
                      <a:noAutofit/>
                    </a:bodyPr>
                    <a:p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燃料的使用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电动汽车的优缺点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  <a:p>
                      <a:pPr marL="423360" indent="-42336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汽油、柴油车的使用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0" dur="indefinite" restart="never" nodeType="tmRoot">
          <p:childTnLst>
            <p:seq>
              <p:cTn id="1511" dur="indefinite" nodeType="mainSeq">
                <p:childTnLst>
                  <p:par>
                    <p:cTn id="1512" fill="hold">
                      <p:stCondLst>
                        <p:cond delay="indefinite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16" dur="499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223"/>
          <p:cNvSpPr/>
          <p:nvPr/>
        </p:nvSpPr>
        <p:spPr>
          <a:xfrm>
            <a:off x="762120" y="4170240"/>
            <a:ext cx="10492200" cy="1343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、电动汽车也许能承受超远距离行驶，但电池可能很重，造价可能很昂贵，充电的时间可能很长。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1" name="Shape 224"/>
          <p:cNvSpPr/>
          <p:nvPr/>
        </p:nvSpPr>
        <p:spPr>
          <a:xfrm>
            <a:off x="762120" y="5545440"/>
            <a:ext cx="11480400" cy="189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、被引导车辆上的驾驶者可以工作，也可以休息，职业司机的工作效益也将大大提高。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53585F"/>
                </a:solidFill>
                <a:effectLst/>
                <a:uFillTx/>
                <a:latin typeface="华文细黑"/>
                <a:ea typeface="华文细黑"/>
              </a:rPr>
              <a:t>（“工作”“休息”这组反义词构成了一种语义上的联系。）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2" name="Shape 225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33" name="Group 228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34" name="Shape 226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35" name="Shape 227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36" name="Shape 229"/>
          <p:cNvSpPr/>
          <p:nvPr/>
        </p:nvSpPr>
        <p:spPr>
          <a:xfrm>
            <a:off x="762120" y="7388280"/>
            <a:ext cx="11480400" cy="2441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3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、我的房间靠近大海，宽敞明亮，有室内卫生间和淋浴设备，还有一个小阳台可以观赏窗外的大海。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53585F"/>
                </a:solidFill>
                <a:effectLst/>
                <a:uFillTx/>
                <a:latin typeface="华文细黑"/>
                <a:ea typeface="华文细黑"/>
              </a:rPr>
              <a:t>（“卫生间”“淋浴设备”“小阳台”这些屋内设施共同构成了一种语义联系。）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7" name="Shape 230"/>
          <p:cNvSpPr/>
          <p:nvPr/>
        </p:nvSpPr>
        <p:spPr>
          <a:xfrm>
            <a:off x="888840" y="1634040"/>
            <a:ext cx="11226240" cy="2814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篇章修辞（二）——词汇衔接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1300320">
              <a:lnSpc>
                <a:spcPct val="100000"/>
              </a:lnSpc>
              <a:tabLst>
                <a:tab pos="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en-US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</a:t>
            </a:r>
            <a:r>
              <a:rPr lang="zh-CN" sz="26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在说明、描述某一事物或场合时，某些词汇在语义上是有联系的，如下面的例（</a:t>
            </a: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1</a:t>
            </a:r>
            <a:r>
              <a:rPr lang="zh-CN" sz="26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）“重、昂贵、长”描写“电池”的重量、造价、充电时间超越了“适中”的程度。词汇衔接就是指语篇中出现的部分词汇相互之间存在的语义联系，这一联系对语篇连贯起着重要作用。例如：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7" dur="indefinite" restart="never" nodeType="tmRoot">
          <p:childTnLst>
            <p:seq>
              <p:cTn id="1518" dur="indefinite" nodeType="mainSeq">
                <p:childTnLst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2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2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7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2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9" fill="hold">
                      <p:stCondLst>
                        <p:cond delay="indefinite"/>
                      </p:stCondLst>
                      <p:childTnLst>
                        <p:par>
                          <p:cTn id="1530" fill="hold">
                            <p:stCondLst>
                              <p:cond delay="0"/>
                            </p:stCondLst>
                            <p:childTnLst>
                              <p:par>
                                <p:cTn id="15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3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232"/>
          <p:cNvSpPr/>
          <p:nvPr/>
        </p:nvSpPr>
        <p:spPr>
          <a:xfrm>
            <a:off x="947160" y="2824560"/>
            <a:ext cx="10731960" cy="1343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marL="599760" indent="-599760" defTabSz="584280">
              <a:lnSpc>
                <a:spcPct val="120000"/>
              </a:lnSpc>
              <a:buClr>
                <a:srgbClr val="282828"/>
              </a:buClr>
              <a:buFont typeface="OpenSymbol"/>
              <a:buAutoNum type="alphaUcPeriod"/>
            </a:pP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下了火车，我做的第一件事就是买一份当地的报纸，迫不及待地在路边翻看起来。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9" name="Shape 233"/>
          <p:cNvSpPr/>
          <p:nvPr/>
        </p:nvSpPr>
        <p:spPr>
          <a:xfrm>
            <a:off x="947160" y="419508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B.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我们结婚十年了，大女儿七岁，小女儿四岁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0" name="Shape 234"/>
          <p:cNvSpPr/>
          <p:nvPr/>
        </p:nvSpPr>
        <p:spPr>
          <a:xfrm>
            <a:off x="1523880" y="69516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41" name="Group 237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42" name="Shape 235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43" name="Shape 236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44" name="Shape 238"/>
          <p:cNvSpPr/>
          <p:nvPr/>
        </p:nvSpPr>
        <p:spPr>
          <a:xfrm>
            <a:off x="947160" y="5047920"/>
            <a:ext cx="1110996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C.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我一向对做家事十分痛恨，但对做菜却是十分有兴趣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5" name="Shape 239"/>
          <p:cNvSpPr/>
          <p:nvPr/>
        </p:nvSpPr>
        <p:spPr>
          <a:xfrm>
            <a:off x="1482840" y="1971720"/>
            <a:ext cx="10210680" cy="770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根据词汇语义上的联系，把下列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6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个小句组合成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3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个连贯的语段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6" name="Shape 240"/>
          <p:cNvSpPr/>
          <p:nvPr/>
        </p:nvSpPr>
        <p:spPr>
          <a:xfrm>
            <a:off x="947160" y="5900760"/>
            <a:ext cx="11628000" cy="1343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D.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几只洋葱，几片肉，一把粉丝，一会儿就变出一个菜来，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我很欣赏这种艺术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7" name="Shape 241"/>
          <p:cNvSpPr/>
          <p:nvPr/>
        </p:nvSpPr>
        <p:spPr>
          <a:xfrm>
            <a:off x="947160" y="7271640"/>
            <a:ext cx="10559880" cy="1343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E.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翻着翻着，竟然发现满满一版的招聘启事，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我高兴得眉飞色舞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8" name="Shape 242"/>
          <p:cNvSpPr/>
          <p:nvPr/>
        </p:nvSpPr>
        <p:spPr>
          <a:xfrm>
            <a:off x="947160" y="8642520"/>
            <a:ext cx="1110996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F.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十年来我的一个突出感觉就是我的妻子从来不认错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4" dur="indefinite" restart="never" nodeType="tmRoot">
          <p:childTnLst>
            <p:seq>
              <p:cTn id="1535" dur="indefinite" nodeType="mainSeq">
                <p:childTnLst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9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6" fill="hold">
                      <p:stCondLst>
                        <p:cond delay="indefinite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1" fill="hold">
                      <p:stCondLst>
                        <p:cond delay="indefinite"/>
                      </p:stCondLst>
                      <p:childTnLst>
                        <p:par>
                          <p:cTn id="1552" fill="hold">
                            <p:stCondLst>
                              <p:cond delay="0"/>
                            </p:stCondLst>
                            <p:childTnLst>
                              <p:par>
                                <p:cTn id="15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6" fill="hold">
                      <p:stCondLst>
                        <p:cond delay="indefinite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9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1" fill="hold">
                      <p:stCondLst>
                        <p:cond delay="indefinite"/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4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244"/>
          <p:cNvSpPr/>
          <p:nvPr/>
        </p:nvSpPr>
        <p:spPr>
          <a:xfrm>
            <a:off x="662040" y="3260160"/>
            <a:ext cx="1073196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0" name="Shape 245"/>
          <p:cNvSpPr/>
          <p:nvPr/>
        </p:nvSpPr>
        <p:spPr>
          <a:xfrm>
            <a:off x="1339560" y="326160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A.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是爸爸一手把我抚养大的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1" name="Shape 246"/>
          <p:cNvSpPr/>
          <p:nvPr/>
        </p:nvSpPr>
        <p:spPr>
          <a:xfrm>
            <a:off x="1523880" y="69516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52" name="Group 249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53" name="Shape 247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54" name="Shape 248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55" name="Shape 250"/>
          <p:cNvSpPr/>
          <p:nvPr/>
        </p:nvSpPr>
        <p:spPr>
          <a:xfrm>
            <a:off x="2538720" y="1926360"/>
            <a:ext cx="7927200" cy="770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根据词汇语义上的联系，给下列句子排列顺序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6" name="Shape 251"/>
          <p:cNvSpPr/>
          <p:nvPr/>
        </p:nvSpPr>
        <p:spPr>
          <a:xfrm>
            <a:off x="1339560" y="416736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B.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我很不忍心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7" name="Shape 252"/>
          <p:cNvSpPr/>
          <p:nvPr/>
        </p:nvSpPr>
        <p:spPr>
          <a:xfrm>
            <a:off x="1339560" y="507348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C.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我从小就没有了妈妈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8" name="Shape 253"/>
          <p:cNvSpPr/>
          <p:nvPr/>
        </p:nvSpPr>
        <p:spPr>
          <a:xfrm>
            <a:off x="1339560" y="597924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D.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又要离开他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59" name="Shape 254"/>
          <p:cNvSpPr/>
          <p:nvPr/>
        </p:nvSpPr>
        <p:spPr>
          <a:xfrm>
            <a:off x="1339560" y="688536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F.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好不容易等我长大了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6" dur="indefinite" restart="never" nodeType="tmRoot">
          <p:childTnLst>
            <p:seq>
              <p:cTn id="1567" dur="indefinite" nodeType="mainSeq">
                <p:childTnLst>
                  <p:par>
                    <p:cTn id="1568" fill="hold">
                      <p:stCondLst>
                        <p:cond delay="indefinite"/>
                      </p:stCondLst>
                      <p:childTnLst>
                        <p:par>
                          <p:cTn id="1569" fill="hold">
                            <p:stCondLst>
                              <p:cond delay="0"/>
                            </p:stCondLst>
                            <p:childTnLst>
                              <p:par>
                                <p:cTn id="15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3" fill="hold">
                      <p:stCondLst>
                        <p:cond delay="indefinite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1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3" fill="hold">
                      <p:stCondLst>
                        <p:cond delay="indefinite"/>
                      </p:stCondLst>
                      <p:childTnLst>
                        <p:par>
                          <p:cTn id="1584" fill="hold">
                            <p:stCondLst>
                              <p:cond delay="0"/>
                            </p:stCondLst>
                            <p:childTnLst>
                              <p:par>
                                <p:cTn id="15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8" fill="hold">
                      <p:stCondLst>
                        <p:cond delay="indefinite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3" fill="hold">
                      <p:stCondLst>
                        <p:cond delay="indefinite"/>
                      </p:stCondLst>
                      <p:childTnLst>
                        <p:par>
                          <p:cTn id="1594" fill="hold">
                            <p:stCondLst>
                              <p:cond delay="0"/>
                            </p:stCondLst>
                            <p:childTnLst>
                              <p:par>
                                <p:cTn id="15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256"/>
          <p:cNvSpPr/>
          <p:nvPr/>
        </p:nvSpPr>
        <p:spPr>
          <a:xfrm>
            <a:off x="662040" y="3260160"/>
            <a:ext cx="1073196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1" name="Shape 257"/>
          <p:cNvSpPr/>
          <p:nvPr/>
        </p:nvSpPr>
        <p:spPr>
          <a:xfrm>
            <a:off x="1339560" y="3162960"/>
            <a:ext cx="11379960" cy="730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A.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整个房间除了基本生活用品以外，其他全部被书占据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2" name="Shape 258"/>
          <p:cNvSpPr/>
          <p:nvPr/>
        </p:nvSpPr>
        <p:spPr>
          <a:xfrm>
            <a:off x="1523880" y="69516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63" name="Group 261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64" name="Shape 259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65" name="Shape 260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66" name="Shape 262"/>
          <p:cNvSpPr/>
          <p:nvPr/>
        </p:nvSpPr>
        <p:spPr>
          <a:xfrm>
            <a:off x="2538720" y="1926360"/>
            <a:ext cx="7927200" cy="770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根据词汇语义上的联系，给下列句子排列顺序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7" name="Shape 263"/>
          <p:cNvSpPr/>
          <p:nvPr/>
        </p:nvSpPr>
        <p:spPr>
          <a:xfrm>
            <a:off x="1339560" y="4069080"/>
            <a:ext cx="10559880" cy="730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B.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就是把书籍资料剪切成卡片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8" name="Shape 264"/>
          <p:cNvSpPr/>
          <p:nvPr/>
        </p:nvSpPr>
        <p:spPr>
          <a:xfrm>
            <a:off x="1339560" y="4974840"/>
            <a:ext cx="10559880" cy="730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C.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李先生的书房称得上是真正的书房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9" name="Shape 265"/>
          <p:cNvSpPr/>
          <p:nvPr/>
        </p:nvSpPr>
        <p:spPr>
          <a:xfrm>
            <a:off x="1339560" y="5880960"/>
            <a:ext cx="10559880" cy="730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D.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分类做成小小的集子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0" name="Shape 266"/>
          <p:cNvSpPr/>
          <p:nvPr/>
        </p:nvSpPr>
        <p:spPr>
          <a:xfrm>
            <a:off x="1339560" y="6813360"/>
            <a:ext cx="1055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E.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所谓自建资料册子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1" name="Shape 267"/>
          <p:cNvSpPr/>
          <p:nvPr/>
        </p:nvSpPr>
        <p:spPr>
          <a:xfrm>
            <a:off x="1339560" y="7694280"/>
            <a:ext cx="10559880" cy="730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F.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他的书房中有一种非常有特色的自建资料册子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2" name="TextBox 14"/>
          <p:cNvSpPr/>
          <p:nvPr/>
        </p:nvSpPr>
        <p:spPr>
          <a:xfrm>
            <a:off x="1310040" y="8562240"/>
            <a:ext cx="9088920" cy="656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G. </a:t>
            </a:r>
            <a:r>
              <a:rPr lang="zh-CN" sz="3600" b="0" u="none" strike="noStrike"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</a:rPr>
              <a:t>方便日后取用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8" dur="indefinite" restart="never" nodeType="tmRoot">
          <p:childTnLst>
            <p:seq>
              <p:cTn id="1599" dur="indefinite" nodeType="mainSeq">
                <p:childTnLst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3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0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5" fill="hold">
                      <p:stCondLst>
                        <p:cond delay="indefinite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8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0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0" fill="hold">
                      <p:stCondLst>
                        <p:cond delay="indefinite"/>
                      </p:stCondLst>
                      <p:childTnLst>
                        <p:par>
                          <p:cTn id="1611" fill="hold">
                            <p:stCondLst>
                              <p:cond delay="0"/>
                            </p:stCondLst>
                            <p:childTnLst>
                              <p:par>
                                <p:cTn id="16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3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5" fill="hold">
                      <p:stCondLst>
                        <p:cond delay="indefinite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8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0" fill="hold">
                      <p:stCondLst>
                        <p:cond delay="indefinite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3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5" fill="hold">
                      <p:stCondLst>
                        <p:cond delay="indefinite"/>
                      </p:stCondLst>
                      <p:childTnLst>
                        <p:par>
                          <p:cTn id="1626" fill="hold">
                            <p:stCondLst>
                              <p:cond delay="0"/>
                            </p:stCondLst>
                            <p:childTnLst>
                              <p:par>
                                <p:cTn id="16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9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3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3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269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扩展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474" name="Group 272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475" name="Shape 270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476" name="Shape 271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477" name="Shape 273"/>
          <p:cNvSpPr/>
          <p:nvPr/>
        </p:nvSpPr>
        <p:spPr>
          <a:xfrm>
            <a:off x="888840" y="1942560"/>
            <a:ext cx="1122624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en-US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1. </a:t>
            </a: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词汇：熟悉下列反义词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8" name="Shape 274"/>
          <p:cNvSpPr/>
          <p:nvPr/>
        </p:nvSpPr>
        <p:spPr>
          <a:xfrm>
            <a:off x="2521080" y="341100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苏醒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9" name="Shape 275"/>
          <p:cNvSpPr/>
          <p:nvPr/>
        </p:nvSpPr>
        <p:spPr>
          <a:xfrm>
            <a:off x="4102560" y="341100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昏迷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0" name="Shape 276"/>
          <p:cNvSpPr/>
          <p:nvPr/>
        </p:nvSpPr>
        <p:spPr>
          <a:xfrm>
            <a:off x="3553200" y="3699720"/>
            <a:ext cx="41328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81" name="Shape 277"/>
          <p:cNvSpPr/>
          <p:nvPr/>
        </p:nvSpPr>
        <p:spPr>
          <a:xfrm>
            <a:off x="2521080" y="465300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粗鲁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2" name="Shape 278"/>
          <p:cNvSpPr/>
          <p:nvPr/>
        </p:nvSpPr>
        <p:spPr>
          <a:xfrm>
            <a:off x="4102560" y="465300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文雅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3" name="Shape 279"/>
          <p:cNvSpPr/>
          <p:nvPr/>
        </p:nvSpPr>
        <p:spPr>
          <a:xfrm>
            <a:off x="3553200" y="4941720"/>
            <a:ext cx="41328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84" name="Shape 280"/>
          <p:cNvSpPr/>
          <p:nvPr/>
        </p:nvSpPr>
        <p:spPr>
          <a:xfrm>
            <a:off x="2521080" y="592380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野蛮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5" name="Shape 281"/>
          <p:cNvSpPr/>
          <p:nvPr/>
        </p:nvSpPr>
        <p:spPr>
          <a:xfrm>
            <a:off x="4102560" y="592380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文明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6" name="Shape 282"/>
          <p:cNvSpPr/>
          <p:nvPr/>
        </p:nvSpPr>
        <p:spPr>
          <a:xfrm>
            <a:off x="3553200" y="6212880"/>
            <a:ext cx="41328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87" name="Shape 283"/>
          <p:cNvSpPr/>
          <p:nvPr/>
        </p:nvSpPr>
        <p:spPr>
          <a:xfrm>
            <a:off x="2521080" y="716616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丰满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8" name="Shape 284"/>
          <p:cNvSpPr/>
          <p:nvPr/>
        </p:nvSpPr>
        <p:spPr>
          <a:xfrm>
            <a:off x="4102560" y="716616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枯瘦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9" name="Shape 285"/>
          <p:cNvSpPr/>
          <p:nvPr/>
        </p:nvSpPr>
        <p:spPr>
          <a:xfrm>
            <a:off x="3553200" y="7454880"/>
            <a:ext cx="41328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90" name="Shape 286"/>
          <p:cNvSpPr/>
          <p:nvPr/>
        </p:nvSpPr>
        <p:spPr>
          <a:xfrm>
            <a:off x="7575840" y="343620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歧视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1" name="Shape 287"/>
          <p:cNvSpPr/>
          <p:nvPr/>
        </p:nvSpPr>
        <p:spPr>
          <a:xfrm>
            <a:off x="9156960" y="343620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尊敬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2" name="Shape 288"/>
          <p:cNvSpPr/>
          <p:nvPr/>
        </p:nvSpPr>
        <p:spPr>
          <a:xfrm>
            <a:off x="8607960" y="3725280"/>
            <a:ext cx="41292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93" name="Shape 289"/>
          <p:cNvSpPr/>
          <p:nvPr/>
        </p:nvSpPr>
        <p:spPr>
          <a:xfrm>
            <a:off x="7575840" y="467856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机智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4" name="Shape 290"/>
          <p:cNvSpPr/>
          <p:nvPr/>
        </p:nvSpPr>
        <p:spPr>
          <a:xfrm>
            <a:off x="9156960" y="467856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愚笨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5" name="Shape 291"/>
          <p:cNvSpPr/>
          <p:nvPr/>
        </p:nvSpPr>
        <p:spPr>
          <a:xfrm>
            <a:off x="8607960" y="4967280"/>
            <a:ext cx="41292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96" name="Shape 292"/>
          <p:cNvSpPr/>
          <p:nvPr/>
        </p:nvSpPr>
        <p:spPr>
          <a:xfrm>
            <a:off x="7575840" y="594936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啰唆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7" name="Shape 293"/>
          <p:cNvSpPr/>
          <p:nvPr/>
        </p:nvSpPr>
        <p:spPr>
          <a:xfrm>
            <a:off x="9156960" y="594936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简洁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8" name="Shape 294"/>
          <p:cNvSpPr/>
          <p:nvPr/>
        </p:nvSpPr>
        <p:spPr>
          <a:xfrm>
            <a:off x="8607960" y="6238080"/>
            <a:ext cx="41292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  <p:sp>
        <p:nvSpPr>
          <p:cNvPr id="499" name="Shape 295"/>
          <p:cNvSpPr/>
          <p:nvPr/>
        </p:nvSpPr>
        <p:spPr>
          <a:xfrm>
            <a:off x="7575840" y="7191360"/>
            <a:ext cx="1168560" cy="73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2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固执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0" name="Shape 296"/>
          <p:cNvSpPr/>
          <p:nvPr/>
        </p:nvSpPr>
        <p:spPr>
          <a:xfrm>
            <a:off x="9156960" y="7191360"/>
            <a:ext cx="214452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随和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1" name="Shape 297"/>
          <p:cNvSpPr/>
          <p:nvPr/>
        </p:nvSpPr>
        <p:spPr>
          <a:xfrm>
            <a:off x="8607960" y="7480080"/>
            <a:ext cx="412920" cy="0"/>
          </a:xfrm>
          <a:prstGeom prst="line">
            <a:avLst/>
          </a:prstGeom>
          <a:ln w="25400">
            <a:solidFill>
              <a:srgbClr val="773F9B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50760" tIns="0" rIns="50760" bIns="0" anchor="ctr">
            <a:no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Helvetica Light"/>
              <a:ea typeface="Helvetica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5" dur="indefinite" restart="never" nodeType="tmRoot">
          <p:childTnLst>
            <p:seq>
              <p:cTn id="1636" dur="indefinite" nodeType="mainSeq">
                <p:childTnLst>
                  <p:par>
                    <p:cTn id="1637" fill="hold">
                      <p:stCondLst>
                        <p:cond delay="indefinite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41" dur="499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5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46" dur="499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7" fill="hold">
                      <p:stCondLst>
                        <p:cond delay="indefinite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651" dur="499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2" fill="hold">
                      <p:stCondLst>
                        <p:cond delay="indefinite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56" dur="499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7" fill="hold">
                      <p:stCondLst>
                        <p:cond delay="indefinite"/>
                      </p:stCondLst>
                      <p:childTnLst>
                        <p:par>
                          <p:cTn id="1658" fill="hold">
                            <p:stCondLst>
                              <p:cond delay="0"/>
                            </p:stCondLst>
                            <p:childTnLst>
                              <p:par>
                                <p:cTn id="16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61" dur="499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2" fill="hold">
                      <p:stCondLst>
                        <p:cond delay="indefinite"/>
                      </p:stCondLst>
                      <p:childTnLst>
                        <p:par>
                          <p:cTn id="1663" fill="hold">
                            <p:stCondLst>
                              <p:cond delay="0"/>
                            </p:stCondLst>
                            <p:childTnLst>
                              <p:par>
                                <p:cTn id="1664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5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666" dur="499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7" fill="hold">
                      <p:stCondLst>
                        <p:cond delay="indefinite"/>
                      </p:stCondLst>
                      <p:childTnLst>
                        <p:par>
                          <p:cTn id="1668" fill="hold">
                            <p:stCondLst>
                              <p:cond delay="0"/>
                            </p:stCondLst>
                            <p:childTnLst>
                              <p:par>
                                <p:cTn id="16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71" dur="499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2" fill="hold">
                      <p:stCondLst>
                        <p:cond delay="indefinite"/>
                      </p:stCondLst>
                      <p:childTnLst>
                        <p:par>
                          <p:cTn id="1673" fill="hold">
                            <p:stCondLst>
                              <p:cond delay="0"/>
                            </p:stCondLst>
                            <p:childTnLst>
                              <p:par>
                                <p:cTn id="16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76" dur="499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681" dur="499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5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86" dur="499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7" fill="hold">
                      <p:stCondLst>
                        <p:cond delay="indefinite"/>
                      </p:stCondLst>
                      <p:childTnLst>
                        <p:par>
                          <p:cTn id="1688" fill="hold">
                            <p:stCondLst>
                              <p:cond delay="0"/>
                            </p:stCondLst>
                            <p:childTnLst>
                              <p:par>
                                <p:cTn id="16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91" dur="499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2" fill="hold">
                      <p:stCondLst>
                        <p:cond delay="indefinite"/>
                      </p:stCondLst>
                      <p:childTnLst>
                        <p:par>
                          <p:cTn id="1693" fill="hold">
                            <p:stCondLst>
                              <p:cond delay="0"/>
                            </p:stCondLst>
                            <p:childTnLst>
                              <p:par>
                                <p:cTn id="1694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696" dur="499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7" fill="hold">
                      <p:stCondLst>
                        <p:cond delay="indefinite"/>
                      </p:stCondLst>
                      <p:childTnLst>
                        <p:par>
                          <p:cTn id="1698" fill="hold">
                            <p:stCondLst>
                              <p:cond delay="0"/>
                            </p:stCondLst>
                            <p:childTnLst>
                              <p:par>
                                <p:cTn id="16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1" dur="499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2" fill="hold">
                      <p:stCondLst>
                        <p:cond delay="indefinite"/>
                      </p:stCondLst>
                      <p:childTnLst>
                        <p:par>
                          <p:cTn id="1703" fill="hold">
                            <p:stCondLst>
                              <p:cond delay="0"/>
                            </p:stCondLst>
                            <p:childTnLst>
                              <p:par>
                                <p:cTn id="17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5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6" dur="499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7" fill="hold">
                      <p:stCondLst>
                        <p:cond delay="indefinite"/>
                      </p:stCondLst>
                      <p:childTnLst>
                        <p:par>
                          <p:cTn id="1708" fill="hold">
                            <p:stCondLst>
                              <p:cond delay="0"/>
                            </p:stCondLst>
                            <p:childTnLst>
                              <p:par>
                                <p:cTn id="1709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711" dur="499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5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6" dur="499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7" fill="hold">
                      <p:stCondLst>
                        <p:cond delay="indefinite"/>
                      </p:stCondLst>
                      <p:childTnLst>
                        <p:par>
                          <p:cTn id="1718" fill="hold">
                            <p:stCondLst>
                              <p:cond delay="0"/>
                            </p:stCondLst>
                            <p:childTnLst>
                              <p:par>
                                <p:cTn id="17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21" dur="499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5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726" dur="499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31" dur="499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2" fill="hold">
                      <p:stCondLst>
                        <p:cond delay="indefinite"/>
                      </p:stCondLst>
                      <p:childTnLst>
                        <p:par>
                          <p:cTn id="1733" fill="hold">
                            <p:stCondLst>
                              <p:cond delay="0"/>
                            </p:stCondLst>
                            <p:childTnLst>
                              <p:par>
                                <p:cTn id="17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5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36" dur="499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7" fill="hold">
                      <p:stCondLst>
                        <p:cond delay="indefinite"/>
                      </p:stCondLst>
                      <p:childTnLst>
                        <p:par>
                          <p:cTn id="1738" fill="hold">
                            <p:stCondLst>
                              <p:cond delay="0"/>
                            </p:stCondLst>
                            <p:childTnLst>
                              <p:par>
                                <p:cTn id="1739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741" dur="499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2" fill="hold">
                      <p:stCondLst>
                        <p:cond delay="indefinite"/>
                      </p:stCondLst>
                      <p:childTnLst>
                        <p:par>
                          <p:cTn id="1743" fill="hold">
                            <p:stCondLst>
                              <p:cond delay="0"/>
                            </p:stCondLst>
                            <p:childTnLst>
                              <p:par>
                                <p:cTn id="17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5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46" dur="499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7" fill="hold">
                      <p:stCondLst>
                        <p:cond delay="indefinite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51" dur="499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5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756" dur="499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171"/>
          <p:cNvSpPr/>
          <p:nvPr/>
        </p:nvSpPr>
        <p:spPr>
          <a:xfrm>
            <a:off x="-9000" y="1890360"/>
            <a:ext cx="13022280" cy="787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45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动不动</a:t>
            </a:r>
            <a:endParaRPr lang="en-US" sz="45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" name="Shape 172"/>
          <p:cNvSpPr/>
          <p:nvPr/>
        </p:nvSpPr>
        <p:spPr>
          <a:xfrm>
            <a:off x="730080" y="3068280"/>
            <a:ext cx="11544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表示很容易做出某种反应或行动，多用于不希望发生的事情。例如：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" name="Shape 173"/>
          <p:cNvSpPr/>
          <p:nvPr/>
        </p:nvSpPr>
        <p:spPr>
          <a:xfrm>
            <a:off x="894240" y="4156200"/>
            <a:ext cx="10284480" cy="619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、他最近工作忙，压力大，</a:t>
            </a:r>
            <a:r>
              <a:rPr lang="zh-CN" sz="34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动不动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就着急、发脾气。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5" name="Shape 174"/>
          <p:cNvSpPr/>
          <p:nvPr/>
        </p:nvSpPr>
        <p:spPr>
          <a:xfrm>
            <a:off x="894240" y="5156280"/>
            <a:ext cx="10545120" cy="19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、作为一种将人解放出来的灵活的交通工具，</a:t>
            </a:r>
            <a:r>
              <a:rPr lang="zh-CN" sz="34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动不动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就要将其淘汰，似乎不是明智之举，根本出路还是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要在清洁环保、规范驾车上下功夫。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6" name="Shape 175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87" name="Group 178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88" name="Shape 176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89" name="Shape 177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90" name="Shape 179"/>
          <p:cNvSpPr/>
          <p:nvPr/>
        </p:nvSpPr>
        <p:spPr>
          <a:xfrm>
            <a:off x="894240" y="7192440"/>
            <a:ext cx="9960840" cy="1343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3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、父母要多与孩子交流，不要</a:t>
            </a:r>
            <a:r>
              <a:rPr lang="zh-CN" sz="34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动不动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就呵斥压服，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以“住嘴”来强行制止孩子发表意见。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299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扩展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503" name="Group 302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504" name="Shape 300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505" name="Shape 301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506" name="Shape 303"/>
          <p:cNvSpPr/>
          <p:nvPr/>
        </p:nvSpPr>
        <p:spPr>
          <a:xfrm>
            <a:off x="888840" y="1942560"/>
            <a:ext cx="11226240" cy="632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ctr">
            <a:spAutoFit/>
          </a:bodyPr>
          <a:p>
            <a:pPr algn="ctr" defTabSz="1300320">
              <a:lnSpc>
                <a:spcPct val="100000"/>
              </a:lnSpc>
              <a:tabLst>
                <a:tab pos="0" algn="l"/>
              </a:tabLst>
            </a:pPr>
            <a:r>
              <a:rPr lang="en-US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3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熟悉下列词语搭配</a:t>
            </a:r>
            <a:endParaRPr lang="en-US" sz="33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507" name="Table 304"/>
          <p:cNvGraphicFramePr/>
          <p:nvPr/>
        </p:nvGraphicFramePr>
        <p:xfrm>
          <a:off x="1126080" y="3110400"/>
          <a:ext cx="10752120" cy="5506200"/>
        </p:xfrm>
        <a:graphic>
          <a:graphicData uri="http://schemas.openxmlformats.org/drawingml/2006/table">
            <a:tbl>
              <a:tblPr/>
              <a:tblGrid>
                <a:gridCol w="1080360"/>
                <a:gridCol w="1725840"/>
                <a:gridCol w="7945560"/>
              </a:tblGrid>
              <a:tr h="71244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剥削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残酷剥削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在奴隶制社会，奴隶主残酷剥削奴隶们。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格局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打破格局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经济迅速发展，不断打破旧格局，形成新格局。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掠夺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掠夺</a:t>
                      </a: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财物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海盗们劫持过往船只，掠夺船上的财物。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提拔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提拔干部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提拔干部之前一定要经过严格的考察。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调解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调解矛盾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这是一家专门帮人调解矛盾和纠纷的机构。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侮辱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侮辱人格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这种侮辱他人人格的做法是极不道德的。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谣言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传播谣言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请不要到处传播这种没有事实根据的谣言。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720"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征收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BECA2"/>
                    </a:solidFill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征收税款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tIns="50760" rIns="50760" b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zh-CN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Helvetica Light"/>
                          <a:ea typeface="Helvetica Light"/>
                        </a:rPr>
                        <a:t>国家对公民征收个人所得税，公民应该依法纳税。</a:t>
                      </a:r>
                      <a:endParaRPr lang="en-US" sz="2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50760" marR="50760" marT="50760" marB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7" dur="indefinite" restart="never" nodeType="tmRoot">
          <p:childTnLst>
            <p:seq>
              <p:cTn id="1758" dur="indefinite" nodeType="mainSeq">
                <p:childTnLst>
                  <p:par>
                    <p:cTn id="1759" fill="hold">
                      <p:stCondLst>
                        <p:cond delay="indefinite"/>
                      </p:stCondLst>
                      <p:childTnLst>
                        <p:par>
                          <p:cTn id="1760" fill="hold">
                            <p:stCondLst>
                              <p:cond delay="0"/>
                            </p:stCondLst>
                            <p:childTnLst>
                              <p:par>
                                <p:cTn id="17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2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63" dur="499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306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作业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509" name="Group 309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510" name="Shape 307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511" name="Shape 308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512" name="Shape 310"/>
          <p:cNvSpPr/>
          <p:nvPr/>
        </p:nvSpPr>
        <p:spPr>
          <a:xfrm>
            <a:off x="983160" y="3241800"/>
            <a:ext cx="11037960" cy="333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50000"/>
              </a:lnSpc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        这篇课文给我们描述了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年的汽车是什么样子的。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2050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年的汽车将会更加清洁、安全；实现自动行驶；融合数字生活方式，为汽车用户提供全方位服务；电动汽车的数量将会增加，汽油、柴油等燃料仍会继续使用，但使用效率将会提高。请参考课本练习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5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，把课文缩写成</a:t>
            </a: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350</a:t>
            </a: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字左右的短文。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181"/>
          <p:cNvSpPr/>
          <p:nvPr/>
        </p:nvSpPr>
        <p:spPr>
          <a:xfrm>
            <a:off x="654480" y="3509280"/>
            <a:ext cx="1215180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marL="635040" indent="-635040" defTabSz="584280">
              <a:lnSpc>
                <a:spcPct val="100000"/>
              </a:lnSpc>
              <a:buClr>
                <a:srgbClr val="2A2A2B"/>
              </a:buClr>
              <a:buFont typeface="OpenSymbol"/>
              <a:buAutoNum type="arabicPeriod"/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他身体很弱，</a:t>
            </a:r>
            <a:r>
              <a:rPr lang="en-US" sz="3600" b="0" u="sng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                                                                     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2" name="Shape 182"/>
          <p:cNvSpPr/>
          <p:nvPr/>
        </p:nvSpPr>
        <p:spPr>
          <a:xfrm>
            <a:off x="654480" y="7081200"/>
            <a:ext cx="11923920" cy="759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对孩子要耐心，</a:t>
            </a:r>
            <a:r>
              <a:rPr lang="en-US" sz="3600" b="0" u="sng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                                                                  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3" name="Shape 183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练习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94" name="Group 186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95" name="Shape 184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96" name="Shape 185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97" name="Shape 187"/>
          <p:cNvSpPr/>
          <p:nvPr/>
        </p:nvSpPr>
        <p:spPr>
          <a:xfrm>
            <a:off x="654480" y="5158080"/>
            <a:ext cx="12038040" cy="759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你的电脑该换了，</a:t>
            </a:r>
            <a:r>
              <a:rPr lang="en-US" sz="3600" b="0" u="sng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                                       </a:t>
            </a: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，多耽误事啊 。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8" name="Shape 188"/>
          <p:cNvSpPr/>
          <p:nvPr/>
        </p:nvSpPr>
        <p:spPr>
          <a:xfrm>
            <a:off x="1498320" y="1932120"/>
            <a:ext cx="3698280" cy="5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2800" b="0" u="none" strike="noStrike">
                <a:solidFill>
                  <a:srgbClr val="000000"/>
                </a:solidFill>
                <a:effectLst/>
                <a:uFillTx/>
                <a:latin typeface="华文细黑"/>
                <a:ea typeface="华文细黑"/>
              </a:rPr>
              <a:t>用“动不动”完成句子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190"/>
          <p:cNvSpPr/>
          <p:nvPr/>
        </p:nvSpPr>
        <p:spPr>
          <a:xfrm>
            <a:off x="313560" y="22478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折磨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0" name="Shape 191"/>
          <p:cNvSpPr/>
          <p:nvPr/>
        </p:nvSpPr>
        <p:spPr>
          <a:xfrm>
            <a:off x="313560" y="51984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大体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1" name="Shape 192"/>
          <p:cNvSpPr/>
          <p:nvPr/>
        </p:nvSpPr>
        <p:spPr>
          <a:xfrm>
            <a:off x="313560" y="6197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勾画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2" name="Shape 193"/>
          <p:cNvSpPr/>
          <p:nvPr/>
        </p:nvSpPr>
        <p:spPr>
          <a:xfrm>
            <a:off x="313560" y="71960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轮廓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3" name="Shape 194"/>
          <p:cNvSpPr/>
          <p:nvPr/>
        </p:nvSpPr>
        <p:spPr>
          <a:xfrm>
            <a:off x="313560" y="820764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指责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4" name="Shape 195"/>
          <p:cNvSpPr/>
          <p:nvPr/>
        </p:nvSpPr>
        <p:spPr>
          <a:xfrm>
            <a:off x="313560" y="4186800"/>
            <a:ext cx="10285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担保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5" name="Shape 196"/>
          <p:cNvSpPr/>
          <p:nvPr/>
        </p:nvSpPr>
        <p:spPr>
          <a:xfrm>
            <a:off x="2317320" y="2273400"/>
            <a:ext cx="144612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zhémó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6" name="Shape 197"/>
          <p:cNvSpPr/>
          <p:nvPr/>
        </p:nvSpPr>
        <p:spPr>
          <a:xfrm>
            <a:off x="2317320" y="4212000"/>
            <a:ext cx="17388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dānbǎo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7" name="Shape 198"/>
          <p:cNvSpPr/>
          <p:nvPr/>
        </p:nvSpPr>
        <p:spPr>
          <a:xfrm>
            <a:off x="2317320" y="5223600"/>
            <a:ext cx="9536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dàtǐ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8" name="Shape 199"/>
          <p:cNvSpPr/>
          <p:nvPr/>
        </p:nvSpPr>
        <p:spPr>
          <a:xfrm>
            <a:off x="2317320" y="6213960"/>
            <a:ext cx="16732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gōuhuà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9" name="Shape 200"/>
          <p:cNvSpPr/>
          <p:nvPr/>
        </p:nvSpPr>
        <p:spPr>
          <a:xfrm>
            <a:off x="2317320" y="7221600"/>
            <a:ext cx="140760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lúnkuò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0" name="Shape 201"/>
          <p:cNvSpPr/>
          <p:nvPr/>
        </p:nvSpPr>
        <p:spPr>
          <a:xfrm>
            <a:off x="2317320" y="8215560"/>
            <a:ext cx="111744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zhǐzé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1" name="Shape 202"/>
          <p:cNvSpPr/>
          <p:nvPr/>
        </p:nvSpPr>
        <p:spPr>
          <a:xfrm>
            <a:off x="4956840" y="228600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多年来，他一直承受着病痛的折磨。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2" name="Shape 203"/>
          <p:cNvSpPr/>
          <p:nvPr/>
        </p:nvSpPr>
        <p:spPr>
          <a:xfrm>
            <a:off x="4956840" y="422460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我敢担保，同学们一定会选你当班长。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3" name="Shape 204"/>
          <p:cNvSpPr/>
          <p:nvPr/>
        </p:nvSpPr>
        <p:spPr>
          <a:xfrm>
            <a:off x="4956840" y="523620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你的看法大体正确，但还不够全面。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4" name="Shape 205"/>
          <p:cNvSpPr/>
          <p:nvPr/>
        </p:nvSpPr>
        <p:spPr>
          <a:xfrm>
            <a:off x="4956840" y="623520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这篇文章勾画出了某些人的丑恶嘴脸。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5" name="Shape 206"/>
          <p:cNvSpPr/>
          <p:nvPr/>
        </p:nvSpPr>
        <p:spPr>
          <a:xfrm>
            <a:off x="4956840" y="7233840"/>
            <a:ext cx="697212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美术老师几笔就勾画出一个人体的轮廓。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6" name="Shape 207"/>
          <p:cNvSpPr/>
          <p:nvPr/>
        </p:nvSpPr>
        <p:spPr>
          <a:xfrm>
            <a:off x="4956840" y="8250480"/>
            <a:ext cx="621000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你这样当众指责他，未免太过分了。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7" name="Shape 208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词汇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18" name="Group 211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19" name="Shape 209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20" name="Shape 210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121" name="Shape 212"/>
          <p:cNvSpPr/>
          <p:nvPr/>
        </p:nvSpPr>
        <p:spPr>
          <a:xfrm>
            <a:off x="313560" y="3217320"/>
            <a:ext cx="571320" cy="649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6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翼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2" name="Shape 213"/>
          <p:cNvSpPr/>
          <p:nvPr/>
        </p:nvSpPr>
        <p:spPr>
          <a:xfrm>
            <a:off x="2317320" y="3242520"/>
            <a:ext cx="425880" cy="58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yì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3" name="Shape 214"/>
          <p:cNvSpPr/>
          <p:nvPr/>
        </p:nvSpPr>
        <p:spPr>
          <a:xfrm>
            <a:off x="4956840" y="3255480"/>
            <a:ext cx="659088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3000" b="0" u="none" strike="noStrike">
                <a:solidFill>
                  <a:srgbClr val="2A2A2B"/>
                </a:solidFill>
                <a:effectLst/>
                <a:uFillTx/>
                <a:latin typeface="华文细黑"/>
                <a:ea typeface="华文细黑"/>
              </a:rPr>
              <a:t>汽车要是也有双翼，能飞起来就好了。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11" dur="49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14" dur="499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18" dur="49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1" dur="49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5" dur="499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8" dur="499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32" dur="499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35" dur="49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39" dur="49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2" dur="49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6" dur="49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9" dur="49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3" dur="49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6" dur="49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216"/>
          <p:cNvSpPr/>
          <p:nvPr/>
        </p:nvSpPr>
        <p:spPr>
          <a:xfrm>
            <a:off x="-9000" y="1610640"/>
            <a:ext cx="13022280" cy="787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45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甲乙丙丁……</a:t>
            </a:r>
            <a:endParaRPr lang="en-US" sz="45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5" name="Shape 217"/>
          <p:cNvSpPr/>
          <p:nvPr/>
        </p:nvSpPr>
        <p:spPr>
          <a:xfrm>
            <a:off x="4524840" y="2637720"/>
            <a:ext cx="3954960" cy="55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1. </a:t>
            </a:r>
            <a:r>
              <a:rPr lang="zh-CN" sz="30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用来对事物进行排序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6" name="Shape 218"/>
          <p:cNvSpPr/>
          <p:nvPr/>
        </p:nvSpPr>
        <p:spPr>
          <a:xfrm>
            <a:off x="250920" y="3702600"/>
            <a:ext cx="12502800" cy="19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、甲   更加清洁、安全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乙   能自动行驶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      丙   融合数字生活方式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7" name="Shape 219"/>
          <p:cNvSpPr/>
          <p:nvPr/>
        </p:nvSpPr>
        <p:spPr>
          <a:xfrm>
            <a:off x="250920" y="5854320"/>
            <a:ext cx="12502800" cy="3207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、甲乙丙丁四人的车分别为白色、银色、蓝色和红色。在问到他们各自车的颜色时，甲说：“乙的车不是白色。”乙说：“丙的车是红色的。”丙说：“丁的车不是蓝色的。”丁说：“甲、乙、丙三人中有一个人的车是红色的，而且只有这个人说的是实话。”假如丁说的是实话，那么以下说法正确的是：（      ）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8" name="Shape 220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29" name="Group 223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30" name="Shape 221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31" name="Shape 222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225"/>
          <p:cNvSpPr/>
          <p:nvPr/>
        </p:nvSpPr>
        <p:spPr>
          <a:xfrm>
            <a:off x="1472040" y="3291840"/>
            <a:ext cx="786924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A.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甲的车是白色的，乙的车是银色的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3" name="Shape 226"/>
          <p:cNvSpPr/>
          <p:nvPr/>
        </p:nvSpPr>
        <p:spPr>
          <a:xfrm>
            <a:off x="1472040" y="4406760"/>
            <a:ext cx="737424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B.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乙的车是蓝色的，丙的车是红色的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4" name="Shape 227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35" name="Group 230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36" name="Shape 228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37" name="Shape 229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sp>
        <p:nvSpPr>
          <p:cNvPr id="138" name="Shape 231"/>
          <p:cNvSpPr/>
          <p:nvPr/>
        </p:nvSpPr>
        <p:spPr>
          <a:xfrm>
            <a:off x="1472040" y="5522040"/>
            <a:ext cx="716940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C.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丙的车是白色的，丁的车是蓝色的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9" name="Shape 232"/>
          <p:cNvSpPr/>
          <p:nvPr/>
        </p:nvSpPr>
        <p:spPr>
          <a:xfrm>
            <a:off x="1472040" y="6636960"/>
            <a:ext cx="713988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D.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丙的车是银色的，甲的车是红色的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4" dur="indefinite" restart="never" nodeType="tmRoot">
          <p:childTnLst>
            <p:seq>
              <p:cTn id="375" dur="indefinite" nodeType="mainSeq">
                <p:childTnLst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234"/>
          <p:cNvSpPr/>
          <p:nvPr/>
        </p:nvSpPr>
        <p:spPr>
          <a:xfrm>
            <a:off x="-9000" y="1572840"/>
            <a:ext cx="13022280" cy="787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algn="ctr" defTabSz="584280">
              <a:lnSpc>
                <a:spcPct val="100000"/>
              </a:lnSpc>
              <a:tabLst>
                <a:tab pos="0" algn="l"/>
              </a:tabLst>
            </a:pPr>
            <a:r>
              <a:rPr lang="zh-CN" sz="4500" b="0" u="none" strike="noStrike">
                <a:solidFill>
                  <a:schemeClr val="accent5"/>
                </a:solidFill>
                <a:effectLst/>
                <a:uFillTx/>
                <a:latin typeface="华文细黑"/>
                <a:ea typeface="华文细黑"/>
              </a:rPr>
              <a:t>甲乙丙丁……</a:t>
            </a:r>
            <a:endParaRPr lang="en-US" sz="45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1" name="Shape 235"/>
          <p:cNvSpPr/>
          <p:nvPr/>
        </p:nvSpPr>
        <p:spPr>
          <a:xfrm>
            <a:off x="713160" y="2683440"/>
            <a:ext cx="5818320" cy="4734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30000"/>
              </a:lnSpc>
              <a:tabLst>
                <a:tab pos="0" algn="l"/>
              </a:tabLst>
            </a:pPr>
            <a:r>
              <a:rPr lang="en-US" sz="26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2. “</a:t>
            </a:r>
            <a:r>
              <a:rPr lang="zh-CN" sz="26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甲、乙、丙、丁、午、己、庚、辛、壬、癸”称作天干，“子、丑、寅、卯、辰、巳、午、未、申、酉、戌、亥”称作地支。天干地支简称“干支”。古人用天干的十个字和地支的十二个字按顺序配合，可配合成六十组，周而复始，循环使用，用以纪日、纪年，现在中国农历仍用干支来纪年。例如：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2" name="Shape 236"/>
          <p:cNvSpPr/>
          <p:nvPr/>
        </p:nvSpPr>
        <p:spPr>
          <a:xfrm>
            <a:off x="1523880" y="693000"/>
            <a:ext cx="11480400" cy="112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65160" rIns="65160" bIns="65160" anchor="t">
            <a:spAutoFit/>
          </a:bodyPr>
          <a:p>
            <a:pPr defTabSz="1300320">
              <a:lnSpc>
                <a:spcPct val="100000"/>
              </a:lnSpc>
              <a:tabLst>
                <a:tab pos="0" algn="l"/>
              </a:tabLst>
            </a:pPr>
            <a:r>
              <a:rPr lang="zh-CN" sz="5600" b="0" u="none" strike="noStrike">
                <a:solidFill>
                  <a:srgbClr val="A6A6A6"/>
                </a:solidFill>
                <a:effectLst/>
                <a:uFillTx/>
                <a:latin typeface="Arial"/>
                <a:ea typeface="Arial"/>
              </a:rPr>
              <a:t>语言点</a:t>
            </a:r>
            <a:endParaRPr lang="en-US" sz="5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43" name="Group 239"/>
          <p:cNvGrpSpPr/>
          <p:nvPr/>
        </p:nvGrpSpPr>
        <p:grpSpPr>
          <a:xfrm>
            <a:off x="409320" y="324720"/>
            <a:ext cx="863640" cy="1307880"/>
            <a:chOff x="409320" y="324720"/>
            <a:chExt cx="863640" cy="1307880"/>
          </a:xfrm>
        </p:grpSpPr>
        <p:sp>
          <p:nvSpPr>
            <p:cNvPr id="144" name="Shape 237"/>
            <p:cNvSpPr/>
            <p:nvPr/>
          </p:nvSpPr>
          <p:spPr>
            <a:xfrm>
              <a:off x="409320" y="324720"/>
              <a:ext cx="863640" cy="1307880"/>
            </a:xfrm>
            <a:custGeom>
              <a:avLst/>
              <a:gdLst>
                <a:gd name="textAreaLeft" fmla="*/ 0 w 863640"/>
                <a:gd name="textAreaRight" fmla="*/ 864000 w 863640"/>
                <a:gd name="textAreaTop" fmla="*/ 0 h 1307880"/>
                <a:gd name="textAreaBottom" fmla="*/ 1308240 h 130788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ECC"/>
            </a:solidFill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  <p:sp>
          <p:nvSpPr>
            <p:cNvPr id="145" name="Shape 238"/>
            <p:cNvSpPr/>
            <p:nvPr/>
          </p:nvSpPr>
          <p:spPr>
            <a:xfrm>
              <a:off x="683640" y="899280"/>
              <a:ext cx="318600" cy="580320"/>
            </a:xfrm>
            <a:custGeom>
              <a:avLst/>
              <a:gdLst>
                <a:gd name="textAreaLeft" fmla="*/ 0 w 318600"/>
                <a:gd name="textAreaRight" fmla="*/ 318960 w 318600"/>
                <a:gd name="textAreaTop" fmla="*/ 0 h 580320"/>
                <a:gd name="textAreaBottom" fmla="*/ 580680 h 580320"/>
                <a:gd name="GluePoint1X" fmla="*/ 1 w 2"/>
                <a:gd name="GluePoint1Y" fmla="*/ 1 h 2"/>
                <a:gd name="GluePoint2X" fmla="*/ 1 w 2"/>
                <a:gd name="GluePoint2Y" fmla="*/ 1 h 2"/>
                <a:gd name="GluePoint3X" fmla="*/ 1 w 2"/>
                <a:gd name="GluePoint3Y" fmla="*/ 1 h 2"/>
                <a:gd name="GluePoint4X" fmla="*/ 1 w 2"/>
                <a:gd name="GluePoint4Y" fmla="*/ 1 h 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5160" tIns="65160" rIns="65160" bIns="65160" anchor="t">
              <a:noAutofit/>
            </a:bodyPr>
            <a:p>
              <a:pPr defTabSz="1300320">
                <a:lnSpc>
                  <a:spcPct val="100000"/>
                </a:lnSpc>
                <a:tabLst>
                  <a:tab pos="0" algn="l"/>
                </a:tabLst>
              </a:pP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endParaRPr>
            </a:p>
          </p:txBody>
        </p:sp>
      </p:grpSp>
      <p:pic>
        <p:nvPicPr>
          <p:cNvPr id="146" name="pasted-image.jpeg"/>
          <p:cNvPicPr/>
          <p:nvPr/>
        </p:nvPicPr>
        <p:blipFill>
          <a:blip r:embed="rId1"/>
          <a:stretch/>
        </p:blipFill>
        <p:spPr>
          <a:xfrm>
            <a:off x="6858360" y="2658960"/>
            <a:ext cx="5587200" cy="55872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47" name="Shape 241"/>
          <p:cNvSpPr/>
          <p:nvPr/>
        </p:nvSpPr>
        <p:spPr>
          <a:xfrm>
            <a:off x="760680" y="6459480"/>
            <a:ext cx="786924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1. 2015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年，农历乙未。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8" name="Shape 242"/>
          <p:cNvSpPr/>
          <p:nvPr/>
        </p:nvSpPr>
        <p:spPr>
          <a:xfrm>
            <a:off x="760680" y="7375680"/>
            <a:ext cx="737424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2.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甲午战争发生在</a:t>
            </a: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1894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年。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9" name="Shape 243"/>
          <p:cNvSpPr/>
          <p:nvPr/>
        </p:nvSpPr>
        <p:spPr>
          <a:xfrm>
            <a:off x="760680" y="8291520"/>
            <a:ext cx="9216720" cy="722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rIns="50760" bIns="50760" anchor="ctr">
            <a:spAutoFit/>
          </a:bodyPr>
          <a:p>
            <a:pPr defTabSz="584280">
              <a:lnSpc>
                <a:spcPct val="120000"/>
              </a:lnSpc>
              <a:tabLst>
                <a:tab pos="0" algn="l"/>
              </a:tabLst>
            </a:pPr>
            <a:r>
              <a:rPr lang="en-US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3. </a:t>
            </a:r>
            <a:r>
              <a:rPr lang="zh-CN" sz="3400" b="0" u="none" strike="noStrike">
                <a:solidFill>
                  <a:srgbClr val="282828"/>
                </a:solidFill>
                <a:effectLst/>
                <a:uFillTx/>
                <a:latin typeface="华文细黑"/>
                <a:ea typeface="华文细黑"/>
              </a:rPr>
              <a:t>甲申年来临之际，祝您健康幸福，心想事成。</a:t>
            </a:r>
            <a:endParaRPr lang="en-US" sz="3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6" dur="indefinite" restart="never" nodeType="tmRoot">
          <p:childTnLst>
            <p:seq>
              <p:cTn id="397" dur="indefinite" nodeType="mainSeq">
                <p:childTnLst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ntr" fill="hold" nodeType="clickEffect" presetSubtype="32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4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 pitchFamily="0" charset="1"/>
        <a:ea typeface="Helvetica Light" pitchFamily="0" charset="1"/>
        <a:cs typeface="Helvetica Light" pitchFamily="0" charset="1"/>
      </a:majorFont>
      <a:minorFont>
        <a:latin typeface="Helvetica Light" pitchFamily="0" charset="1"/>
        <a:ea typeface="Helvetica Light" pitchFamily="0" charset="1"/>
        <a:cs typeface="Helvetica Light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Collabora_Office/25.04.9.4$Linux_X86_64 LibreOffice_project/bbf180856f1919e69a04fdf6175ff4f11f52e1db</Application>
  <AppVersion>15.0000</AppVersion>
  <Words>1523</Words>
  <Paragraphs>407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Fengi</dc:creator>
  <dc:description/>
  <dc:language>zh-CN</dc:language>
  <cp:lastModifiedBy/>
  <dcterms:modified xsi:type="dcterms:W3CDTF">2026-06-16T22:27:01Z</dcterms:modified>
  <cp:revision>10</cp:revision>
  <dc:subject/>
  <dc:title>HSK 六级 下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自定义</vt:lpwstr>
  </property>
  <property fmtid="{D5CDD505-2E9C-101B-9397-08002B2CF9AE}" pid="4" name="Slides">
    <vt:i4>41</vt:i4>
  </property>
</Properties>
</file>