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0" r:id="rId3"/>
    <p:sldId id="443" r:id="rId5"/>
    <p:sldId id="421" r:id="rId6"/>
    <p:sldId id="794" r:id="rId7"/>
    <p:sldId id="456" r:id="rId8"/>
    <p:sldId id="649" r:id="rId9"/>
    <p:sldId id="740" r:id="rId10"/>
    <p:sldId id="782" r:id="rId11"/>
    <p:sldId id="783" r:id="rId12"/>
    <p:sldId id="648" r:id="rId13"/>
    <p:sldId id="741" r:id="rId14"/>
    <p:sldId id="784" r:id="rId15"/>
    <p:sldId id="742" r:id="rId16"/>
    <p:sldId id="795" r:id="rId17"/>
    <p:sldId id="744" r:id="rId18"/>
    <p:sldId id="748" r:id="rId19"/>
    <p:sldId id="747" r:id="rId20"/>
    <p:sldId id="749" r:id="rId21"/>
    <p:sldId id="750" r:id="rId22"/>
    <p:sldId id="752" r:id="rId23"/>
    <p:sldId id="754" r:id="rId24"/>
    <p:sldId id="755" r:id="rId25"/>
    <p:sldId id="756" r:id="rId26"/>
    <p:sldId id="786" r:id="rId27"/>
    <p:sldId id="757" r:id="rId28"/>
    <p:sldId id="758" r:id="rId29"/>
    <p:sldId id="761" r:id="rId30"/>
    <p:sldId id="762" r:id="rId31"/>
    <p:sldId id="764" r:id="rId32"/>
    <p:sldId id="787" r:id="rId33"/>
    <p:sldId id="788" r:id="rId34"/>
    <p:sldId id="789" r:id="rId35"/>
    <p:sldId id="790" r:id="rId36"/>
    <p:sldId id="791" r:id="rId37"/>
    <p:sldId id="640" r:id="rId38"/>
    <p:sldId id="641" r:id="rId39"/>
    <p:sldId id="642" r:id="rId40"/>
    <p:sldId id="765" r:id="rId41"/>
    <p:sldId id="767" r:id="rId42"/>
    <p:sldId id="768" r:id="rId43"/>
    <p:sldId id="773" r:id="rId44"/>
    <p:sldId id="792" r:id="rId45"/>
    <p:sldId id="774" r:id="rId46"/>
    <p:sldId id="776" r:id="rId47"/>
    <p:sldId id="778" r:id="rId48"/>
    <p:sldId id="793" r:id="rId49"/>
    <p:sldId id="802" r:id="rId50"/>
    <p:sldId id="797" r:id="rId51"/>
    <p:sldId id="801" r:id="rId52"/>
    <p:sldId id="800" r:id="rId53"/>
    <p:sldId id="799" r:id="rId54"/>
    <p:sldId id="796" r:id="rId55"/>
  </p:sldIdLst>
  <p:sldSz cx="12192000" cy="6858000"/>
  <p:notesSz cx="6858000" cy="9144000"/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FFFF"/>
    <a:srgbClr val="0E870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3" autoAdjust="0"/>
    <p:restoredTop sz="82959" autoAdjust="0"/>
  </p:normalViewPr>
  <p:slideViewPr>
    <p:cSldViewPr snapToGrid="0">
      <p:cViewPr varScale="1">
        <p:scale>
          <a:sx n="65" d="100"/>
          <a:sy n="65" d="100"/>
        </p:scale>
        <p:origin x="291" y="33"/>
      </p:cViewPr>
      <p:guideLst>
        <p:guide orient="horz" pos="2255"/>
        <p:guide pos="3840"/>
      </p:guideLst>
    </p:cSldViewPr>
  </p:slideViewPr>
  <p:outlineViewPr>
    <p:cViewPr>
      <p:scale>
        <a:sx n="33" d="100"/>
        <a:sy n="33" d="100"/>
      </p:scale>
      <p:origin x="0" y="-588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tags" Target="tags/tag77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全世界你最喜欢的城市是哪一个？</a:t>
            </a:r>
            <a:endParaRPr lang="en-US" altLang="zh-CN" dirty="0"/>
          </a:p>
          <a:p>
            <a:r>
              <a:rPr lang="zh-CN" altLang="en-US" dirty="0"/>
              <a:t>你们全家一起旅行过吗？你们去哪儿旅行呢？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你喜欢乘飞机还是乘火车去旅游吗？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你现在有什么烦恼？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果然：预测的事情发生了，已经发生的事情</a:t>
            </a:r>
            <a:endParaRPr lang="en-US" altLang="zh-CN" dirty="0"/>
          </a:p>
          <a:p>
            <a:r>
              <a:rPr lang="zh-CN" altLang="en-US" dirty="0"/>
              <a:t>当然：按照道理一定会，事情不一定发生了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1" Type="http://schemas.openxmlformats.org/officeDocument/2006/relationships/tags" Target="../tags/tag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4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2009243" y="3428852"/>
            <a:ext cx="7739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第六课 </a:t>
            </a:r>
            <a:r>
              <a:rPr lang="zh-CN" altLang="en-US"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没有比那儿更美的地方了</a:t>
            </a:r>
            <a:endParaRPr lang="zh-CN" altLang="en-US" sz="4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539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084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全</a:t>
            </a:r>
            <a:endParaRPr lang="zh-CN" altLang="en-US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4341" name="文本框 3"/>
          <p:cNvSpPr txBox="1"/>
          <p:nvPr/>
        </p:nvSpPr>
        <p:spPr>
          <a:xfrm>
            <a:off x="1340803" y="1441450"/>
            <a:ext cx="83616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全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国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世界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市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班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家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省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书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文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0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38" name="文本框 7"/>
          <p:cNvSpPr txBox="1"/>
          <p:nvPr/>
        </p:nvSpPr>
        <p:spPr>
          <a:xfrm>
            <a:off x="925513" y="2632075"/>
            <a:ext cx="9322435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685800" indent="-685800" eaLnBrk="0" hangingPunct="0">
              <a:buFont typeface="Arial" panose="020B0604020202020204" pitchFamily="34" charset="0"/>
              <a:buChar char="•"/>
            </a:pP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全</a:t>
            </a:r>
            <a:r>
              <a:rPr lang="zh-CN" altLang="en-US" sz="48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班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学生都祝贺他通过了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YKK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考试。 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39" name="文本框 1"/>
          <p:cNvSpPr txBox="1"/>
          <p:nvPr/>
        </p:nvSpPr>
        <p:spPr>
          <a:xfrm>
            <a:off x="925513" y="5095875"/>
            <a:ext cx="9297035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这家超市的东西很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全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，想买什么都有。 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0" name="文本框 2"/>
          <p:cNvSpPr txBox="1"/>
          <p:nvPr/>
        </p:nvSpPr>
        <p:spPr>
          <a:xfrm>
            <a:off x="925513" y="3856038"/>
            <a:ext cx="8377555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我小时候的梦想就是游遍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全</a:t>
            </a:r>
            <a:r>
              <a:rPr lang="zh-CN" altLang="en-US" sz="44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世界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。 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1" grpId="1"/>
      <p:bldP spid="14338" grpId="0"/>
      <p:bldP spid="14338" grpId="1"/>
      <p:bldP spid="14339" grpId="0"/>
      <p:bldP spid="14339" grpId="1"/>
      <p:bldP spid="14340" grpId="0"/>
      <p:bldP spid="1434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连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V.</a:t>
            </a:r>
            <a:endParaRPr lang="en-US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5362" name="文本框 2"/>
          <p:cNvSpPr txBox="1"/>
          <p:nvPr/>
        </p:nvSpPr>
        <p:spPr>
          <a:xfrm>
            <a:off x="958102" y="5393302"/>
            <a:ext cx="104241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最近爸爸工作很忙，已经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着三天没回家了。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65" name="文本框 4"/>
          <p:cNvSpPr txBox="1"/>
          <p:nvPr/>
        </p:nvSpPr>
        <p:spPr>
          <a:xfrm>
            <a:off x="3587801" y="1425834"/>
            <a:ext cx="6658371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孩子把胡萝卜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根拔了出来。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-1109" t="10055" r="1109" b="14918"/>
          <a:stretch>
            <a:fillRect/>
          </a:stretch>
        </p:blipFill>
        <p:spPr>
          <a:xfrm>
            <a:off x="958102" y="1019744"/>
            <a:ext cx="2408553" cy="19197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02" y="3079791"/>
            <a:ext cx="3861019" cy="217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本框 4"/>
          <p:cNvSpPr txBox="1"/>
          <p:nvPr/>
        </p:nvSpPr>
        <p:spPr>
          <a:xfrm>
            <a:off x="5309858" y="3663950"/>
            <a:ext cx="6658371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这里山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着山，环境太好了。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乘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V.</a:t>
            </a:r>
            <a:endParaRPr lang="en-US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7410" name="文本框 3"/>
          <p:cNvSpPr txBox="1"/>
          <p:nvPr/>
        </p:nvSpPr>
        <p:spPr>
          <a:xfrm>
            <a:off x="1460818" y="1239838"/>
            <a:ext cx="8151812" cy="7683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eaLnBrk="0" hangingPunct="0"/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乘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飞机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火车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船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大巴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车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4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11" name="文本框 4"/>
          <p:cNvSpPr txBox="1"/>
          <p:nvPr/>
        </p:nvSpPr>
        <p:spPr>
          <a:xfrm>
            <a:off x="915035" y="2493010"/>
            <a:ext cx="1119251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奶奶由于第一次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乘</a:t>
            </a:r>
            <a:r>
              <a:rPr lang="zh-CN" altLang="en-US" sz="36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飞机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出国，刚到机场就开始紧张起来。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12" name="文本框 1"/>
          <p:cNvSpPr txBox="1"/>
          <p:nvPr/>
        </p:nvSpPr>
        <p:spPr>
          <a:xfrm>
            <a:off x="915035" y="3810000"/>
            <a:ext cx="108997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火车就要开了，请所有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乘</a:t>
            </a:r>
            <a:r>
              <a:rPr lang="zh-CN" altLang="en-US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车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乘客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马上上车。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13" name="文本框 2"/>
          <p:cNvSpPr txBox="1"/>
          <p:nvPr/>
        </p:nvSpPr>
        <p:spPr>
          <a:xfrm>
            <a:off x="915035" y="4846955"/>
            <a:ext cx="111417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15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路公交车不直接到学校，中间要</a:t>
            </a:r>
            <a:r>
              <a:rPr lang="zh-CN" altLang="en-US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换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乘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两次地铁。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ldLvl="0" animBg="1"/>
      <p:bldP spid="17410" grpId="1"/>
      <p:bldP spid="17411" grpId="0"/>
      <p:bldP spid="17411" grpId="1"/>
      <p:bldP spid="17412" grpId="0"/>
      <p:bldP spid="17412" grpId="1"/>
      <p:bldP spid="17413" grpId="0"/>
      <p:bldP spid="174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185252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组成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6140" y="3237749"/>
            <a:ext cx="10570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汉字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好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是</a:t>
            </a:r>
            <a:r>
              <a:rPr lang="zh-CN" altLang="en-US" sz="36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由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女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和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子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两部分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组成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的。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2965" y="4205489"/>
            <a:ext cx="9928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老师让每两个人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组成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一组，练习课文。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53482" y="1345391"/>
            <a:ext cx="3171825" cy="6451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S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由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 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组成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3482" y="2270009"/>
            <a:ext cx="2251710" cy="6451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组成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S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4" y="165765"/>
            <a:ext cx="920157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面对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algn="l"/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面对问题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困难</a:t>
            </a:r>
            <a:endParaRPr lang="en-US" altLang="zh-CN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algn="l"/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不能面对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sb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（觉得对不起、很丢脸）</a:t>
            </a:r>
            <a:endParaRPr lang="zh-CN" altLang="en-US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8435" name="文本框 1"/>
          <p:cNvSpPr txBox="1"/>
          <p:nvPr/>
        </p:nvSpPr>
        <p:spPr>
          <a:xfrm>
            <a:off x="862964" y="5312191"/>
            <a:ext cx="10941686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这次考试考得太差了，我不能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面对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我自己。 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"/>
          <p:cNvSpPr txBox="1"/>
          <p:nvPr/>
        </p:nvSpPr>
        <p:spPr>
          <a:xfrm>
            <a:off x="862964" y="2976745"/>
            <a:ext cx="74842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面对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矛盾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，最好想想怎么解决。 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"/>
          <p:cNvSpPr txBox="1"/>
          <p:nvPr/>
        </p:nvSpPr>
        <p:spPr>
          <a:xfrm>
            <a:off x="862964" y="4115518"/>
            <a:ext cx="1007301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面对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学习上的困难，我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________________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 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5" grpId="1"/>
      <p:bldP spid="12" grpId="0"/>
      <p:bldP spid="12" grpId="1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烦恼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0125" y="1370965"/>
            <a:ext cx="10659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①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N.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3615" y="2397760"/>
            <a:ext cx="10224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能否顺利通过考试，是他现在最大的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烦恼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0125" y="4022725"/>
            <a:ext cx="2255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②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Adj. 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0125" y="4801235"/>
            <a:ext cx="106584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 eaLnBrk="0" hangingPunct="0">
              <a:buFont typeface="Arial" panose="020B060402020202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姐姐每个月的工资连交房租都不够，这让她</a:t>
            </a:r>
            <a:r>
              <a:rPr lang="zh-CN" altLang="en-US" sz="36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感到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烦恼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3615" y="3106420"/>
            <a:ext cx="10224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快把你的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烦恼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都忘掉，好好在这儿玩吧。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l" eaLnBrk="0" hangingPunct="0">
              <a:spcBef>
                <a:spcPct val="20000"/>
              </a:spcBef>
            </a:pP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乘  全  烦恼  面对  人群  连</a:t>
            </a:r>
            <a:r>
              <a:rPr lang="en-US" altLang="zh-CN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组成 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6147" name="Text Box 4"/>
          <p:cNvSpPr txBox="1"/>
          <p:nvPr/>
        </p:nvSpPr>
        <p:spPr>
          <a:xfrm>
            <a:off x="1004570" y="1154430"/>
            <a:ext cx="108000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如果我们心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心，一起努力，那我们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就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一定能度过这段时光。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153" name="Text Box 4"/>
          <p:cNvSpPr txBox="1"/>
          <p:nvPr/>
        </p:nvSpPr>
        <p:spPr>
          <a:xfrm>
            <a:off x="1004570" y="2770505"/>
            <a:ext cx="77939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3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.从学校到商场，需要换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一次地铁。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6155" name="Text Box 4"/>
          <p:cNvSpPr txBox="1"/>
          <p:nvPr/>
        </p:nvSpPr>
        <p:spPr>
          <a:xfrm>
            <a:off x="1004570" y="1854835"/>
            <a:ext cx="1065403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.生病的时候千万要离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______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远一点，否则容易让更多的人生病。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004570" y="3470910"/>
            <a:ext cx="97853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4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.大部分丈夫都会为妻子和妈妈的关系感到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______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04570" y="4171315"/>
            <a:ext cx="81718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5.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每个人都有自己不想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______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的人和事。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1004570" y="4871720"/>
            <a:ext cx="102800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6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.这个地方特别漂亮，吸引了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国各地的游客去旅游。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1004570" y="5572125"/>
            <a:ext cx="7895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7.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课堂是由教师和学生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53" grpId="0"/>
      <p:bldP spid="6155" grpId="0"/>
      <p:bldP spid="4" grpId="0"/>
      <p:bldP spid="5" grpId="0"/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2773680" y="2706370"/>
            <a:ext cx="63061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周围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赞成 </a:t>
            </a:r>
            <a:r>
              <a:rPr lang="en-US" altLang="zh-CN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赚钱</a:t>
            </a:r>
            <a:endParaRPr lang="zh-CN" altLang="en-US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4" y="127635"/>
            <a:ext cx="1713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周围    </a:t>
            </a:r>
            <a:endParaRPr lang="en-US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4914" y="2462468"/>
            <a:ext cx="8525091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学校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周围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附近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四周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有很多好吃的饭店。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4914" y="4240068"/>
            <a:ext cx="11303094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来到一个新的环境中，要多观察你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周围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的人、事、物。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4914" y="1738542"/>
            <a:ext cx="7007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地方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+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周围    近义词：附近、四周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endParaRPr lang="zh-CN" altLang="en-US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4914" y="3596910"/>
            <a:ext cx="7007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人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+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周围    近义词：身边</a:t>
            </a:r>
            <a:endParaRPr lang="zh-CN" altLang="en-US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754914" y="128620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赚钱 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V-O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4914" y="3709709"/>
            <a:ext cx="9928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他工作以后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了不少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，这让他很开心。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4914" y="4463684"/>
            <a:ext cx="10839827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我的理想是当一名商人，是因为做生意能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很多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5233" y="1016462"/>
            <a:ext cx="4156290" cy="2584432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2" name="文本框 11"/>
          <p:cNvSpPr txBox="1"/>
          <p:nvPr/>
        </p:nvSpPr>
        <p:spPr>
          <a:xfrm>
            <a:off x="754914" y="5217659"/>
            <a:ext cx="528061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很多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就等于成功吗？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390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</a:t>
            </a:r>
            <a:endParaRPr lang="zh-CN" altLang="en-US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" y="931413"/>
            <a:ext cx="4772891" cy="30537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5457"/>
            <a:ext cx="4570860" cy="30396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" y="4160249"/>
            <a:ext cx="10410825" cy="21431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4" y="127635"/>
            <a:ext cx="1046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赞成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V.    </a:t>
            </a:r>
            <a:r>
              <a:rPr lang="zh-CN" altLang="en-US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近义词：同意、支持   反义词：反对</a:t>
            </a:r>
            <a:endParaRPr lang="en-US" altLang="zh-CN" sz="48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901064" y="3707054"/>
            <a:ext cx="6873998" cy="70788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会议上大家都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赞成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他的想法。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901064" y="4747502"/>
            <a:ext cx="9446817" cy="70788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他的父母都不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赞成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他一个人到国外留学。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6457" y="1564366"/>
            <a:ext cx="3947614" cy="2762549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2" name="文本框 3"/>
          <p:cNvSpPr txBox="1"/>
          <p:nvPr/>
        </p:nvSpPr>
        <p:spPr>
          <a:xfrm>
            <a:off x="862964" y="1745312"/>
            <a:ext cx="4124847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赞成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sb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的想法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观点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赞成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sb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do </a:t>
            </a:r>
            <a:r>
              <a:rPr lang="en-US" altLang="zh-CN" sz="3600" b="1" dirty="0" err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sth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  <p:bldP spid="6" grpId="0" bldLvl="0"/>
      <p:bldP spid="12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3002280" y="2693670"/>
            <a:ext cx="61880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趁（着）   准    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果然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趁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13865" y="1364615"/>
            <a:ext cx="4074795" cy="6451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等线" panose="02010600030101010101" charset="-122"/>
                <a:ea typeface="楷体" panose="02010609060101010101" charset="-122"/>
                <a:sym typeface="+mn-ea"/>
              </a:rPr>
              <a:t>趁</a:t>
            </a:r>
            <a:r>
              <a:rPr lang="en-US" altLang="zh-CN" sz="3600" b="1" dirty="0">
                <a:latin typeface="等线" panose="02010600030101010101" charset="-122"/>
                <a:ea typeface="楷体" panose="02010609060101010101" charset="-122"/>
                <a:sym typeface="+mn-ea"/>
              </a:rPr>
              <a:t>+</a:t>
            </a:r>
            <a:r>
              <a:rPr lang="zh-CN" altLang="en-US" sz="3600" b="1" dirty="0">
                <a:latin typeface="等线" panose="02010600030101010101" charset="-122"/>
                <a:ea typeface="楷体" panose="02010609060101010101" charset="-122"/>
                <a:sym typeface="+mn-ea"/>
              </a:rPr>
              <a:t>时间</a:t>
            </a:r>
            <a:r>
              <a:rPr lang="en-US" altLang="zh-CN" sz="3600" b="1" dirty="0">
                <a:latin typeface="等线" panose="0201060003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600" b="1" dirty="0">
                <a:latin typeface="等线" panose="02010600030101010101" charset="-122"/>
                <a:ea typeface="楷体" panose="02010609060101010101" charset="-122"/>
                <a:sym typeface="+mn-ea"/>
              </a:rPr>
              <a:t>机会</a:t>
            </a:r>
            <a:r>
              <a:rPr lang="en-US" altLang="zh-CN" sz="3600" b="1" dirty="0">
                <a:latin typeface="等线" panose="02010600030101010101" charset="-122"/>
                <a:ea typeface="楷体" panose="02010609060101010101" charset="-122"/>
                <a:sym typeface="+mn-ea"/>
              </a:rPr>
              <a:t>+V</a:t>
            </a:r>
            <a:endParaRPr lang="en-US" altLang="zh-CN" sz="3600" b="1" dirty="0">
              <a:latin typeface="等线" panose="0201060003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8674" name="文本框 4"/>
          <p:cNvSpPr txBox="1"/>
          <p:nvPr/>
        </p:nvSpPr>
        <p:spPr>
          <a:xfrm>
            <a:off x="956945" y="2265045"/>
            <a:ext cx="1029716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他一直想去日本旅游，可是平时工作太忙了，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趁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假期有时间，去了一趟日本。 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2965" y="3780790"/>
            <a:ext cx="95199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趁着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考试前十分钟，我把生词又看了一遍。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6945" y="4982845"/>
            <a:ext cx="898334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小偷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趁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商场里人多，偷走了我俩的钱包。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8674" grpId="0"/>
      <p:bldP spid="28674" grpId="1"/>
      <p:bldP spid="7" grpId="0" bldLvl="0"/>
      <p:bldP spid="9" grpId="0" bldLvl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9698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9125" y="927100"/>
            <a:ext cx="10953750" cy="5749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072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740" y="2378710"/>
            <a:ext cx="11439525" cy="3267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准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≈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肯定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一定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9010" y="1791970"/>
            <a:ext cx="104508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他今天上班时一直说困，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是昨晚又熬夜了。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9010" y="3252470"/>
            <a:ext cx="100406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看他高兴的样子，考试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得了一百分。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9010" y="4714875"/>
            <a:ext cx="100406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盐在哪儿他都不知道，他在家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没做过饭。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2" grpId="0" bldLvl="0"/>
      <p:bldP spid="5" grpId="0" bldLvl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481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" y="1250950"/>
            <a:ext cx="10426700" cy="5006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果然</a:t>
            </a:r>
            <a:endParaRPr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8540" y="1792605"/>
            <a:ext cx="1054481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昨天外边那么冷还只穿一件衬衫，今天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果然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感冒了吧。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8540" y="3511550"/>
            <a:ext cx="100171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他每天都努力学习，这次考试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果然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进步了。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8540" y="4789805"/>
            <a:ext cx="97186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他昨晚熬夜了，今天上课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果然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迟到了。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/>
      <p:bldP spid="6" grpId="0" bldLvl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6865" name="图片 1"/>
          <p:cNvPicPr>
            <a:picLocks noChangeAspect="1"/>
          </p:cNvPicPr>
          <p:nvPr/>
        </p:nvPicPr>
        <p:blipFill>
          <a:blip r:embed="rId1"/>
          <a:srcRect l="2116" r="1816"/>
          <a:stretch>
            <a:fillRect/>
          </a:stretch>
        </p:blipFill>
        <p:spPr>
          <a:xfrm>
            <a:off x="23813" y="1447800"/>
            <a:ext cx="12144375" cy="4265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果然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VS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当然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4407" y="2406023"/>
            <a:ext cx="102431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你每天都花这么多钱，月底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当然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就没钱了。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4407" y="3748249"/>
            <a:ext cx="102438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这是你的</a:t>
            </a:r>
            <a:r>
              <a:rPr lang="zh-CN" altLang="en-US" sz="44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秘密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当然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不会告诉别人。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4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果然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VS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当然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891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4713" y="1359853"/>
            <a:ext cx="10442575" cy="4462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果然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VS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当然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993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340" y="1307465"/>
            <a:ext cx="10683875" cy="42437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2521585" y="2703195"/>
            <a:ext cx="71488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eaLnBrk="0" hangingPunct="0">
              <a:spcBef>
                <a:spcPct val="20000"/>
              </a:spcBef>
            </a:pPr>
            <a:r>
              <a:rPr lang="en-US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竹子</a:t>
            </a:r>
            <a:r>
              <a:rPr lang="en-US" altLang="zh-CN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兔子</a:t>
            </a:r>
            <a:r>
              <a:rPr lang="en-US" altLang="zh-CN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大象</a:t>
            </a:r>
            <a:r>
              <a:rPr lang="en-US" altLang="zh-CN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闲</a:t>
            </a:r>
            <a:r>
              <a:rPr lang="en-US" altLang="zh-CN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面</a:t>
            </a:r>
            <a:r>
              <a:rPr lang="en-US" altLang="zh-CN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面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M.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862965" y="950595"/>
            <a:ext cx="537190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面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旗子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国旗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一面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镜子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墙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075" y="2464295"/>
            <a:ext cx="5680927" cy="22723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3075" y="4935639"/>
            <a:ext cx="58448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联合国总部大楼前飘扬着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193___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国旗。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84389" y="4971806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这面墙由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组成。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7246620" y="1303655"/>
            <a:ext cx="3910330" cy="363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6764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闲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246" name="Text Box 4"/>
          <p:cNvSpPr txBox="1"/>
          <p:nvPr/>
        </p:nvSpPr>
        <p:spPr>
          <a:xfrm>
            <a:off x="805815" y="2797137"/>
            <a:ext cx="1063117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虽然每天的作业特别多，但还是要学会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忙里偷闲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805815" y="1708112"/>
            <a:ext cx="10091424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爷爷退休后没有工作，每天在家里很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闲。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862965" y="4315193"/>
            <a:ext cx="10631170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她一点儿也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闲不住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，周末也在工作。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9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556768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再…不过了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7410" name="Text Box 4"/>
          <p:cNvSpPr txBox="1"/>
          <p:nvPr/>
        </p:nvSpPr>
        <p:spPr>
          <a:xfrm>
            <a:off x="661670" y="1101090"/>
            <a:ext cx="1097407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老师每天都给我们上课，我们对她已经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再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熟悉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不过了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7411" name="Text Box 4"/>
          <p:cNvSpPr txBox="1"/>
          <p:nvPr/>
        </p:nvSpPr>
        <p:spPr>
          <a:xfrm>
            <a:off x="661670" y="2938780"/>
            <a:ext cx="10974070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这粉色的衣服，女孩穿真是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再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合适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不过了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7413" name="文本框 99"/>
          <p:cNvSpPr txBox="1"/>
          <p:nvPr/>
        </p:nvSpPr>
        <p:spPr>
          <a:xfrm>
            <a:off x="661670" y="4583430"/>
            <a:ext cx="1087247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这部电影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再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清楚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不过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地向人们说明了中国历史的发展。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P127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710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75" y="669925"/>
            <a:ext cx="11731625" cy="6334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11987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没有比…更…的（N）了</a:t>
            </a:r>
            <a:endParaRPr lang="zh-CN" altLang="en-US"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6580" y="1162685"/>
            <a:ext cx="1110996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父母是最爱我们的，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没有比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他们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更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爱我们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人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6580" y="2915920"/>
            <a:ext cx="1110932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他觉得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没有比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汉语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更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难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语言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6580" y="4230370"/>
            <a:ext cx="1091247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对预科的学生来说，现在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没有比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YKK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考试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更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重要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的了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4" grpId="0" bldLvl="0"/>
      <p:bldP spid="5" grpId="0" bldLvl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128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120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725" y="755333"/>
            <a:ext cx="11258550" cy="59578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0" name="Rectangle 3"/>
          <p:cNvSpPr>
            <a:spLocks noGrp="1"/>
          </p:cNvSpPr>
          <p:nvPr>
            <p:ph idx="4294967295"/>
          </p:nvPr>
        </p:nvSpPr>
        <p:spPr>
          <a:xfrm>
            <a:off x="906145" y="972184"/>
            <a:ext cx="10578465" cy="47885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anchor="t">
            <a:noAutofit/>
          </a:bodyPr>
          <a:lstStyle/>
          <a:p>
            <a:pPr latinLnBrk="0">
              <a:lnSpc>
                <a:spcPct val="100000"/>
              </a:lnSpc>
              <a:buNone/>
            </a:pP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趁   </a:t>
            </a:r>
            <a:r>
              <a:rPr lang="en-US" altLang="zh-CN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远离  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人群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山水   闲    赞成   </a:t>
            </a:r>
            <a:endParaRPr lang="zh-CN" altLang="en-US" sz="4000" b="1" i="0" baseline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00000"/>
              </a:lnSpc>
              <a:buNone/>
            </a:pP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与其</a:t>
            </a:r>
            <a:r>
              <a:rPr lang="en-US" altLang="zh-CN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不如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准   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果然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甲 </a:t>
            </a:r>
            <a:r>
              <a:rPr lang="en-US" altLang="zh-CN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天下</a:t>
            </a:r>
            <a:endParaRPr lang="en-US" altLang="zh-CN" sz="4000" b="1" i="0" baseline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00000"/>
              </a:lnSpc>
              <a:buNone/>
            </a:pP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全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lang="en-US" altLang="zh-CN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正确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连 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座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 组成  形状  </a:t>
            </a:r>
            <a:endParaRPr lang="en-US" altLang="zh-CN" sz="4000" b="1" i="0" baseline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00000"/>
              </a:lnSpc>
              <a:buNone/>
            </a:pP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兔子   大象  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面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en-US" altLang="zh-CN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乘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lang="en-US" altLang="zh-CN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竹子 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周围</a:t>
            </a:r>
            <a:endParaRPr lang="en-US" altLang="zh-CN" sz="4000" b="1" i="0" baseline="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00000"/>
              </a:lnSpc>
              <a:buNone/>
            </a:pP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面对   烦恼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宁可  </a:t>
            </a:r>
            <a:r>
              <a:rPr lang="zh-CN" altLang="en-US" sz="40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赚</a:t>
            </a:r>
            <a:r>
              <a:rPr lang="zh-CN" altLang="en-US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en-US" altLang="zh-CN" sz="40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赚钱  </a:t>
            </a:r>
            <a:endParaRPr lang="en-US" altLang="zh-CN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00000"/>
              </a:lnSpc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有山有水      中国通</a:t>
            </a:r>
            <a:endParaRPr lang="zh-CN" altLang="en-US" sz="4000" b="1" i="0" baseline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00000"/>
              </a:lnSpc>
              <a:buNone/>
            </a:pPr>
            <a:r>
              <a:rPr lang="zh-CN" altLang="en-US" sz="24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endParaRPr lang="zh-CN" altLang="en-US" sz="2400" b="1" i="0" baseline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9475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lang="zh-CN" altLang="en-US" sz="44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与其</a:t>
            </a:r>
            <a:r>
              <a:rPr lang="en-US" altLang="zh-CN" sz="44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，不如</a:t>
            </a:r>
            <a:r>
              <a:rPr lang="en-US" altLang="zh-CN" sz="44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9770" y="1223645"/>
            <a:ext cx="1086421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你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与其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考试的时候看别人的，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不如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平时努力学习，取得好成绩。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1995" y="2834005"/>
            <a:ext cx="1074737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假期没课的话，你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与其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在家闲着，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不如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去图书馆看看书。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9770" y="4444365"/>
            <a:ext cx="949579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你早上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与其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睡懒觉，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不如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早起锻炼锻炼身体、跑跑步。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5" grpId="0" bldLvl="0"/>
      <p:bldP spid="7" grpId="0" bldLvl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124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4273" name="图片 1"/>
          <p:cNvPicPr>
            <a:picLocks noChangeAspect="1"/>
          </p:cNvPicPr>
          <p:nvPr/>
        </p:nvPicPr>
        <p:blipFill>
          <a:blip r:embed="rId1"/>
          <a:srcRect b="26117"/>
          <a:stretch>
            <a:fillRect/>
          </a:stretch>
        </p:blipFill>
        <p:spPr>
          <a:xfrm>
            <a:off x="338138" y="1606550"/>
            <a:ext cx="11072812" cy="4219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124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5297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78088"/>
            <a:ext cx="12095163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0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9275"/>
            <a:ext cx="11985625" cy="1825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8821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宁可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，也不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0415" y="2921000"/>
            <a:ext cx="82473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宁可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饿着，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也不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吃快餐。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0415" y="4084955"/>
            <a:ext cx="104362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爸爸可懒了，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宁可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在家睡懒觉，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也不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带我去公园玩。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0415" y="1583055"/>
            <a:ext cx="103054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快点走吧，我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宁可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早点出发，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也不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想迟到。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4" grpId="0" bldLvl="0"/>
      <p:bldP spid="5" grpId="0" bldLvl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126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9393" name="图片 3"/>
          <p:cNvPicPr>
            <a:picLocks noChangeAspect="1"/>
          </p:cNvPicPr>
          <p:nvPr/>
        </p:nvPicPr>
        <p:blipFill>
          <a:blip r:embed="rId1"/>
          <a:srcRect b="29282"/>
          <a:stretch>
            <a:fillRect/>
          </a:stretch>
        </p:blipFill>
        <p:spPr>
          <a:xfrm>
            <a:off x="857250" y="1059180"/>
            <a:ext cx="10476865" cy="5384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取舍关系复句的常用关联词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2465" name="文本框 99"/>
          <p:cNvSpPr txBox="1"/>
          <p:nvPr/>
        </p:nvSpPr>
        <p:spPr>
          <a:xfrm>
            <a:off x="1240155" y="1605280"/>
            <a:ext cx="78651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与其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，不如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2466" name="文本框 99"/>
          <p:cNvSpPr txBox="1"/>
          <p:nvPr/>
        </p:nvSpPr>
        <p:spPr>
          <a:xfrm>
            <a:off x="1240155" y="3611880"/>
            <a:ext cx="78651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宁可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，也不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要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124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348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588" y="1050925"/>
            <a:ext cx="11934825" cy="5394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3230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复习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8338" y="2669131"/>
            <a:ext cx="10152138" cy="1624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与其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不如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宁可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也不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  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再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不过了   没有比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更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再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的（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）了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复习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21" y="1452977"/>
            <a:ext cx="9812793" cy="516704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21" y="420052"/>
            <a:ext cx="9812793" cy="10329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822450" y="2741930"/>
            <a:ext cx="8547735" cy="158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eaLnBrk="0" hangingPunct="0">
              <a:spcBef>
                <a:spcPct val="20000"/>
              </a:spcBef>
            </a:pP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正确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形状  有山有水 远离</a:t>
            </a:r>
            <a:r>
              <a:rPr lang="en-US" altLang="zh-CN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乘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endParaRPr lang="zh-CN" altLang="en-US" sz="44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marL="812800" indent="-812800" eaLnBrk="0" hangingPunct="0">
              <a:spcBef>
                <a:spcPct val="20000"/>
              </a:spcBef>
            </a:pP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烦恼  组成   面对   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人群</a:t>
            </a:r>
            <a:r>
              <a:rPr lang="en-US" altLang="zh-CN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连</a:t>
            </a:r>
            <a:endParaRPr lang="en-US" altLang="zh-CN" sz="4400" b="1" spc="300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课文梳理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05" y="389399"/>
            <a:ext cx="9611995" cy="607492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课文梳理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16" y="5495368"/>
            <a:ext cx="8090623" cy="13626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t="1704" r="11223" b="3065"/>
          <a:stretch>
            <a:fillRect/>
          </a:stretch>
        </p:blipFill>
        <p:spPr>
          <a:xfrm>
            <a:off x="2908416" y="-50620"/>
            <a:ext cx="8090623" cy="554598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课文梳理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41" y="1019950"/>
            <a:ext cx="2928897" cy="34467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91" y="1019950"/>
            <a:ext cx="2845350" cy="52335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81" y="1019950"/>
            <a:ext cx="2555210" cy="52335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40" y="4402892"/>
            <a:ext cx="2928897" cy="18534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正确   形状   有山有水   远离</a:t>
            </a:r>
            <a:r>
              <a:rPr lang="en-US" altLang="zh-CN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</a:t>
            </a:r>
            <a:endParaRPr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5123" name="Text Box 4"/>
          <p:cNvSpPr txBox="1"/>
          <p:nvPr/>
        </p:nvSpPr>
        <p:spPr>
          <a:xfrm>
            <a:off x="845820" y="1305560"/>
            <a:ext cx="105797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城市太吵闹，我想去一个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人群的地方生活。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125" name="Text Box 4"/>
          <p:cNvSpPr txBox="1"/>
          <p:nvPr/>
        </p:nvSpPr>
        <p:spPr>
          <a:xfrm>
            <a:off x="845820" y="1950720"/>
            <a:ext cx="1086548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张老师给同学们推荐了一个值得旅游的地方，那里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，非常漂亮。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128" name="Text Box 4"/>
          <p:cNvSpPr txBox="1"/>
          <p:nvPr/>
        </p:nvSpPr>
        <p:spPr>
          <a:xfrm>
            <a:off x="862330" y="3703955"/>
            <a:ext cx="10579100" cy="14198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考试的时候，请把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答案写在答题纸上，而不是试卷上。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31" name="Text Box 4"/>
          <p:cNvSpPr txBox="1"/>
          <p:nvPr/>
        </p:nvSpPr>
        <p:spPr>
          <a:xfrm>
            <a:off x="862330" y="5123815"/>
            <a:ext cx="105632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空气是一种气体，没有味道，没有颜色，也没有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5" grpId="0"/>
      <p:bldP spid="5128" grpId="0"/>
      <p:bldP spid="5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43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人群 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群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2965" y="4190365"/>
            <a:ext cx="10659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快过年了，大家都在准备年货，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_______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成了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人群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聚集的地方。也有的人想赶快回家过年，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到处是着急回家的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人群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algn="just" eaLnBrk="0" hangingPunct="0">
              <a:buFont typeface="Arial" panose="020B0604020202020204" pitchFamily="34" charset="0"/>
              <a:buChar char="•"/>
            </a:pP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9235"/>
          <a:stretch>
            <a:fillRect/>
          </a:stretch>
        </p:blipFill>
        <p:spPr>
          <a:xfrm>
            <a:off x="1181100" y="1126490"/>
            <a:ext cx="4505325" cy="29641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145" y="1059815"/>
            <a:ext cx="4392930" cy="309753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43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群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313" name="文本框 3"/>
          <p:cNvSpPr txBox="1"/>
          <p:nvPr/>
        </p:nvSpPr>
        <p:spPr>
          <a:xfrm>
            <a:off x="1244918" y="1245235"/>
            <a:ext cx="2358338" cy="15696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①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N.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群 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314" name="文本框 3"/>
          <p:cNvSpPr txBox="1"/>
          <p:nvPr/>
        </p:nvSpPr>
        <p:spPr>
          <a:xfrm>
            <a:off x="1218762" y="2804272"/>
            <a:ext cx="4148893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牛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羊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鸟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鱼群 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862965" y="3898265"/>
            <a:ext cx="1013269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白色的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鸟群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从天上飞过，好像天上的一朵朵白云。 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318" name="文本框 7"/>
          <p:cNvSpPr txBox="1"/>
          <p:nvPr/>
        </p:nvSpPr>
        <p:spPr>
          <a:xfrm>
            <a:off x="862965" y="5368290"/>
            <a:ext cx="984250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爸爸把正在草地吃草的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牛群</a:t>
            </a:r>
            <a:r>
              <a:rPr lang="zh-CN" altLang="en-US" sz="44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赶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回了家。 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7672"/>
          <a:stretch>
            <a:fillRect/>
          </a:stretch>
        </p:blipFill>
        <p:spPr>
          <a:xfrm>
            <a:off x="6432550" y="147955"/>
            <a:ext cx="5337810" cy="32969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7020"/>
          <a:stretch>
            <a:fillRect/>
          </a:stretch>
        </p:blipFill>
        <p:spPr>
          <a:xfrm>
            <a:off x="6279832" y="206539"/>
            <a:ext cx="5445760" cy="337629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  <p:bldP spid="13315" grpId="0"/>
      <p:bldP spid="13315" grpId="1"/>
      <p:bldP spid="13318" grpId="0"/>
      <p:bldP spid="133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43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群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313" name="文本框 3"/>
          <p:cNvSpPr txBox="1"/>
          <p:nvPr/>
        </p:nvSpPr>
        <p:spPr>
          <a:xfrm>
            <a:off x="1244918" y="1245235"/>
            <a:ext cx="2970685" cy="15696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②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M. </a:t>
            </a:r>
            <a:endParaRPr lang="en-US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一群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314" name="文本框 3"/>
          <p:cNvSpPr txBox="1"/>
          <p:nvPr/>
        </p:nvSpPr>
        <p:spPr>
          <a:xfrm>
            <a:off x="1244918" y="2808545"/>
            <a:ext cx="4996881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一群人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牛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羊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862965" y="4283710"/>
            <a:ext cx="101326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天上有一群白色的鸟。 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318" name="文本框 7"/>
          <p:cNvSpPr txBox="1"/>
          <p:nvPr/>
        </p:nvSpPr>
        <p:spPr>
          <a:xfrm>
            <a:off x="862965" y="5368290"/>
            <a:ext cx="6421951" cy="70788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草地上一群羊正在吃草。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7672"/>
          <a:stretch>
            <a:fillRect/>
          </a:stretch>
        </p:blipFill>
        <p:spPr>
          <a:xfrm>
            <a:off x="6466840" y="367030"/>
            <a:ext cx="5337810" cy="32969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9429"/>
          <a:stretch>
            <a:fillRect/>
          </a:stretch>
        </p:blipFill>
        <p:spPr>
          <a:xfrm>
            <a:off x="6577936" y="641240"/>
            <a:ext cx="5115617" cy="328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  <p:bldP spid="13315" grpId="0"/>
      <p:bldP spid="13315" grpId="1"/>
      <p:bldP spid="13318" grpId="0"/>
      <p:bldP spid="13318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REFSHAPE" val="341810308"/>
  <p:tag name="KSO_WM_UNIT_PLACING_PICTURE_USER_VIEWPORT" val="{&quot;height&quot;:11295,&quot;width&quot;:18000}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PA" val="v5.2.8"/>
</p:tagLst>
</file>

<file path=ppt/tags/tag73.xml><?xml version="1.0" encoding="utf-8"?>
<p:tagLst xmlns:p="http://schemas.openxmlformats.org/presentationml/2006/main">
  <p:tag name="KSO_WM_UNIT_PLACING_PICTURE_USER_VIEWPORT" val="{&quot;height&quot;:9055,&quot;width&quot;:17250}"/>
</p:tagLst>
</file>

<file path=ppt/tags/tag74.xml><?xml version="1.0" encoding="utf-8"?>
<p:tagLst xmlns:p="http://schemas.openxmlformats.org/presentationml/2006/main">
  <p:tag name="PA" val="v5.2.8"/>
</p:tagLst>
</file>

<file path=ppt/tags/tag75.xml><?xml version="1.0" encoding="utf-8"?>
<p:tagLst xmlns:p="http://schemas.openxmlformats.org/presentationml/2006/main">
  <p:tag name="PA" val="v5.2.8"/>
</p:tagLst>
</file>

<file path=ppt/tags/tag76.xml><?xml version="1.0" encoding="utf-8"?>
<p:tagLst xmlns:p="http://schemas.openxmlformats.org/presentationml/2006/main">
  <p:tag name="PA" val="v5.2.8"/>
</p:tagLst>
</file>

<file path=ppt/tags/tag77.xml><?xml version="1.0" encoding="utf-8"?>
<p:tagLst xmlns:p="http://schemas.openxmlformats.org/presentationml/2006/main">
  <p:tag name="KSO_WPP_MARK_KEY" val="2e4301fd-1bba-40b0-95fb-323706e9e1db"/>
  <p:tag name="COMMONDATA" val="eyJoZGlkIjoiY2ZkOGE0N2QyYTQ1MDM1OTdiNTgzN2VhYWIwOTUzOTg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2320</Words>
  <Application>WPS 演示</Application>
  <PresentationFormat>宽屏</PresentationFormat>
  <Paragraphs>306</Paragraphs>
  <Slides>52</Slides>
  <Notes>52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5" baseType="lpstr">
      <vt:lpstr>Arial</vt:lpstr>
      <vt:lpstr>宋体</vt:lpstr>
      <vt:lpstr>Wingdings</vt:lpstr>
      <vt:lpstr>微软雅黑</vt:lpstr>
      <vt:lpstr>Wingdings</vt:lpstr>
      <vt:lpstr>字魂105号-简雅黑</vt:lpstr>
      <vt:lpstr>黑体</vt:lpstr>
      <vt:lpstr>楷体</vt:lpstr>
      <vt:lpstr>等线</vt:lpstr>
      <vt:lpstr>Arial Unicode MS</vt:lpstr>
      <vt:lpstr>Calibri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Xwp</cp:lastModifiedBy>
  <cp:revision>245</cp:revision>
  <dcterms:created xsi:type="dcterms:W3CDTF">2019-06-19T02:08:00Z</dcterms:created>
  <dcterms:modified xsi:type="dcterms:W3CDTF">2023-04-12T02:45:57Z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EA6D8E190A5A452F85D7CC8FA7581798</vt:lpwstr>
  </property>
</Properties>
</file>