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410" r:id="rId3"/>
    <p:sldId id="421" r:id="rId5"/>
    <p:sldId id="443" r:id="rId6"/>
    <p:sldId id="456" r:id="rId7"/>
    <p:sldId id="445" r:id="rId8"/>
    <p:sldId id="446" r:id="rId9"/>
    <p:sldId id="447" r:id="rId10"/>
    <p:sldId id="448" r:id="rId11"/>
    <p:sldId id="525" r:id="rId12"/>
    <p:sldId id="449" r:id="rId13"/>
    <p:sldId id="450" r:id="rId14"/>
    <p:sldId id="451" r:id="rId15"/>
    <p:sldId id="452" r:id="rId16"/>
    <p:sldId id="528" r:id="rId17"/>
    <p:sldId id="453" r:id="rId18"/>
    <p:sldId id="526" r:id="rId19"/>
    <p:sldId id="454" r:id="rId20"/>
    <p:sldId id="527" r:id="rId21"/>
    <p:sldId id="457" r:id="rId22"/>
    <p:sldId id="458" r:id="rId23"/>
    <p:sldId id="459" r:id="rId24"/>
    <p:sldId id="491" r:id="rId25"/>
    <p:sldId id="461" r:id="rId26"/>
    <p:sldId id="460" r:id="rId27"/>
    <p:sldId id="493" r:id="rId28"/>
    <p:sldId id="529" r:id="rId29"/>
    <p:sldId id="494" r:id="rId30"/>
    <p:sldId id="530" r:id="rId31"/>
    <p:sldId id="497" r:id="rId32"/>
    <p:sldId id="495" r:id="rId33"/>
    <p:sldId id="492" r:id="rId34"/>
    <p:sldId id="496" r:id="rId35"/>
    <p:sldId id="531" r:id="rId36"/>
    <p:sldId id="498" r:id="rId37"/>
    <p:sldId id="499" r:id="rId38"/>
    <p:sldId id="500" r:id="rId39"/>
    <p:sldId id="517" r:id="rId40"/>
    <p:sldId id="501" r:id="rId41"/>
    <p:sldId id="502" r:id="rId42"/>
    <p:sldId id="503" r:id="rId43"/>
    <p:sldId id="504" r:id="rId44"/>
    <p:sldId id="532" r:id="rId45"/>
    <p:sldId id="442" r:id="rId46"/>
    <p:sldId id="507" r:id="rId47"/>
    <p:sldId id="508" r:id="rId48"/>
    <p:sldId id="512" r:id="rId49"/>
    <p:sldId id="511" r:id="rId50"/>
    <p:sldId id="533" r:id="rId51"/>
    <p:sldId id="510" r:id="rId52"/>
    <p:sldId id="534" r:id="rId53"/>
    <p:sldId id="522" r:id="rId54"/>
    <p:sldId id="536" r:id="rId55"/>
    <p:sldId id="520" r:id="rId56"/>
    <p:sldId id="513" r:id="rId57"/>
    <p:sldId id="514" r:id="rId58"/>
    <p:sldId id="535" r:id="rId59"/>
    <p:sldId id="519" r:id="rId60"/>
    <p:sldId id="537" r:id="rId61"/>
    <p:sldId id="542" r:id="rId62"/>
    <p:sldId id="543" r:id="rId63"/>
    <p:sldId id="544" r:id="rId64"/>
    <p:sldId id="524" r:id="rId65"/>
    <p:sldId id="539" r:id="rId66"/>
    <p:sldId id="540" r:id="rId67"/>
    <p:sldId id="541" r:id="rId68"/>
    <p:sldId id="538" r:id="rId6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0000"/>
    <a:srgbClr val="0E870E"/>
    <a:srgbClr val="D9D9D9"/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78" autoAdjust="0"/>
    <p:restoredTop sz="77520" autoAdjust="0"/>
  </p:normalViewPr>
  <p:slideViewPr>
    <p:cSldViewPr snapToGrid="0">
      <p:cViewPr varScale="1">
        <p:scale>
          <a:sx n="73" d="100"/>
          <a:sy n="73" d="100"/>
        </p:scale>
        <p:origin x="681" y="30"/>
      </p:cViewPr>
      <p:guideLst>
        <p:guide orient="horz" pos="2175"/>
        <p:guide pos="3862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2" Type="http://schemas.openxmlformats.org/officeDocument/2006/relationships/tableStyles" Target="tableStyles.xml"/><Relationship Id="rId71" Type="http://schemas.openxmlformats.org/officeDocument/2006/relationships/viewProps" Target="viewProps.xml"/><Relationship Id="rId70" Type="http://schemas.openxmlformats.org/officeDocument/2006/relationships/presProps" Target="presProps.xml"/><Relationship Id="rId7" Type="http://schemas.openxmlformats.org/officeDocument/2006/relationships/slide" Target="slides/slide4.xml"/><Relationship Id="rId69" Type="http://schemas.openxmlformats.org/officeDocument/2006/relationships/slide" Target="slides/slide66.xml"/><Relationship Id="rId68" Type="http://schemas.openxmlformats.org/officeDocument/2006/relationships/slide" Target="slides/slide65.xml"/><Relationship Id="rId67" Type="http://schemas.openxmlformats.org/officeDocument/2006/relationships/slide" Target="slides/slide64.xml"/><Relationship Id="rId66" Type="http://schemas.openxmlformats.org/officeDocument/2006/relationships/slide" Target="slides/slide63.xml"/><Relationship Id="rId65" Type="http://schemas.openxmlformats.org/officeDocument/2006/relationships/slide" Target="slides/slide62.xml"/><Relationship Id="rId64" Type="http://schemas.openxmlformats.org/officeDocument/2006/relationships/slide" Target="slides/slide61.xml"/><Relationship Id="rId63" Type="http://schemas.openxmlformats.org/officeDocument/2006/relationships/slide" Target="slides/slide60.xml"/><Relationship Id="rId62" Type="http://schemas.openxmlformats.org/officeDocument/2006/relationships/slide" Target="slides/slide59.xml"/><Relationship Id="rId61" Type="http://schemas.openxmlformats.org/officeDocument/2006/relationships/slide" Target="slides/slide58.xml"/><Relationship Id="rId60" Type="http://schemas.openxmlformats.org/officeDocument/2006/relationships/slide" Target="slides/slide57.xml"/><Relationship Id="rId6" Type="http://schemas.openxmlformats.org/officeDocument/2006/relationships/slide" Target="slides/slide3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6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7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8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0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2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3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4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5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你的朋友说，我平时工作太忙了，完全没有时间学习汉语。你会给他什么建议？</a:t>
            </a:r>
            <a:endParaRPr lang="en-US" altLang="zh-CN" dirty="0"/>
          </a:p>
          <a:p>
            <a:r>
              <a:rPr lang="zh-CN" altLang="en-US" dirty="0"/>
              <a:t>不在中国学习汉语，可以怎么找到和中国人聊天的机会？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“倍”只能用于“增加”“提高”</a:t>
            </a:r>
            <a:endParaRPr lang="en-US" altLang="zh-CN" dirty="0"/>
          </a:p>
          <a:p>
            <a:r>
              <a:rPr lang="zh-CN" altLang="en-US" dirty="0"/>
              <a:t>“减少”“下降”可以用几分之几：我上个月赚了</a:t>
            </a:r>
            <a:r>
              <a:rPr lang="en-US" altLang="zh-CN" dirty="0"/>
              <a:t>5000</a:t>
            </a:r>
            <a:r>
              <a:rPr lang="zh-CN" altLang="en-US" dirty="0"/>
              <a:t>块钱，这个月只赚了</a:t>
            </a:r>
            <a:r>
              <a:rPr lang="en-US" altLang="zh-CN" dirty="0"/>
              <a:t>2500</a:t>
            </a:r>
            <a:r>
              <a:rPr lang="zh-CN" altLang="en-US" dirty="0"/>
              <a:t>块钱，减少了</a:t>
            </a:r>
            <a:r>
              <a:rPr lang="en-US" altLang="zh-CN" dirty="0"/>
              <a:t>……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图上有地道的。。。菜吗？我们可以在哪里吃到地道的。。。菜呢？你会做地道的。。。菜吗？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请两位同学读一下这两个句子</a:t>
            </a:r>
            <a:endParaRPr lang="en-US" altLang="zh-CN" dirty="0"/>
          </a:p>
          <a:p>
            <a:r>
              <a:rPr lang="zh-CN" altLang="en-US" dirty="0"/>
              <a:t>好，我们也复习一个结构：</a:t>
            </a:r>
            <a:r>
              <a:rPr lang="en-US" altLang="zh-CN" dirty="0"/>
              <a:t>O.V.</a:t>
            </a:r>
            <a:r>
              <a:rPr lang="zh-CN" altLang="en-US" dirty="0"/>
              <a:t>得</a:t>
            </a:r>
            <a:r>
              <a:rPr lang="en-US" altLang="zh-CN" dirty="0"/>
              <a:t>+complement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好，我们复习一下表示两个动作同时发生得结构：</a:t>
            </a:r>
            <a:endParaRPr lang="en-US" altLang="zh-CN" dirty="0"/>
          </a:p>
          <a:p>
            <a:r>
              <a:rPr lang="en-US" altLang="zh-CN" dirty="0"/>
              <a:t>1</a:t>
            </a:r>
            <a:r>
              <a:rPr lang="zh-CN" altLang="en-US" dirty="0"/>
              <a:t>）一边</a:t>
            </a:r>
            <a:r>
              <a:rPr lang="en-US" altLang="zh-CN" dirty="0"/>
              <a:t>V1</a:t>
            </a:r>
            <a:r>
              <a:rPr lang="zh-CN" altLang="en-US" dirty="0"/>
              <a:t>一边</a:t>
            </a:r>
            <a:r>
              <a:rPr lang="en-US" altLang="zh-CN" dirty="0"/>
              <a:t>V2</a:t>
            </a:r>
            <a:endParaRPr lang="en-US" altLang="zh-CN" dirty="0"/>
          </a:p>
          <a:p>
            <a:r>
              <a:rPr lang="en-US" altLang="zh-CN" dirty="0"/>
              <a:t>2</a:t>
            </a:r>
            <a:r>
              <a:rPr lang="zh-CN" altLang="en-US" dirty="0"/>
              <a:t>）</a:t>
            </a:r>
            <a:r>
              <a:rPr lang="en-US" altLang="zh-CN" dirty="0"/>
              <a:t>V1</a:t>
            </a:r>
            <a:r>
              <a:rPr lang="zh-CN" altLang="en-US" dirty="0"/>
              <a:t>着</a:t>
            </a:r>
            <a:r>
              <a:rPr lang="en-US" altLang="zh-CN" dirty="0"/>
              <a:t>O1V2O2  V1O1accompanying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如果你到中国上学一年了，你觉得时间过得很快你会怎么说？</a:t>
            </a:r>
            <a:endParaRPr lang="en-US" altLang="zh-CN" dirty="0"/>
          </a:p>
          <a:p>
            <a:r>
              <a:rPr lang="zh-CN" altLang="en-US" dirty="0"/>
              <a:t>你和你的老朋友三年没见面了，你觉得时间过得很快你会怎么说？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9.9</a:t>
            </a:r>
            <a:r>
              <a:rPr lang="zh-CN" altLang="en-US"/>
              <a:t>上到这里！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“我”有没有迟到？</a:t>
            </a:r>
            <a:endParaRPr lang="en-US" altLang="zh-CN" dirty="0"/>
          </a:p>
          <a:p>
            <a:r>
              <a:rPr lang="zh-CN" altLang="en-US" dirty="0"/>
              <a:t>“我”有没有摔倒？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找五个同学来朗读，</a:t>
            </a:r>
            <a:r>
              <a:rPr lang="zh-CN" altLang="en-US"/>
              <a:t>纠正发音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“我”赶上飞机了吗？</a:t>
            </a:r>
            <a:endParaRPr lang="en-US" altLang="zh-CN" dirty="0"/>
          </a:p>
          <a:p>
            <a:r>
              <a:rPr lang="zh-CN" altLang="en-US" dirty="0"/>
              <a:t>“我”认出朋友来了吗？</a:t>
            </a:r>
            <a:endParaRPr lang="en-US" altLang="zh-CN" dirty="0"/>
          </a:p>
          <a:p>
            <a:r>
              <a:rPr lang="zh-CN" altLang="en-US" dirty="0"/>
              <a:t>最近学习的状态不好，但你还是通过了考试，可以怎么说呢？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如果你其他国家上学</a:t>
            </a:r>
            <a:r>
              <a:rPr lang="en-US" altLang="zh-CN" dirty="0"/>
              <a:t>/</a:t>
            </a:r>
            <a:r>
              <a:rPr lang="zh-CN" altLang="en-US" dirty="0"/>
              <a:t>工作，什么会让你感到亲切？</a:t>
            </a:r>
            <a:endParaRPr lang="en-US" altLang="zh-CN" dirty="0"/>
          </a:p>
          <a:p>
            <a:r>
              <a:rPr lang="zh-CN" altLang="en-US" dirty="0"/>
              <a:t>如果来到中国看到一家泰国菜餐厅会让你感到亲切吗？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他们</a:t>
            </a:r>
            <a:r>
              <a:rPr lang="zh-CN" altLang="en-US" sz="1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紧紧地</a:t>
            </a:r>
            <a:r>
              <a:rPr lang="zh-CN" altLang="en-US" sz="1800" b="1" dirty="0">
                <a:solidFill>
                  <a:srgbClr val="008000"/>
                </a:solidFill>
                <a:latin typeface="楷体" panose="02010609060101010101" charset="-122"/>
                <a:ea typeface="楷体" panose="02010609060101010101" charset="-122"/>
              </a:rPr>
              <a:t>抱着</a:t>
            </a:r>
            <a:r>
              <a:rPr lang="zh-CN" altLang="en-US" sz="1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彼此。</a:t>
            </a:r>
            <a:endParaRPr lang="zh-CN" altLang="en-US" sz="12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她害怕极了，一直</a:t>
            </a:r>
            <a:r>
              <a:rPr lang="zh-CN" altLang="en-US" sz="1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紧紧</a:t>
            </a:r>
            <a:r>
              <a:rPr lang="zh-CN" altLang="en-US" sz="1800" b="1" dirty="0">
                <a:solidFill>
                  <a:srgbClr val="008000"/>
                </a:solidFill>
                <a:latin typeface="楷体" panose="02010609060101010101" charset="-122"/>
                <a:ea typeface="楷体" panose="02010609060101010101" charset="-122"/>
              </a:rPr>
              <a:t>抓着</a:t>
            </a:r>
            <a:r>
              <a:rPr lang="zh-CN" altLang="en-US" sz="1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她男朋友的手。</a:t>
            </a:r>
            <a:endParaRPr lang="zh-CN" altLang="en-US" sz="12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 b="1" dirty="0">
                <a:solidFill>
                  <a:srgbClr val="000099"/>
                </a:solidFill>
                <a:latin typeface="楷体" panose="02010609060101010101" charset="-122"/>
                <a:ea typeface="楷体" panose="02010609060101010101" charset="-122"/>
              </a:rPr>
              <a:t>他</a:t>
            </a:r>
            <a:r>
              <a:rPr lang="zh-CN" altLang="en-US" sz="1600" b="1" dirty="0">
                <a:solidFill>
                  <a:srgbClr val="CC0000"/>
                </a:solidFill>
                <a:latin typeface="楷体" panose="02010609060101010101" charset="-122"/>
                <a:ea typeface="楷体" panose="02010609060101010101" charset="-122"/>
              </a:rPr>
              <a:t>把</a:t>
            </a:r>
            <a:r>
              <a:rPr lang="zh-CN" altLang="en-US" sz="1200" b="1" dirty="0">
                <a:solidFill>
                  <a:srgbClr val="008000"/>
                </a:solidFill>
                <a:latin typeface="楷体" panose="02010609060101010101" charset="-122"/>
                <a:ea typeface="楷体" panose="02010609060101010101" charset="-122"/>
              </a:rPr>
              <a:t>外套</a:t>
            </a:r>
            <a:r>
              <a:rPr lang="zh-CN" altLang="en-US" sz="1600" b="1" dirty="0">
                <a:solidFill>
                  <a:srgbClr val="000099"/>
                </a:solidFill>
                <a:latin typeface="楷体" panose="02010609060101010101" charset="-122"/>
                <a:ea typeface="楷体" panose="02010609060101010101" charset="-122"/>
              </a:rPr>
              <a:t>脱</a:t>
            </a:r>
            <a:r>
              <a:rPr lang="zh-CN" altLang="en-US" sz="1200" b="1" dirty="0">
                <a:solidFill>
                  <a:srgbClr val="FF00FF"/>
                </a:solidFill>
                <a:latin typeface="楷体" panose="02010609060101010101" charset="-122"/>
                <a:ea typeface="楷体" panose="02010609060101010101" charset="-122"/>
              </a:rPr>
              <a:t>下来了。</a:t>
            </a:r>
            <a:endParaRPr lang="zh-CN" altLang="en-US" sz="1200" b="1" dirty="0">
              <a:solidFill>
                <a:srgbClr val="FF00FF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 b="1" dirty="0">
                <a:solidFill>
                  <a:srgbClr val="000099"/>
                </a:solidFill>
                <a:latin typeface="楷体" panose="02010609060101010101" charset="-122"/>
                <a:ea typeface="楷体" panose="02010609060101010101" charset="-122"/>
              </a:rPr>
              <a:t>老师</a:t>
            </a:r>
            <a:r>
              <a:rPr lang="zh-CN" altLang="en-US" sz="1600" b="1" dirty="0">
                <a:solidFill>
                  <a:srgbClr val="CC0000"/>
                </a:solidFill>
                <a:latin typeface="楷体" panose="02010609060101010101" charset="-122"/>
                <a:ea typeface="楷体" panose="02010609060101010101" charset="-122"/>
              </a:rPr>
              <a:t>把</a:t>
            </a:r>
            <a:r>
              <a:rPr lang="zh-CN" altLang="en-US" sz="1200" b="1" dirty="0">
                <a:solidFill>
                  <a:srgbClr val="008000"/>
                </a:solidFill>
                <a:latin typeface="楷体" panose="02010609060101010101" charset="-122"/>
                <a:ea typeface="楷体" panose="02010609060101010101" charset="-122"/>
              </a:rPr>
              <a:t>手机</a:t>
            </a:r>
            <a:r>
              <a:rPr lang="zh-CN" altLang="en-US" sz="1600" b="1" dirty="0">
                <a:solidFill>
                  <a:srgbClr val="000099"/>
                </a:solidFill>
                <a:latin typeface="楷体" panose="02010609060101010101" charset="-122"/>
                <a:ea typeface="楷体" panose="02010609060101010101" charset="-122"/>
              </a:rPr>
              <a:t>拿</a:t>
            </a:r>
            <a:r>
              <a:rPr lang="zh-CN" altLang="en-US" sz="1200" b="1" dirty="0">
                <a:solidFill>
                  <a:srgbClr val="FF00FF"/>
                </a:solidFill>
                <a:latin typeface="楷体" panose="02010609060101010101" charset="-122"/>
                <a:ea typeface="楷体" panose="02010609060101010101" charset="-122"/>
              </a:rPr>
              <a:t>出来了。</a:t>
            </a:r>
            <a:endParaRPr lang="zh-CN" altLang="en-US" sz="1200" b="1" dirty="0">
              <a:solidFill>
                <a:srgbClr val="FF00FF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安检的时候要做什么呢？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新冠肺炎以后，你的生活有没有发生变化？变化大不大？发生了什么变化？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从这里开始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科技汉语：使用文言词语。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科技汉语：使用文言词语。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你会不会受别人影响改变自己的看法？</a:t>
            </a:r>
            <a:endParaRPr lang="en-US" altLang="zh-CN" dirty="0"/>
          </a:p>
          <a:p>
            <a:r>
              <a:rPr lang="zh-CN" altLang="en-US" dirty="0"/>
              <a:t>什么事情你一直在坚持做？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你来过中国吗？什么会让你回忆起在中国的日子？</a:t>
            </a:r>
            <a:endParaRPr lang="en-US" altLang="zh-CN" dirty="0"/>
          </a:p>
          <a:p>
            <a:r>
              <a:rPr lang="zh-CN" altLang="en-US" dirty="0"/>
              <a:t>什么会让你回忆起上中学</a:t>
            </a:r>
            <a:r>
              <a:rPr lang="en-US" altLang="zh-CN" dirty="0"/>
              <a:t>/</a:t>
            </a:r>
            <a:r>
              <a:rPr lang="zh-CN" altLang="en-US" dirty="0"/>
              <a:t>大学的时光？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和小时候比起来，现在的你有什么变化？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Tm="3000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Tm="3000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11480800" y="6444344"/>
            <a:ext cx="711200" cy="116113"/>
          </a:xfrm>
          <a:prstGeom prst="rect">
            <a:avLst/>
          </a:prstGeom>
          <a:solidFill>
            <a:srgbClr val="C311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med" advTm="3000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330" y="1555115"/>
            <a:ext cx="5233035" cy="4608195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20" Type="http://schemas.openxmlformats.org/officeDocument/2006/relationships/tags" Target="../tags/tag62.xml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61.xml"/><Relationship Id="rId18" Type="http://schemas.openxmlformats.org/officeDocument/2006/relationships/tags" Target="../tags/tag60.xml"/><Relationship Id="rId17" Type="http://schemas.openxmlformats.org/officeDocument/2006/relationships/tags" Target="../tags/tag59.xml"/><Relationship Id="rId16" Type="http://schemas.openxmlformats.org/officeDocument/2006/relationships/tags" Target="../tags/tag58.xml"/><Relationship Id="rId15" Type="http://schemas.openxmlformats.org/officeDocument/2006/relationships/tags" Target="../tags/tag57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5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6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7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8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9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20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12.xml"/><Relationship Id="rId7" Type="http://schemas.openxmlformats.org/officeDocument/2006/relationships/tags" Target="../tags/tag67.xml"/><Relationship Id="rId6" Type="http://schemas.openxmlformats.org/officeDocument/2006/relationships/tags" Target="../tags/tag66.xml"/><Relationship Id="rId5" Type="http://schemas.openxmlformats.org/officeDocument/2006/relationships/tags" Target="../tags/tag65.xml"/><Relationship Id="rId4" Type="http://schemas.openxmlformats.org/officeDocument/2006/relationships/tags" Target="../tags/tag64.xml"/><Relationship Id="rId3" Type="http://schemas.openxmlformats.org/officeDocument/2006/relationships/tags" Target="../tags/tag63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4.xml"/><Relationship Id="rId8" Type="http://schemas.openxmlformats.org/officeDocument/2006/relationships/image" Target="../media/image14.png"/><Relationship Id="rId7" Type="http://schemas.openxmlformats.org/officeDocument/2006/relationships/image" Target="../media/image13.png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0" Type="http://schemas.openxmlformats.org/officeDocument/2006/relationships/notesSlide" Target="../notesSlides/notesSlide13.xml"/><Relationship Id="rId1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8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0.xml"/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16.png"/><Relationship Id="rId1" Type="http://schemas.openxmlformats.org/officeDocument/2006/relationships/image" Target="../media/image1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2.xml"/><Relationship Id="rId5" Type="http://schemas.openxmlformats.org/officeDocument/2006/relationships/slideLayout" Target="../slideLayouts/slideLayout14.xml"/><Relationship Id="rId4" Type="http://schemas.openxmlformats.org/officeDocument/2006/relationships/image" Target="../media/image19.png"/><Relationship Id="rId3" Type="http://schemas.openxmlformats.org/officeDocument/2006/relationships/tags" Target="../tags/tag72.xml"/><Relationship Id="rId2" Type="http://schemas.openxmlformats.org/officeDocument/2006/relationships/image" Target="../media/image18.png"/><Relationship Id="rId1" Type="http://schemas.openxmlformats.org/officeDocument/2006/relationships/tags" Target="../tags/tag7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2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7.xml"/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8.xml"/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2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2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2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26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9.xml"/></Relationships>
</file>

<file path=ppt/slides/_rels/slide4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0.xml"/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5.xml"/></Relationships>
</file>

<file path=ppt/slides/_rels/slide4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4.xml"/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3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32.png"/></Relationships>
</file>

<file path=ppt/slides/_rels/slide4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7.xml"/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4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8.xml"/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35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3.xml"/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38.png"/></Relationships>
</file>

<file path=ppt/slides/_rels/slide5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8.xml"/><Relationship Id="rId4" Type="http://schemas.openxmlformats.org/officeDocument/2006/relationships/slideLayout" Target="../slideLayouts/slideLayout14.xml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2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42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181474" y="3175"/>
            <a:ext cx="8010526" cy="6858000"/>
          </a:xfrm>
          <a:prstGeom prst="rect">
            <a:avLst/>
          </a:prstGeom>
          <a:solidFill>
            <a:srgbClr val="ECE8E5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-15918" y="0"/>
            <a:ext cx="4197393" cy="6861175"/>
            <a:chOff x="-798238" y="-487680"/>
            <a:chExt cx="4197393" cy="6861175"/>
          </a:xfrm>
        </p:grpSpPr>
        <p:pic>
          <p:nvPicPr>
            <p:cNvPr id="6" name="图片 5" descr="C:\Users\DELL\Desktop\1.jpg1"/>
            <p:cNvPicPr>
              <a:picLocks noChangeAspect="1"/>
            </p:cNvPicPr>
            <p:nvPr/>
          </p:nvPicPr>
          <p:blipFill rotWithShape="1">
            <a:blip r:embed="rId1"/>
            <a:srcRect l="17305" t="148" r="21786" b="-148"/>
            <a:stretch>
              <a:fillRect/>
            </a:stretch>
          </p:blipFill>
          <p:spPr>
            <a:xfrm>
              <a:off x="-780415" y="-487680"/>
              <a:ext cx="4179570" cy="6861175"/>
            </a:xfrm>
            <a:prstGeom prst="rect">
              <a:avLst/>
            </a:prstGeom>
          </p:spPr>
        </p:pic>
        <p:sp>
          <p:nvSpPr>
            <p:cNvPr id="5" name="矩形 4"/>
            <p:cNvSpPr/>
            <p:nvPr/>
          </p:nvSpPr>
          <p:spPr>
            <a:xfrm>
              <a:off x="-798238" y="-487680"/>
              <a:ext cx="4181475" cy="6858000"/>
            </a:xfrm>
            <a:prstGeom prst="rect">
              <a:avLst/>
            </a:prstGeom>
            <a:solidFill>
              <a:srgbClr val="FF0000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29" name="图片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5137" y="1615347"/>
            <a:ext cx="371429" cy="43809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274679" y="694196"/>
            <a:ext cx="9141494" cy="55024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112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8" name="PA-文本框 61"/>
          <p:cNvSpPr txBox="1"/>
          <p:nvPr>
            <p:custDataLst>
              <p:tags r:id="rId3"/>
            </p:custDataLst>
          </p:nvPr>
        </p:nvSpPr>
        <p:spPr>
          <a:xfrm>
            <a:off x="1525252" y="666797"/>
            <a:ext cx="1992853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800" b="1" spc="300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“</a:t>
            </a:r>
            <a:endParaRPr lang="zh-CN" altLang="en-US" sz="138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9" name="PA-文本框 61"/>
          <p:cNvSpPr txBox="1"/>
          <p:nvPr>
            <p:custDataLst>
              <p:tags r:id="rId4"/>
            </p:custDataLst>
          </p:nvPr>
        </p:nvSpPr>
        <p:spPr>
          <a:xfrm>
            <a:off x="8705954" y="4620045"/>
            <a:ext cx="1960793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800" b="1" spc="300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”</a:t>
            </a:r>
            <a:endParaRPr lang="zh-CN" altLang="en-US" sz="138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0" name="PA-文本框 61"/>
          <p:cNvSpPr txBox="1"/>
          <p:nvPr>
            <p:custDataLst>
              <p:tags r:id="rId5"/>
            </p:custDataLst>
          </p:nvPr>
        </p:nvSpPr>
        <p:spPr>
          <a:xfrm>
            <a:off x="4801636" y="1960983"/>
            <a:ext cx="2364105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5400" b="1" spc="30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字魂105号-简雅黑" panose="00000500000000000000" pitchFamily="2" charset="-122"/>
              </a:rPr>
              <a:t>基础课</a:t>
            </a:r>
            <a:endParaRPr lang="zh-CN" altLang="zh-CN" sz="5400" b="1" spc="300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字魂105号-简雅黑" panose="00000500000000000000" pitchFamily="2" charset="-122"/>
            </a:endParaRPr>
          </a:p>
        </p:txBody>
      </p:sp>
      <p:sp>
        <p:nvSpPr>
          <p:cNvPr id="11" name="PA-文本框 61"/>
          <p:cNvSpPr txBox="1"/>
          <p:nvPr>
            <p:custDataLst>
              <p:tags r:id="rId6"/>
            </p:custDataLst>
          </p:nvPr>
        </p:nvSpPr>
        <p:spPr>
          <a:xfrm>
            <a:off x="2348333" y="3428852"/>
            <a:ext cx="706120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zh-CN" sz="4000" b="1" spc="30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字魂105号-简雅黑" panose="00000500000000000000" pitchFamily="2" charset="-122"/>
              </a:rPr>
              <a:t>第一课 差点儿认不出来你了</a:t>
            </a:r>
            <a:endParaRPr lang="zh-CN" altLang="zh-CN" sz="4000" b="1" spc="300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4024312" y="3072826"/>
            <a:ext cx="3919538" cy="910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组合 25"/>
          <p:cNvGrpSpPr/>
          <p:nvPr/>
        </p:nvGrpSpPr>
        <p:grpSpPr>
          <a:xfrm>
            <a:off x="5152580" y="4844639"/>
            <a:ext cx="1886840" cy="460375"/>
            <a:chOff x="5152580" y="4844639"/>
            <a:chExt cx="1886840" cy="460375"/>
          </a:xfrm>
        </p:grpSpPr>
        <p:sp>
          <p:nvSpPr>
            <p:cNvPr id="24" name="任意多边形 23"/>
            <p:cNvSpPr/>
            <p:nvPr/>
          </p:nvSpPr>
          <p:spPr>
            <a:xfrm>
              <a:off x="5152580" y="4855435"/>
              <a:ext cx="1886840" cy="438587"/>
            </a:xfrm>
            <a:custGeom>
              <a:avLst/>
              <a:gdLst>
                <a:gd name="connsiteX0" fmla="*/ 181420 w 1886840"/>
                <a:gd name="connsiteY0" fmla="*/ 0 h 438587"/>
                <a:gd name="connsiteX1" fmla="*/ 213805 w 1886840"/>
                <a:gd name="connsiteY1" fmla="*/ 0 h 438587"/>
                <a:gd name="connsiteX2" fmla="*/ 1673035 w 1886840"/>
                <a:gd name="connsiteY2" fmla="*/ 0 h 438587"/>
                <a:gd name="connsiteX3" fmla="*/ 1705419 w 1886840"/>
                <a:gd name="connsiteY3" fmla="*/ 0 h 438587"/>
                <a:gd name="connsiteX4" fmla="*/ 1705419 w 1886840"/>
                <a:gd name="connsiteY4" fmla="*/ 3317 h 438587"/>
                <a:gd name="connsiteX5" fmla="*/ 1716124 w 1886840"/>
                <a:gd name="connsiteY5" fmla="*/ 4413 h 438587"/>
                <a:gd name="connsiteX6" fmla="*/ 1886840 w 1886840"/>
                <a:gd name="connsiteY6" fmla="*/ 217198 h 438587"/>
                <a:gd name="connsiteX7" fmla="*/ 1716124 w 1886840"/>
                <a:gd name="connsiteY7" fmla="*/ 429984 h 438587"/>
                <a:gd name="connsiteX8" fmla="*/ 1705419 w 1886840"/>
                <a:gd name="connsiteY8" fmla="*/ 431080 h 438587"/>
                <a:gd name="connsiteX9" fmla="*/ 1705419 w 1886840"/>
                <a:gd name="connsiteY9" fmla="*/ 438587 h 438587"/>
                <a:gd name="connsiteX10" fmla="*/ 181420 w 1886840"/>
                <a:gd name="connsiteY10" fmla="*/ 438587 h 438587"/>
                <a:gd name="connsiteX11" fmla="*/ 181420 w 1886840"/>
                <a:gd name="connsiteY11" fmla="*/ 431080 h 438587"/>
                <a:gd name="connsiteX12" fmla="*/ 170716 w 1886840"/>
                <a:gd name="connsiteY12" fmla="*/ 429984 h 438587"/>
                <a:gd name="connsiteX13" fmla="*/ 0 w 1886840"/>
                <a:gd name="connsiteY13" fmla="*/ 217198 h 438587"/>
                <a:gd name="connsiteX14" fmla="*/ 170716 w 1886840"/>
                <a:gd name="connsiteY14" fmla="*/ 4413 h 438587"/>
                <a:gd name="connsiteX15" fmla="*/ 181420 w 1886840"/>
                <a:gd name="connsiteY15" fmla="*/ 3317 h 438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886840" h="438587">
                  <a:moveTo>
                    <a:pt x="181420" y="0"/>
                  </a:moveTo>
                  <a:lnTo>
                    <a:pt x="213805" y="0"/>
                  </a:lnTo>
                  <a:lnTo>
                    <a:pt x="1673035" y="0"/>
                  </a:lnTo>
                  <a:lnTo>
                    <a:pt x="1705419" y="0"/>
                  </a:lnTo>
                  <a:lnTo>
                    <a:pt x="1705419" y="3317"/>
                  </a:lnTo>
                  <a:lnTo>
                    <a:pt x="1716124" y="4413"/>
                  </a:lnTo>
                  <a:cubicBezTo>
                    <a:pt x="1813552" y="24666"/>
                    <a:pt x="1886840" y="112238"/>
                    <a:pt x="1886840" y="217198"/>
                  </a:cubicBezTo>
                  <a:cubicBezTo>
                    <a:pt x="1886840" y="322159"/>
                    <a:pt x="1813552" y="409731"/>
                    <a:pt x="1716124" y="429984"/>
                  </a:cubicBezTo>
                  <a:lnTo>
                    <a:pt x="1705419" y="431080"/>
                  </a:lnTo>
                  <a:lnTo>
                    <a:pt x="1705419" y="438587"/>
                  </a:lnTo>
                  <a:lnTo>
                    <a:pt x="181420" y="438587"/>
                  </a:lnTo>
                  <a:lnTo>
                    <a:pt x="181420" y="431080"/>
                  </a:lnTo>
                  <a:lnTo>
                    <a:pt x="170716" y="429984"/>
                  </a:lnTo>
                  <a:cubicBezTo>
                    <a:pt x="73288" y="409731"/>
                    <a:pt x="0" y="322159"/>
                    <a:pt x="0" y="217198"/>
                  </a:cubicBezTo>
                  <a:cubicBezTo>
                    <a:pt x="0" y="112238"/>
                    <a:pt x="73288" y="24666"/>
                    <a:pt x="170716" y="4413"/>
                  </a:cubicBezTo>
                  <a:lnTo>
                    <a:pt x="181420" y="3317"/>
                  </a:lnTo>
                  <a:close/>
                </a:path>
              </a:pathLst>
            </a:custGeom>
            <a:solidFill>
              <a:srgbClr val="C00000"/>
            </a:solidFill>
            <a:ln>
              <a:solidFill>
                <a:srgbClr val="C00000"/>
              </a:solidFill>
            </a:ln>
            <a:effectLst>
              <a:outerShdw blurRad="254000" dist="50800" dir="5400000" algn="ctr" rotWithShape="0">
                <a:srgbClr val="000000">
                  <a:alpha val="99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srgbClr val="C00000"/>
                </a:solidFill>
              </a:endParaRPr>
            </a:p>
          </p:txBody>
        </p:sp>
        <p:sp>
          <p:nvSpPr>
            <p:cNvPr id="25" name="PA-文本框 61"/>
            <p:cNvSpPr txBox="1"/>
            <p:nvPr>
              <p:custDataLst>
                <p:tags r:id="rId7"/>
              </p:custDataLst>
            </p:nvPr>
          </p:nvSpPr>
          <p:spPr>
            <a:xfrm>
              <a:off x="5563627" y="4844639"/>
              <a:ext cx="1215390" cy="4603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zh-CN" sz="2400" b="1" spc="300" dirty="0">
                  <a:solidFill>
                    <a:schemeClr val="bg1"/>
                  </a:solidFill>
                  <a:latin typeface="楷体" panose="02010609060101010101" charset="-122"/>
                  <a:ea typeface="楷体" panose="02010609060101010101" charset="-122"/>
                  <a:sym typeface="字魂105号-简雅黑" panose="00000500000000000000" pitchFamily="2" charset="-122"/>
                </a:rPr>
                <a:t>徐心瑶</a:t>
              </a:r>
              <a:endParaRPr lang="zh-CN" altLang="zh-CN" sz="2400" b="1" spc="3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字魂105号-简雅黑" panose="00000500000000000000" pitchFamily="2" charset="-122"/>
              </a:endParaRPr>
            </a:p>
          </p:txBody>
        </p:sp>
      </p:grpSp>
    </p:spTree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266065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800" b="1" spc="3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字魂105号-简雅黑" panose="00000500000000000000" pitchFamily="2" charset="-122"/>
              </a:rPr>
              <a:t>利用</a:t>
            </a:r>
            <a:r>
              <a:rPr lang="en-US" altLang="zh-CN" sz="4800" b="1" spc="3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字魂105号-简雅黑" panose="00000500000000000000" pitchFamily="2" charset="-122"/>
              </a:rPr>
              <a:t> V.</a:t>
            </a:r>
            <a:endParaRPr lang="zh-CN" altLang="en-US" sz="4800" b="1" spc="30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0" name="文本框 3"/>
          <p:cNvSpPr txBox="1"/>
          <p:nvPr/>
        </p:nvSpPr>
        <p:spPr>
          <a:xfrm>
            <a:off x="2479040" y="1277620"/>
            <a:ext cx="6025515" cy="76835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利用</a:t>
            </a:r>
            <a:r>
              <a:rPr lang="en-US" altLang="zh-CN" sz="4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+</a:t>
            </a:r>
            <a:r>
              <a:rPr lang="zh-CN" altLang="en-US" sz="4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时间</a:t>
            </a:r>
            <a:r>
              <a:rPr lang="en-US" altLang="zh-CN" sz="4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4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机会</a:t>
            </a:r>
            <a:r>
              <a:rPr lang="en-US" altLang="zh-CN" sz="4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……+V</a:t>
            </a:r>
            <a:endParaRPr lang="en-US" altLang="zh-CN" sz="44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" name="Text Box 4"/>
          <p:cNvSpPr txBox="1"/>
          <p:nvPr/>
        </p:nvSpPr>
        <p:spPr>
          <a:xfrm>
            <a:off x="983615" y="2379345"/>
            <a:ext cx="10592435" cy="1538883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571500" indent="-571500" eaLnBrk="0" hangingPunct="0">
              <a:buFont typeface="Arial" panose="020B0604020202020204" pitchFamily="34" charset="0"/>
              <a:buChar char="•"/>
            </a:pP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他平时很忙，只能</a:t>
            </a:r>
            <a:r>
              <a:rPr lang="zh-CN" altLang="en-US" sz="5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利用</a:t>
            </a: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周末的</a:t>
            </a:r>
            <a:r>
              <a:rPr lang="zh-CN" altLang="en-US" sz="5400" b="1" dirty="0">
                <a:solidFill>
                  <a:srgbClr val="008000"/>
                </a:solidFill>
                <a:latin typeface="楷体" panose="02010609060101010101" charset="-122"/>
                <a:ea typeface="楷体" panose="02010609060101010101" charset="-122"/>
              </a:rPr>
              <a:t>时间</a:t>
            </a: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锻炼身体。</a:t>
            </a:r>
            <a:endParaRPr lang="zh-CN" altLang="en-US" sz="40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7" name="Text Box 4"/>
          <p:cNvSpPr txBox="1"/>
          <p:nvPr/>
        </p:nvSpPr>
        <p:spPr>
          <a:xfrm>
            <a:off x="983615" y="4037060"/>
            <a:ext cx="10680700" cy="175432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571500" indent="-571500" eaLnBrk="0" hangingPunct="0">
              <a:buFont typeface="Arial" panose="020B0604020202020204" pitchFamily="34" charset="0"/>
              <a:buChar char="•"/>
            </a:pP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听说你下个周末来这儿出差，咱们一定要</a:t>
            </a:r>
            <a:r>
              <a:rPr lang="zh-CN" altLang="en-US" sz="5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利用</a:t>
            </a: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这个</a:t>
            </a:r>
            <a:r>
              <a:rPr lang="zh-CN" altLang="en-US" sz="5400" b="1" dirty="0">
                <a:solidFill>
                  <a:srgbClr val="008000"/>
                </a:solidFill>
                <a:latin typeface="楷体" panose="02010609060101010101" charset="-122"/>
                <a:ea typeface="楷体" panose="02010609060101010101" charset="-122"/>
              </a:rPr>
              <a:t>机会</a:t>
            </a: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好好儿聚聚。</a:t>
            </a:r>
            <a:endParaRPr lang="zh-CN" altLang="en-US" sz="40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266065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提高</a:t>
            </a:r>
            <a:r>
              <a:rPr lang="en-US" altLang="zh-CN" sz="4800" b="1" spc="300">
                <a:solidFill>
                  <a:srgbClr val="C0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字魂105号-简雅黑" panose="00000500000000000000" pitchFamily="2" charset="-122"/>
              </a:rPr>
              <a:t> V.</a:t>
            </a:r>
            <a:endParaRPr lang="zh-CN" altLang="en-US" sz="4800" b="1" spc="300">
              <a:solidFill>
                <a:srgbClr val="C00000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0" name="文本框 3"/>
          <p:cNvSpPr txBox="1"/>
          <p:nvPr/>
        </p:nvSpPr>
        <p:spPr>
          <a:xfrm>
            <a:off x="1051559" y="1569539"/>
            <a:ext cx="10456545" cy="706755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sz="40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成绩</a:t>
            </a:r>
            <a:r>
              <a:rPr lang="en-US" altLang="zh-CN" sz="40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40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水平</a:t>
            </a:r>
            <a:r>
              <a:rPr lang="en-US" altLang="zh-CN" sz="40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en-US" altLang="zh-CN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+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提高</a:t>
            </a:r>
            <a:r>
              <a:rPr lang="en-US" altLang="zh-CN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降低了</a:t>
            </a:r>
            <a:r>
              <a:rPr lang="zh-CN" altLang="en-US" sz="40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（</a:t>
            </a:r>
            <a:r>
              <a:rPr lang="en-US" altLang="zh-CN" sz="40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+</a:t>
            </a:r>
            <a:r>
              <a:rPr lang="zh-CN" altLang="en-US" sz="40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多</a:t>
            </a:r>
            <a:r>
              <a:rPr lang="en-US" altLang="zh-CN" sz="40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40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数量）</a:t>
            </a:r>
            <a:endParaRPr lang="zh-CN" altLang="en-US" sz="40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" name="文本框 3"/>
          <p:cNvSpPr txBox="1"/>
          <p:nvPr/>
        </p:nvSpPr>
        <p:spPr>
          <a:xfrm>
            <a:off x="3286760" y="120650"/>
            <a:ext cx="2799715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en-US" altLang="zh-CN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——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降低 </a:t>
            </a:r>
            <a:endParaRPr lang="zh-CN" altLang="en-US" sz="48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Text Box 4"/>
          <p:cNvSpPr txBox="1"/>
          <p:nvPr/>
        </p:nvSpPr>
        <p:spPr>
          <a:xfrm>
            <a:off x="755015" y="2921635"/>
            <a:ext cx="10378440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571500" indent="-571500" eaLnBrk="0" hangingPunct="0">
              <a:buFont typeface="Arial" panose="020B0604020202020204" pitchFamily="34" charset="0"/>
              <a:buChar char="•"/>
            </a:pP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我这次的</a:t>
            </a:r>
            <a:r>
              <a:rPr lang="zh-CN" altLang="en-US" sz="4800" b="1" dirty="0">
                <a:solidFill>
                  <a:srgbClr val="008000"/>
                </a:solidFill>
                <a:latin typeface="楷体" panose="02010609060101010101" charset="-122"/>
                <a:ea typeface="楷体" panose="02010609060101010101" charset="-122"/>
              </a:rPr>
              <a:t>成绩</a:t>
            </a: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比上次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提高</a:t>
            </a: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了</a:t>
            </a:r>
            <a:r>
              <a:rPr lang="en-US" altLang="zh-CN" sz="4800" b="1" dirty="0">
                <a:solidFill>
                  <a:srgbClr val="008000"/>
                </a:solidFill>
                <a:latin typeface="楷体" panose="02010609060101010101" charset="-122"/>
                <a:ea typeface="楷体" panose="02010609060101010101" charset="-122"/>
              </a:rPr>
              <a:t>20</a:t>
            </a:r>
            <a:r>
              <a:rPr lang="zh-CN" altLang="en-US" sz="4800" b="1" dirty="0">
                <a:solidFill>
                  <a:srgbClr val="008000"/>
                </a:solidFill>
                <a:latin typeface="楷体" panose="02010609060101010101" charset="-122"/>
                <a:ea typeface="楷体" panose="02010609060101010101" charset="-122"/>
              </a:rPr>
              <a:t>分</a:t>
            </a: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40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755015" y="4017645"/>
            <a:ext cx="8945245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571500" indent="-571500" eaLnBrk="0" hangingPunct="0">
              <a:buFont typeface="Arial" panose="020B0604020202020204" pitchFamily="34" charset="0"/>
              <a:buChar char="•"/>
            </a:pP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我的汉语</a:t>
            </a:r>
            <a:r>
              <a:rPr lang="zh-CN" altLang="en-US" sz="4800" b="1" dirty="0">
                <a:solidFill>
                  <a:srgbClr val="008000"/>
                </a:solidFill>
                <a:latin typeface="楷体" panose="02010609060101010101" charset="-122"/>
                <a:ea typeface="楷体" panose="02010609060101010101" charset="-122"/>
              </a:rPr>
              <a:t>水平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提高</a:t>
            </a: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了</a:t>
            </a:r>
            <a:r>
              <a:rPr lang="zh-CN" altLang="en-US" sz="4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不少</a:t>
            </a: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40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8" name="Text Box 4"/>
          <p:cNvSpPr txBox="1"/>
          <p:nvPr/>
        </p:nvSpPr>
        <p:spPr>
          <a:xfrm>
            <a:off x="755015" y="5032375"/>
            <a:ext cx="11049635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571500" indent="-571500" eaLnBrk="0" hangingPunct="0">
              <a:buFont typeface="Arial" panose="020B0604020202020204" pitchFamily="34" charset="0"/>
              <a:buChar char="•"/>
            </a:pP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很久没做饭了，我做饭的</a:t>
            </a:r>
            <a:r>
              <a:rPr lang="zh-CN" altLang="en-US" sz="4800" b="1" dirty="0">
                <a:solidFill>
                  <a:srgbClr val="008000"/>
                </a:solidFill>
                <a:latin typeface="楷体" panose="02010609060101010101" charset="-122"/>
                <a:ea typeface="楷体" panose="02010609060101010101" charset="-122"/>
              </a:rPr>
              <a:t>水平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降低</a:t>
            </a: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了</a:t>
            </a:r>
            <a:r>
              <a:rPr lang="zh-CN" altLang="en-US" sz="4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很多</a:t>
            </a: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40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266065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sz="4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练习</a:t>
            </a:r>
            <a:endParaRPr lang="zh-CN" sz="4800" b="1" spc="300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华文楷体" panose="02010600040101010101" charset="-122"/>
              <a:sym typeface="+mn-ea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5" name="Text Box 4"/>
          <p:cNvSpPr txBox="1"/>
          <p:nvPr/>
        </p:nvSpPr>
        <p:spPr>
          <a:xfrm>
            <a:off x="1068705" y="1790065"/>
            <a:ext cx="10421620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en-US" sz="40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比去年  汽车数量  一倍  提高 今年的 了  </a:t>
            </a:r>
            <a:endParaRPr lang="zh-CN" altLang="en-US" sz="40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6" name="Text Box 4"/>
          <p:cNvSpPr txBox="1"/>
          <p:nvPr/>
        </p:nvSpPr>
        <p:spPr>
          <a:xfrm>
            <a:off x="1229360" y="2767965"/>
            <a:ext cx="10101580" cy="1014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今年的汽车</a:t>
            </a:r>
            <a:r>
              <a:rPr lang="zh-CN" altLang="en-US" sz="5400" b="1" dirty="0">
                <a:solidFill>
                  <a:srgbClr val="008000"/>
                </a:solidFill>
                <a:latin typeface="楷体" panose="02010609060101010101" charset="-122"/>
                <a:ea typeface="楷体" panose="02010609060101010101" charset="-122"/>
              </a:rPr>
              <a:t>数量</a:t>
            </a: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比去年</a:t>
            </a:r>
            <a:r>
              <a:rPr lang="zh-CN" altLang="en-US" sz="6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提高</a:t>
            </a: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了</a:t>
            </a:r>
            <a:r>
              <a:rPr lang="zh-CN" altLang="en-US" sz="5400" b="1" dirty="0">
                <a:solidFill>
                  <a:srgbClr val="008000"/>
                </a:solidFill>
                <a:latin typeface="楷体" panose="02010609060101010101" charset="-122"/>
                <a:ea typeface="楷体" panose="02010609060101010101" charset="-122"/>
              </a:rPr>
              <a:t>一倍</a:t>
            </a: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40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391477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地道</a:t>
            </a:r>
            <a:r>
              <a:rPr lang="en-US" altLang="zh-CN" sz="4800" b="1" spc="30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华文楷体" panose="02010600040101010101" charset="-122"/>
                <a:sym typeface="字魂105号-简雅黑" panose="00000500000000000000" pitchFamily="2" charset="-122"/>
              </a:rPr>
              <a:t> Adj.</a:t>
            </a:r>
            <a:endParaRPr lang="zh-CN" altLang="en-US" sz="4800" b="1" spc="300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  <a:cs typeface="华文楷体" panose="02010600040101010101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0" name="文本框 3"/>
          <p:cNvSpPr txBox="1"/>
          <p:nvPr/>
        </p:nvSpPr>
        <p:spPr>
          <a:xfrm>
            <a:off x="4221843" y="136027"/>
            <a:ext cx="3975735" cy="76835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en-US" sz="4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语言</a:t>
            </a:r>
            <a:r>
              <a:rPr lang="en-US" altLang="zh-CN" sz="4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4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菜</a:t>
            </a:r>
            <a:endParaRPr lang="zh-CN" sz="44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919" y="1195861"/>
            <a:ext cx="3238750" cy="242906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3404" y="1270257"/>
            <a:ext cx="2288229" cy="228822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4368" y="1270257"/>
            <a:ext cx="2946583" cy="220993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6823" y="4138426"/>
            <a:ext cx="3142887" cy="176897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199" y="3725449"/>
            <a:ext cx="2644684" cy="249658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6650" y="4138426"/>
            <a:ext cx="2673117" cy="178029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06683" y="1327136"/>
            <a:ext cx="2794907" cy="209618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42055" y="4103268"/>
            <a:ext cx="2761701" cy="1839293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391477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地道</a:t>
            </a:r>
            <a:r>
              <a:rPr lang="en-US" altLang="zh-CN" sz="4800" b="1" spc="30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华文楷体" panose="02010600040101010101" charset="-122"/>
                <a:sym typeface="字魂105号-简雅黑" panose="00000500000000000000" pitchFamily="2" charset="-122"/>
              </a:rPr>
              <a:t> Adj.</a:t>
            </a:r>
            <a:endParaRPr lang="zh-CN" altLang="en-US" sz="4800" b="1" spc="300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  <a:cs typeface="华文楷体" panose="02010600040101010101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6" name="Text Box 4"/>
          <p:cNvSpPr txBox="1"/>
          <p:nvPr/>
        </p:nvSpPr>
        <p:spPr>
          <a:xfrm>
            <a:off x="862965" y="1987400"/>
            <a:ext cx="10844530" cy="138499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571500" indent="-571500" eaLnBrk="0" hangingPunct="0">
              <a:buFont typeface="Arial" panose="020B0604020202020204" pitchFamily="34" charset="0"/>
              <a:buChar char="•"/>
            </a:pPr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你的</a:t>
            </a:r>
            <a:r>
              <a:rPr lang="zh-CN" altLang="en-US" sz="4400" b="1" dirty="0">
                <a:solidFill>
                  <a:srgbClr val="008000"/>
                </a:solidFill>
                <a:latin typeface="楷体" panose="02010609060101010101" charset="-122"/>
                <a:ea typeface="楷体" panose="02010609060101010101" charset="-122"/>
              </a:rPr>
              <a:t>汉语</a:t>
            </a:r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说得真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地道</a:t>
            </a:r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，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一点儿也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听不出来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是留学生</a:t>
            </a:r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36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7" name="Text Box 4"/>
          <p:cNvSpPr txBox="1"/>
          <p:nvPr/>
        </p:nvSpPr>
        <p:spPr>
          <a:xfrm>
            <a:off x="862965" y="3485606"/>
            <a:ext cx="10890250" cy="1323439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571500" indent="-571500" eaLnBrk="0" hangingPunct="0">
              <a:buFont typeface="Arial" panose="020B0604020202020204" pitchFamily="34" charset="0"/>
              <a:buChar char="•"/>
            </a:pPr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听说那家餐厅的</a:t>
            </a:r>
            <a:r>
              <a:rPr lang="zh-CN" altLang="en-US" sz="4400" b="1" dirty="0">
                <a:solidFill>
                  <a:srgbClr val="008000"/>
                </a:solidFill>
                <a:latin typeface="楷体" panose="02010609060101010101" charset="-122"/>
                <a:ea typeface="楷体" panose="02010609060101010101" charset="-122"/>
              </a:rPr>
              <a:t>法国菜</a:t>
            </a:r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做得非常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地道</a:t>
            </a:r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，咱们有空的时候去尝尝吧。</a:t>
            </a:r>
            <a:endParaRPr lang="zh-CN" altLang="en-US" sz="36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330" y="147955"/>
            <a:ext cx="88925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字魂105号-简雅黑" panose="00000500000000000000" pitchFamily="2" charset="-122"/>
              </a:rPr>
              <a:t>语言 故乡</a:t>
            </a:r>
            <a:r>
              <a:rPr lang="en-US" altLang="zh-CN" sz="3600" b="1" spc="3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字魂105号-简雅黑" panose="00000500000000000000" pitchFamily="2" charset="-122"/>
              </a:rPr>
              <a:t> </a:t>
            </a:r>
            <a:r>
              <a:rPr lang="zh-CN" altLang="en-US" sz="3600" b="1" spc="3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字魂105号-简雅黑" panose="00000500000000000000" pitchFamily="2" charset="-122"/>
              </a:rPr>
              <a:t>选择 提高 变化 地道</a:t>
            </a:r>
            <a:r>
              <a:rPr lang="en-US" altLang="zh-CN" sz="3600" b="1" spc="3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字魂105号-简雅黑" panose="00000500000000000000" pitchFamily="2" charset="-122"/>
              </a:rPr>
              <a:t> </a:t>
            </a:r>
            <a:r>
              <a:rPr lang="zh-CN" altLang="en-US" sz="3600" b="1" spc="3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字魂105号-简雅黑" panose="00000500000000000000" pitchFamily="2" charset="-122"/>
              </a:rPr>
              <a:t>利用 </a:t>
            </a:r>
            <a:endParaRPr lang="zh-CN" altLang="en-US" sz="3600" b="1" spc="30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2" name="Text Box 4"/>
          <p:cNvSpPr txBox="1"/>
          <p:nvPr/>
        </p:nvSpPr>
        <p:spPr>
          <a:xfrm>
            <a:off x="782955" y="1139825"/>
            <a:ext cx="10626725" cy="14452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1.</a:t>
            </a:r>
            <a:r>
              <a:rPr lang="zh-CN" altLang="en-US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听说他会说很多种</a:t>
            </a:r>
            <a:r>
              <a:rPr lang="en-US" altLang="zh-CN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_____</a:t>
            </a:r>
            <a:r>
              <a:rPr lang="zh-CN" altLang="en-US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，比如说英语啦、汉语啦、西班牙语啦。</a:t>
            </a:r>
            <a:endParaRPr lang="zh-CN" altLang="en-US" sz="44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862965" y="2585085"/>
            <a:ext cx="11040110" cy="14452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zh-CN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2</a:t>
            </a:r>
            <a:r>
              <a:rPr lang="en-US" altLang="zh-CN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.</a:t>
            </a:r>
            <a:r>
              <a:rPr lang="zh-CN" altLang="en-US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这么长时间没见，你怎么一点儿</a:t>
            </a:r>
            <a:r>
              <a:rPr lang="en-US" altLang="zh-CN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____</a:t>
            </a:r>
            <a:r>
              <a:rPr lang="zh-CN" altLang="en-US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也没有？</a:t>
            </a:r>
            <a:endParaRPr lang="zh-CN" altLang="en-US" sz="44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7" name="Text Box 4"/>
          <p:cNvSpPr txBox="1"/>
          <p:nvPr/>
        </p:nvSpPr>
        <p:spPr>
          <a:xfrm>
            <a:off x="862965" y="3921125"/>
            <a:ext cx="8497570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zh-CN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3</a:t>
            </a:r>
            <a:r>
              <a:rPr lang="en-US" altLang="zh-CN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.</a:t>
            </a:r>
            <a:r>
              <a:rPr lang="zh-CN" altLang="en-US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我的</a:t>
            </a:r>
            <a:r>
              <a:rPr lang="en-US" altLang="zh-CN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______</a:t>
            </a:r>
            <a:r>
              <a:rPr lang="zh-CN" altLang="en-US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是一座美丽的城市。</a:t>
            </a:r>
            <a:endParaRPr lang="zh-CN" altLang="en-US" sz="44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9" name="Text Box 4"/>
          <p:cNvSpPr txBox="1"/>
          <p:nvPr/>
        </p:nvSpPr>
        <p:spPr>
          <a:xfrm>
            <a:off x="886460" y="4835525"/>
            <a:ext cx="8450580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zh-CN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4</a:t>
            </a:r>
            <a:r>
              <a:rPr lang="en-US" altLang="zh-CN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.</a:t>
            </a:r>
            <a:r>
              <a:rPr lang="zh-CN" altLang="en-US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我想</a:t>
            </a:r>
            <a:r>
              <a:rPr lang="en-US" altLang="zh-CN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______</a:t>
            </a:r>
            <a:r>
              <a:rPr lang="zh-CN" altLang="en-US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周末好好休息休息。</a:t>
            </a:r>
            <a:endParaRPr lang="zh-CN" altLang="en-US" sz="44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330" y="147955"/>
            <a:ext cx="88925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字魂105号-简雅黑" panose="00000500000000000000" pitchFamily="2" charset="-122"/>
              </a:rPr>
              <a:t>语言 故乡</a:t>
            </a:r>
            <a:r>
              <a:rPr lang="en-US" altLang="zh-CN" sz="3600" b="1" spc="3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字魂105号-简雅黑" panose="00000500000000000000" pitchFamily="2" charset="-122"/>
              </a:rPr>
              <a:t> </a:t>
            </a:r>
            <a:r>
              <a:rPr lang="zh-CN" altLang="en-US" sz="3600" b="1" spc="3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字魂105号-简雅黑" panose="00000500000000000000" pitchFamily="2" charset="-122"/>
              </a:rPr>
              <a:t>选择 提高 变化 地道</a:t>
            </a:r>
            <a:r>
              <a:rPr lang="en-US" altLang="zh-CN" sz="3600" b="1" spc="3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字魂105号-简雅黑" panose="00000500000000000000" pitchFamily="2" charset="-122"/>
              </a:rPr>
              <a:t> </a:t>
            </a:r>
            <a:r>
              <a:rPr lang="zh-CN" altLang="en-US" sz="3600" b="1" spc="3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字魂105号-简雅黑" panose="00000500000000000000" pitchFamily="2" charset="-122"/>
              </a:rPr>
              <a:t>利用 </a:t>
            </a:r>
            <a:endParaRPr lang="zh-CN" altLang="en-US" sz="3600" b="1" spc="30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2" name="Text Box 4"/>
          <p:cNvSpPr txBox="1"/>
          <p:nvPr/>
        </p:nvSpPr>
        <p:spPr>
          <a:xfrm>
            <a:off x="782955" y="1139825"/>
            <a:ext cx="10626725" cy="14452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1.</a:t>
            </a:r>
            <a:r>
              <a:rPr lang="zh-CN" altLang="en-US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听说他会说很多种</a:t>
            </a:r>
            <a:r>
              <a:rPr lang="en-US" altLang="zh-CN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_____</a:t>
            </a:r>
            <a:r>
              <a:rPr lang="zh-CN" altLang="en-US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，比如说英语啦、汉语啦、西班牙语啦。</a:t>
            </a:r>
            <a:endParaRPr lang="zh-CN" altLang="en-US" sz="44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862965" y="2585085"/>
            <a:ext cx="11040110" cy="14452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zh-CN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2</a:t>
            </a:r>
            <a:r>
              <a:rPr lang="en-US" altLang="zh-CN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.</a:t>
            </a:r>
            <a:r>
              <a:rPr lang="zh-CN" altLang="en-US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这么长时间没见，你怎么一点儿</a:t>
            </a:r>
            <a:r>
              <a:rPr lang="en-US" altLang="zh-CN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____</a:t>
            </a:r>
            <a:r>
              <a:rPr lang="zh-CN" altLang="en-US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也没有？</a:t>
            </a:r>
            <a:endParaRPr lang="zh-CN" altLang="en-US" sz="44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222105" y="2441575"/>
            <a:ext cx="1565275" cy="82677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变化</a:t>
            </a:r>
            <a:endParaRPr lang="zh-CN" altLang="en-US" sz="48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7" name="Text Box 4"/>
          <p:cNvSpPr txBox="1"/>
          <p:nvPr/>
        </p:nvSpPr>
        <p:spPr>
          <a:xfrm>
            <a:off x="862965" y="3921125"/>
            <a:ext cx="8497570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zh-CN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3</a:t>
            </a:r>
            <a:r>
              <a:rPr lang="en-US" altLang="zh-CN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.</a:t>
            </a:r>
            <a:r>
              <a:rPr lang="zh-CN" altLang="en-US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我的</a:t>
            </a:r>
            <a:r>
              <a:rPr lang="en-US" altLang="zh-CN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______</a:t>
            </a:r>
            <a:r>
              <a:rPr lang="zh-CN" altLang="en-US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是一座美丽的城市。</a:t>
            </a:r>
            <a:endParaRPr lang="zh-CN" altLang="en-US" sz="44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8" name="Rectangle 5"/>
          <p:cNvSpPr/>
          <p:nvPr/>
        </p:nvSpPr>
        <p:spPr>
          <a:xfrm>
            <a:off x="2687955" y="3810000"/>
            <a:ext cx="1713230" cy="87947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r>
              <a:rPr lang="zh-CN" altLang="en-US" sz="5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故乡</a:t>
            </a:r>
            <a:endParaRPr lang="zh-CN" altLang="en-US" sz="54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9" name="Text Box 4"/>
          <p:cNvSpPr txBox="1"/>
          <p:nvPr/>
        </p:nvSpPr>
        <p:spPr>
          <a:xfrm>
            <a:off x="886460" y="4835525"/>
            <a:ext cx="8450580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zh-CN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4</a:t>
            </a:r>
            <a:r>
              <a:rPr lang="en-US" altLang="zh-CN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.</a:t>
            </a:r>
            <a:r>
              <a:rPr lang="zh-CN" altLang="en-US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我想</a:t>
            </a:r>
            <a:r>
              <a:rPr lang="en-US" altLang="zh-CN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______</a:t>
            </a:r>
            <a:r>
              <a:rPr lang="zh-CN" altLang="en-US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周末好好休息休息。</a:t>
            </a:r>
            <a:endParaRPr lang="zh-CN" altLang="en-US" sz="44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0" name="Rectangle 5"/>
          <p:cNvSpPr/>
          <p:nvPr/>
        </p:nvSpPr>
        <p:spPr>
          <a:xfrm>
            <a:off x="2583815" y="4624070"/>
            <a:ext cx="1817370" cy="91757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r>
              <a:rPr lang="zh-CN" altLang="en-US" sz="5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利用</a:t>
            </a:r>
            <a:endParaRPr lang="zh-CN" altLang="en-US" sz="54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Rectangle 5"/>
          <p:cNvSpPr/>
          <p:nvPr/>
        </p:nvSpPr>
        <p:spPr>
          <a:xfrm>
            <a:off x="5923915" y="950595"/>
            <a:ext cx="1685290" cy="99314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r>
              <a:rPr lang="zh-CN" altLang="en-US" sz="5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语言</a:t>
            </a:r>
            <a:endParaRPr lang="zh-CN" altLang="en-US" sz="54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1" name="Text Box 4"/>
          <p:cNvSpPr txBox="1"/>
          <p:nvPr/>
        </p:nvSpPr>
        <p:spPr>
          <a:xfrm>
            <a:off x="930910" y="1178560"/>
            <a:ext cx="10698480" cy="14452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5.</a:t>
            </a:r>
            <a:r>
              <a:rPr lang="zh-CN" altLang="en-US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如果想吃</a:t>
            </a:r>
            <a:r>
              <a:rPr lang="en-US" altLang="zh-CN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_____</a:t>
            </a:r>
            <a:r>
              <a:rPr lang="zh-CN" altLang="en-US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的上海菜，就一定要去上海。</a:t>
            </a:r>
            <a:endParaRPr lang="zh-CN" altLang="en-US" sz="44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3" name="Text Box 4"/>
          <p:cNvSpPr txBox="1"/>
          <p:nvPr/>
        </p:nvSpPr>
        <p:spPr>
          <a:xfrm>
            <a:off x="930910" y="2706370"/>
            <a:ext cx="10312400" cy="14452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zh-CN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6</a:t>
            </a:r>
            <a:r>
              <a:rPr lang="en-US" altLang="zh-CN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.</a:t>
            </a:r>
            <a:r>
              <a:rPr lang="zh-CN" altLang="en-US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毕业以后是找工作还是继续读研究生？我不知道怎么</a:t>
            </a:r>
            <a:r>
              <a:rPr lang="en-US" altLang="zh-CN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_______</a:t>
            </a:r>
            <a:r>
              <a:rPr lang="zh-CN" altLang="en-US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了。</a:t>
            </a:r>
            <a:endParaRPr lang="zh-CN" altLang="en-US" sz="44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5" name="Text Box 4"/>
          <p:cNvSpPr txBox="1"/>
          <p:nvPr/>
        </p:nvSpPr>
        <p:spPr>
          <a:xfrm>
            <a:off x="930910" y="4330700"/>
            <a:ext cx="10812780" cy="14452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zh-CN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7</a:t>
            </a:r>
            <a:r>
              <a:rPr lang="en-US" altLang="zh-CN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.</a:t>
            </a:r>
            <a:r>
              <a:rPr lang="zh-CN" altLang="en-US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有了你的帮助，我的汉语才</a:t>
            </a:r>
            <a:r>
              <a:rPr lang="en-US" altLang="zh-CN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_____</a:t>
            </a:r>
            <a:r>
              <a:rPr lang="zh-CN" altLang="en-US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了这么多。</a:t>
            </a:r>
            <a:endParaRPr lang="zh-CN" altLang="en-US" sz="44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62330" y="147955"/>
            <a:ext cx="88925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字魂105号-简雅黑" panose="00000500000000000000" pitchFamily="2" charset="-122"/>
              </a:rPr>
              <a:t>语言 故乡</a:t>
            </a:r>
            <a:r>
              <a:rPr lang="en-US" altLang="zh-CN" sz="3600" b="1" spc="3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字魂105号-简雅黑" panose="00000500000000000000" pitchFamily="2" charset="-122"/>
              </a:rPr>
              <a:t> </a:t>
            </a:r>
            <a:r>
              <a:rPr lang="zh-CN" altLang="en-US" sz="3600" b="1" spc="3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字魂105号-简雅黑" panose="00000500000000000000" pitchFamily="2" charset="-122"/>
              </a:rPr>
              <a:t>选择 提高 变化 地道</a:t>
            </a:r>
            <a:r>
              <a:rPr lang="en-US" altLang="zh-CN" sz="3600" b="1" spc="3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字魂105号-简雅黑" panose="00000500000000000000" pitchFamily="2" charset="-122"/>
              </a:rPr>
              <a:t> </a:t>
            </a:r>
            <a:r>
              <a:rPr lang="zh-CN" altLang="en-US" sz="3600" b="1" spc="3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字魂105号-简雅黑" panose="00000500000000000000" pitchFamily="2" charset="-122"/>
              </a:rPr>
              <a:t>利用 </a:t>
            </a:r>
            <a:endParaRPr lang="zh-CN" altLang="en-US" sz="3600" b="1" spc="30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字魂105号-简雅黑" panose="00000500000000000000" pitchFamily="2" charset="-122"/>
            </a:endParaRPr>
          </a:p>
        </p:txBody>
      </p:sp>
    </p:spTree>
  </p:cSld>
  <p:clrMapOvr>
    <a:masterClrMapping/>
  </p:clrMapOvr>
  <p:transition spd="med">
    <p:pul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1" name="Text Box 4"/>
          <p:cNvSpPr txBox="1"/>
          <p:nvPr/>
        </p:nvSpPr>
        <p:spPr>
          <a:xfrm>
            <a:off x="930910" y="1178560"/>
            <a:ext cx="10698480" cy="14452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5.</a:t>
            </a:r>
            <a:r>
              <a:rPr lang="zh-CN" altLang="en-US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如果想吃</a:t>
            </a:r>
            <a:r>
              <a:rPr lang="en-US" altLang="zh-CN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_____</a:t>
            </a:r>
            <a:r>
              <a:rPr lang="zh-CN" altLang="en-US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的上海菜，就一定要去上海。</a:t>
            </a:r>
            <a:endParaRPr lang="zh-CN" altLang="en-US" sz="44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2" name="Rectangle 5"/>
          <p:cNvSpPr/>
          <p:nvPr/>
        </p:nvSpPr>
        <p:spPr>
          <a:xfrm>
            <a:off x="3777615" y="1007110"/>
            <a:ext cx="1565275" cy="91630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地道</a:t>
            </a:r>
            <a:endParaRPr lang="zh-CN" altLang="en-US" sz="48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3" name="Text Box 4"/>
          <p:cNvSpPr txBox="1"/>
          <p:nvPr/>
        </p:nvSpPr>
        <p:spPr>
          <a:xfrm>
            <a:off x="930910" y="2706370"/>
            <a:ext cx="10312400" cy="14452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zh-CN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6</a:t>
            </a:r>
            <a:r>
              <a:rPr lang="en-US" altLang="zh-CN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.</a:t>
            </a:r>
            <a:r>
              <a:rPr lang="zh-CN" altLang="en-US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毕业以后是找工作还是继续读研究生？我不知道怎么</a:t>
            </a:r>
            <a:r>
              <a:rPr lang="en-US" altLang="zh-CN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_______</a:t>
            </a:r>
            <a:r>
              <a:rPr lang="zh-CN" altLang="en-US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了。</a:t>
            </a:r>
            <a:endParaRPr lang="zh-CN" altLang="en-US" sz="44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4" name="Rectangle 5"/>
          <p:cNvSpPr/>
          <p:nvPr/>
        </p:nvSpPr>
        <p:spPr>
          <a:xfrm>
            <a:off x="4609465" y="3275330"/>
            <a:ext cx="1555750" cy="8763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选择</a:t>
            </a:r>
            <a:endParaRPr lang="zh-CN" altLang="en-US" sz="48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5" name="Text Box 4"/>
          <p:cNvSpPr txBox="1"/>
          <p:nvPr/>
        </p:nvSpPr>
        <p:spPr>
          <a:xfrm>
            <a:off x="930910" y="4330700"/>
            <a:ext cx="10812780" cy="14452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zh-CN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7</a:t>
            </a:r>
            <a:r>
              <a:rPr lang="en-US" altLang="zh-CN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.</a:t>
            </a:r>
            <a:r>
              <a:rPr lang="zh-CN" altLang="en-US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有了你的帮助，我的汉语才</a:t>
            </a:r>
            <a:r>
              <a:rPr lang="en-US" altLang="zh-CN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_____</a:t>
            </a:r>
            <a:r>
              <a:rPr lang="zh-CN" altLang="en-US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了这么多。</a:t>
            </a:r>
            <a:endParaRPr lang="zh-CN" altLang="en-US" sz="44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6" name="Rectangle 5"/>
          <p:cNvSpPr/>
          <p:nvPr/>
        </p:nvSpPr>
        <p:spPr>
          <a:xfrm>
            <a:off x="8305800" y="4151630"/>
            <a:ext cx="1979295" cy="90868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提高</a:t>
            </a:r>
            <a:endParaRPr lang="zh-CN" altLang="en-US" sz="48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62330" y="147955"/>
            <a:ext cx="88925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字魂105号-简雅黑" panose="00000500000000000000" pitchFamily="2" charset="-122"/>
              </a:rPr>
              <a:t>语言 故乡</a:t>
            </a:r>
            <a:r>
              <a:rPr lang="en-US" altLang="zh-CN" sz="3600" b="1" spc="3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字魂105号-简雅黑" panose="00000500000000000000" pitchFamily="2" charset="-122"/>
              </a:rPr>
              <a:t> </a:t>
            </a:r>
            <a:r>
              <a:rPr lang="zh-CN" altLang="en-US" sz="3600" b="1" spc="3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字魂105号-简雅黑" panose="00000500000000000000" pitchFamily="2" charset="-122"/>
              </a:rPr>
              <a:t>选择 提高 变化 地道</a:t>
            </a:r>
            <a:r>
              <a:rPr lang="en-US" altLang="zh-CN" sz="3600" b="1" spc="3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字魂105号-简雅黑" panose="00000500000000000000" pitchFamily="2" charset="-122"/>
              </a:rPr>
              <a:t> </a:t>
            </a:r>
            <a:r>
              <a:rPr lang="zh-CN" altLang="en-US" sz="3600" b="1" spc="3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字魂105号-简雅黑" panose="00000500000000000000" pitchFamily="2" charset="-122"/>
              </a:rPr>
              <a:t>利用 </a:t>
            </a:r>
            <a:endParaRPr lang="zh-CN" altLang="en-US" sz="3600" b="1" spc="30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字魂105号-简雅黑" panose="00000500000000000000" pitchFamily="2" charset="-122"/>
            </a:endParaRPr>
          </a:p>
        </p:txBody>
      </p:sp>
    </p:spTree>
  </p:cSld>
  <p:clrMapOvr>
    <a:masterClrMapping/>
  </p:clrMapOvr>
  <p:transition spd="med">
    <p:pull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8E5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-2583" y="0"/>
            <a:ext cx="4181475" cy="6858000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525253" y="677779"/>
            <a:ext cx="9141494" cy="55024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112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072104" y="1550342"/>
            <a:ext cx="242824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b="1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第一部分</a:t>
            </a:r>
            <a:endParaRPr lang="zh-CN" altLang="en-US" sz="4400" b="1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525253" y="2009775"/>
            <a:ext cx="2387562" cy="73819"/>
            <a:chOff x="-243184" y="1857374"/>
            <a:chExt cx="2387562" cy="73819"/>
          </a:xfrm>
          <a:solidFill>
            <a:srgbClr val="C00000"/>
          </a:solidFill>
        </p:grpSpPr>
        <p:cxnSp>
          <p:nvCxnSpPr>
            <p:cNvPr id="8" name="直接连接符 7"/>
            <p:cNvCxnSpPr/>
            <p:nvPr/>
          </p:nvCxnSpPr>
          <p:spPr>
            <a:xfrm>
              <a:off x="-243184" y="1857374"/>
              <a:ext cx="2387562" cy="1"/>
            </a:xfrm>
            <a:prstGeom prst="line">
              <a:avLst/>
            </a:prstGeom>
            <a:grpFill/>
            <a:ln w="28575">
              <a:solidFill>
                <a:srgbClr val="C0000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矩形 8"/>
            <p:cNvSpPr/>
            <p:nvPr/>
          </p:nvSpPr>
          <p:spPr>
            <a:xfrm>
              <a:off x="1522078" y="1857374"/>
              <a:ext cx="622300" cy="738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2" name="PA-文本框 3"/>
          <p:cNvSpPr txBox="1"/>
          <p:nvPr>
            <p:custDataLst>
              <p:tags r:id="rId1"/>
            </p:custDataLst>
          </p:nvPr>
        </p:nvSpPr>
        <p:spPr>
          <a:xfrm>
            <a:off x="1963989" y="2872968"/>
            <a:ext cx="8263255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5400" b="1" spc="3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字魂105号-简雅黑" panose="00000500000000000000" pitchFamily="2" charset="-122"/>
              </a:rPr>
              <a:t>长 </a:t>
            </a:r>
            <a:r>
              <a:rPr lang="zh-CN" altLang="en-US" sz="5400" b="1" spc="30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字魂105号-简雅黑" panose="00000500000000000000" pitchFamily="2" charset="-122"/>
              </a:rPr>
              <a:t>样子 奇怪</a:t>
            </a:r>
            <a:r>
              <a:rPr lang="zh-CN" altLang="en-US" sz="5400" b="1" spc="3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字魂105号-简雅黑" panose="00000500000000000000" pitchFamily="2" charset="-122"/>
              </a:rPr>
              <a:t> 哼歌 </a:t>
            </a:r>
            <a:r>
              <a:rPr lang="zh-CN" altLang="en-US" sz="5400" b="1" spc="30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字魂105号-简雅黑" panose="00000500000000000000" pitchFamily="2" charset="-122"/>
              </a:rPr>
              <a:t>到处</a:t>
            </a:r>
            <a:endParaRPr lang="zh-CN" altLang="en-US" sz="5400" b="1" spc="300">
              <a:solidFill>
                <a:srgbClr val="7030A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字魂105号-简雅黑" panose="00000500000000000000" pitchFamily="2" charset="-122"/>
            </a:endParaRPr>
          </a:p>
        </p:txBody>
      </p:sp>
    </p:spTree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8E5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-2583" y="0"/>
            <a:ext cx="4181475" cy="6858000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525253" y="677779"/>
            <a:ext cx="9141494" cy="55024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112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072104" y="1550342"/>
            <a:ext cx="242824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b="1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第一部分</a:t>
            </a:r>
            <a:endParaRPr lang="zh-CN" altLang="en-US" sz="4400" b="1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4" name="PA-文本框 3"/>
          <p:cNvSpPr txBox="1"/>
          <p:nvPr>
            <p:custDataLst>
              <p:tags r:id="rId1"/>
            </p:custDataLst>
          </p:nvPr>
        </p:nvSpPr>
        <p:spPr>
          <a:xfrm>
            <a:off x="4945949" y="2768193"/>
            <a:ext cx="2299970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8000" b="1" spc="30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字魂105号-简雅黑" panose="00000500000000000000" pitchFamily="2" charset="-122"/>
              </a:rPr>
              <a:t>生词</a:t>
            </a:r>
            <a:endParaRPr lang="zh-CN" altLang="zh-CN" sz="8000" b="1" spc="300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字魂105号-简雅黑" panose="00000500000000000000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525253" y="2009775"/>
            <a:ext cx="2387562" cy="73819"/>
            <a:chOff x="-243184" y="1857374"/>
            <a:chExt cx="2387562" cy="73819"/>
          </a:xfrm>
          <a:solidFill>
            <a:srgbClr val="C00000"/>
          </a:solidFill>
        </p:grpSpPr>
        <p:cxnSp>
          <p:nvCxnSpPr>
            <p:cNvPr id="8" name="直接连接符 7"/>
            <p:cNvCxnSpPr/>
            <p:nvPr/>
          </p:nvCxnSpPr>
          <p:spPr>
            <a:xfrm>
              <a:off x="-243184" y="1857374"/>
              <a:ext cx="2387562" cy="1"/>
            </a:xfrm>
            <a:prstGeom prst="line">
              <a:avLst/>
            </a:prstGeom>
            <a:grpFill/>
            <a:ln w="28575">
              <a:solidFill>
                <a:srgbClr val="C0000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矩形 8"/>
            <p:cNvSpPr/>
            <p:nvPr/>
          </p:nvSpPr>
          <p:spPr>
            <a:xfrm>
              <a:off x="1522078" y="1857374"/>
              <a:ext cx="622300" cy="738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</p:spTree>
  </p:cSld>
  <p:clrMapOvr>
    <a:masterClrMapping/>
  </p:clrMapOvr>
  <p:transition spd="med">
    <p:pull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266065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长</a:t>
            </a:r>
            <a:r>
              <a:rPr lang="en-US" altLang="zh-CN" sz="4800" b="1" spc="300">
                <a:solidFill>
                  <a:srgbClr val="C0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字魂105号-简雅黑" panose="00000500000000000000" pitchFamily="2" charset="-122"/>
              </a:rPr>
              <a:t> V.</a:t>
            </a:r>
            <a:endParaRPr lang="zh-CN" altLang="en-US" sz="4800" b="1" spc="300">
              <a:solidFill>
                <a:srgbClr val="C00000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7" name="文本框 3"/>
          <p:cNvSpPr txBox="1"/>
          <p:nvPr/>
        </p:nvSpPr>
        <p:spPr>
          <a:xfrm>
            <a:off x="3523615" y="35560"/>
            <a:ext cx="4671695" cy="9220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sz="54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长</a:t>
            </a:r>
            <a:r>
              <a:rPr lang="en-US" altLang="zh-CN" sz="4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+</a:t>
            </a:r>
            <a:r>
              <a:rPr lang="zh-CN" altLang="en-US" sz="4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大</a:t>
            </a:r>
            <a:r>
              <a:rPr lang="en-US" altLang="zh-CN" sz="4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4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高</a:t>
            </a:r>
            <a:r>
              <a:rPr lang="en-US" altLang="zh-CN" sz="4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4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胖</a:t>
            </a:r>
            <a:r>
              <a:rPr lang="en-US" altLang="zh-CN" sz="4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endParaRPr lang="en-US" altLang="zh-CN" sz="44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2" name="图片 1" descr="学在中国·基础教程2 VCG21400848545的副本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61918" y="3662700"/>
            <a:ext cx="3846884" cy="23818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 Box 4"/>
          <p:cNvSpPr txBox="1"/>
          <p:nvPr/>
        </p:nvSpPr>
        <p:spPr>
          <a:xfrm>
            <a:off x="1009650" y="3987311"/>
            <a:ext cx="6023610" cy="14452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这些植物一个星期就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长</a:t>
            </a:r>
            <a:r>
              <a:rPr lang="zh-CN" altLang="en-US" sz="4400" b="1" dirty="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出来</a:t>
            </a: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了，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长</a:t>
            </a: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得特别快。</a:t>
            </a:r>
            <a:endParaRPr lang="zh-CN" altLang="en-US" sz="40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1918" y="1130698"/>
            <a:ext cx="3820432" cy="2149201"/>
          </a:xfrm>
          <a:prstGeom prst="rect">
            <a:avLst/>
          </a:prstGeom>
        </p:spPr>
      </p:pic>
      <p:sp>
        <p:nvSpPr>
          <p:cNvPr id="6" name="Text Box 4"/>
          <p:cNvSpPr txBox="1"/>
          <p:nvPr/>
        </p:nvSpPr>
        <p:spPr>
          <a:xfrm>
            <a:off x="1009650" y="1725295"/>
            <a:ext cx="6023610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一年没见，你又长高了。</a:t>
            </a:r>
            <a:endParaRPr lang="en-US" altLang="zh-CN" sz="40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266065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哼歌</a:t>
            </a:r>
            <a:r>
              <a:rPr lang="en-US" altLang="zh-CN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V</a:t>
            </a:r>
            <a:r>
              <a:rPr lang="en-US" altLang="zh-CN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-O</a:t>
            </a:r>
            <a:endParaRPr lang="zh-CN" altLang="en-US" sz="4800" b="1" spc="300">
              <a:solidFill>
                <a:srgbClr val="C00000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862467" y="1787915"/>
            <a:ext cx="7647486" cy="150810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zh-CN" altLang="en-US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它很爱唱歌，经常一边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哼歌</a:t>
            </a:r>
            <a:r>
              <a:rPr lang="zh-CN" altLang="en-US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一边洗澡。</a:t>
            </a:r>
            <a:endParaRPr lang="zh-CN" altLang="en-US" sz="44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" name="Text Box 4"/>
          <p:cNvSpPr txBox="1"/>
          <p:nvPr/>
        </p:nvSpPr>
        <p:spPr>
          <a:xfrm>
            <a:off x="862467" y="4133338"/>
            <a:ext cx="10335260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zh-CN" altLang="en-US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我喜欢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哼</a:t>
            </a:r>
            <a:r>
              <a:rPr lang="zh-CN" altLang="en-US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着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歌</a:t>
            </a:r>
            <a:r>
              <a:rPr lang="zh-CN" altLang="en-US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写作业。</a:t>
            </a:r>
            <a:endParaRPr lang="zh-CN" altLang="en-US" sz="44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08868" y="1221378"/>
            <a:ext cx="2728416" cy="2728416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266065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哼歌</a:t>
            </a:r>
            <a:r>
              <a:rPr lang="en-US" altLang="zh-CN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V</a:t>
            </a:r>
            <a:r>
              <a:rPr lang="en-US" altLang="zh-CN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-O</a:t>
            </a:r>
            <a:endParaRPr lang="zh-CN" altLang="en-US" sz="4800" b="1" spc="300">
              <a:solidFill>
                <a:srgbClr val="C00000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025333" y="1459174"/>
            <a:ext cx="4288483" cy="428848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290253" y="1459174"/>
            <a:ext cx="3211178" cy="4288482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8E5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-2583" y="0"/>
            <a:ext cx="4181475" cy="6858000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525253" y="677779"/>
            <a:ext cx="9141494" cy="55024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112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072104" y="1550342"/>
            <a:ext cx="242824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b="1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第一部分</a:t>
            </a:r>
            <a:endParaRPr lang="zh-CN" altLang="en-US" sz="4400" b="1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525253" y="2009775"/>
            <a:ext cx="2387562" cy="73819"/>
            <a:chOff x="-243184" y="1857374"/>
            <a:chExt cx="2387562" cy="73819"/>
          </a:xfrm>
          <a:solidFill>
            <a:srgbClr val="C00000"/>
          </a:solidFill>
        </p:grpSpPr>
        <p:cxnSp>
          <p:nvCxnSpPr>
            <p:cNvPr id="8" name="直接连接符 7"/>
            <p:cNvCxnSpPr/>
            <p:nvPr/>
          </p:nvCxnSpPr>
          <p:spPr>
            <a:xfrm>
              <a:off x="-243184" y="1857374"/>
              <a:ext cx="2387562" cy="1"/>
            </a:xfrm>
            <a:prstGeom prst="line">
              <a:avLst/>
            </a:prstGeom>
            <a:grpFill/>
            <a:ln w="28575">
              <a:solidFill>
                <a:srgbClr val="C0000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矩形 8"/>
            <p:cNvSpPr/>
            <p:nvPr/>
          </p:nvSpPr>
          <p:spPr>
            <a:xfrm>
              <a:off x="1522078" y="1857374"/>
              <a:ext cx="622300" cy="738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2" name="PA-文本框 3"/>
          <p:cNvSpPr txBox="1"/>
          <p:nvPr>
            <p:custDataLst>
              <p:tags r:id="rId1"/>
            </p:custDataLst>
          </p:nvPr>
        </p:nvSpPr>
        <p:spPr>
          <a:xfrm>
            <a:off x="4166804" y="2892018"/>
            <a:ext cx="385826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4800" b="1" dirty="0">
                <a:solidFill>
                  <a:srgbClr val="8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差点儿  转眼</a:t>
            </a:r>
            <a:endParaRPr lang="zh-CN" altLang="en-US" sz="4800" b="1" spc="300">
              <a:solidFill>
                <a:srgbClr val="7030A0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字魂105号-简雅黑" panose="00000500000000000000" pitchFamily="2" charset="-122"/>
            </a:endParaRPr>
          </a:p>
        </p:txBody>
      </p:sp>
    </p:spTree>
  </p:cSld>
  <p:clrMapOvr>
    <a:masterClrMapping/>
  </p:clrMapOvr>
  <p:transition spd="med">
    <p:pull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15678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转眼</a:t>
            </a:r>
            <a:endParaRPr sz="48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2" name="Text Box 2"/>
          <p:cNvSpPr txBox="1"/>
          <p:nvPr/>
        </p:nvSpPr>
        <p:spPr>
          <a:xfrm>
            <a:off x="2249170" y="81280"/>
            <a:ext cx="3380921" cy="830997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48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en-US" altLang="zh-CN" sz="3600" b="1" dirty="0">
                <a:solidFill>
                  <a:srgbClr val="000099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=  </a:t>
            </a:r>
            <a:r>
              <a:rPr lang="zh-CN" altLang="en-US" sz="4800" b="1" dirty="0">
                <a:solidFill>
                  <a:srgbClr val="FF33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一转眼</a:t>
            </a:r>
            <a:r>
              <a:rPr lang="zh-CN" altLang="en-US" sz="48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endParaRPr lang="zh-CN" altLang="en-US" sz="48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5124" name="Text Box 4"/>
          <p:cNvSpPr txBox="1"/>
          <p:nvPr/>
        </p:nvSpPr>
        <p:spPr>
          <a:xfrm>
            <a:off x="862965" y="1164590"/>
            <a:ext cx="11118850" cy="9220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zh-CN" altLang="en-US" sz="40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时间过得真快！</a:t>
            </a:r>
            <a:r>
              <a:rPr lang="zh-CN" altLang="en-US" sz="5400" b="1" dirty="0">
                <a:solidFill>
                  <a:srgbClr val="FF3300"/>
                </a:solidFill>
                <a:latin typeface="楷体" panose="02010609060101010101" charset="-122"/>
                <a:ea typeface="楷体" panose="02010609060101010101" charset="-122"/>
              </a:rPr>
              <a:t>转眼</a:t>
            </a:r>
            <a:r>
              <a:rPr lang="zh-CN" altLang="en-US" sz="40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我来厦门已经七个月了。</a:t>
            </a:r>
            <a:endParaRPr lang="zh-CN" altLang="en-US" sz="40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Text Box 4"/>
          <p:cNvSpPr txBox="1"/>
          <p:nvPr/>
        </p:nvSpPr>
        <p:spPr>
          <a:xfrm>
            <a:off x="862965" y="2337435"/>
            <a:ext cx="10876915" cy="9220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zh-CN" altLang="en-US" sz="40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这个孩子长得真快！</a:t>
            </a:r>
            <a:r>
              <a:rPr lang="zh-CN" altLang="en-US" sz="5400" b="1" dirty="0">
                <a:solidFill>
                  <a:srgbClr val="FF3300"/>
                </a:solidFill>
                <a:latin typeface="楷体" panose="02010609060101010101" charset="-122"/>
                <a:ea typeface="楷体" panose="02010609060101010101" charset="-122"/>
              </a:rPr>
              <a:t>转眼</a:t>
            </a:r>
            <a:r>
              <a:rPr lang="zh-CN" altLang="en-US" sz="40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就长得这么高了！</a:t>
            </a:r>
            <a:endParaRPr lang="zh-CN" altLang="en-US" sz="40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7" name="Text Box 4"/>
          <p:cNvSpPr txBox="1"/>
          <p:nvPr/>
        </p:nvSpPr>
        <p:spPr>
          <a:xfrm>
            <a:off x="963930" y="3997325"/>
            <a:ext cx="5896610" cy="1537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zh-CN" altLang="en-US" sz="40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他刚才还在这儿，怎么</a:t>
            </a:r>
            <a:r>
              <a:rPr lang="zh-CN" altLang="en-US" sz="5400" b="1" dirty="0">
                <a:solidFill>
                  <a:srgbClr val="FF3300"/>
                </a:solidFill>
                <a:latin typeface="楷体" panose="02010609060101010101" charset="-122"/>
                <a:ea typeface="楷体" panose="02010609060101010101" charset="-122"/>
              </a:rPr>
              <a:t>一转眼</a:t>
            </a:r>
            <a:r>
              <a:rPr lang="zh-CN" altLang="en-US" sz="40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就不见了？</a:t>
            </a:r>
            <a:endParaRPr lang="zh-CN" altLang="en-US" sz="40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25604" name="Picture 2" descr="http://dls.sd.108800.cn/SQLXXTXX/SchWebFile/NewsFile/721288001/Images/BigPic/feb897ea4cda41f8a039bc785f78c258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63839" y="3803970"/>
            <a:ext cx="3627846" cy="236668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pull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313055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练习：</a:t>
            </a:r>
            <a:r>
              <a:rPr lang="en-US" altLang="zh-CN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P10</a:t>
            </a:r>
            <a:endParaRPr lang="en-US" altLang="zh-CN" sz="44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26625" name="图片 1" descr="屏幕快照 2020-01-03 上午10.31.21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563813"/>
            <a:ext cx="12192000" cy="34893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pull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313055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练习：</a:t>
            </a:r>
            <a:r>
              <a:rPr lang="en-US" altLang="zh-CN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P10</a:t>
            </a:r>
            <a:endParaRPr lang="en-US" altLang="zh-CN" sz="44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26625" name="图片 1" descr="屏幕快照 2020-01-03 上午10.31.21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563813"/>
            <a:ext cx="12192000" cy="34893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ectangle 5"/>
          <p:cNvSpPr/>
          <p:nvPr/>
        </p:nvSpPr>
        <p:spPr>
          <a:xfrm>
            <a:off x="1057275" y="2871788"/>
            <a:ext cx="10520363" cy="14446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转眼树上的叶子就变黄了。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" name="Rectangle 5"/>
          <p:cNvSpPr/>
          <p:nvPr/>
        </p:nvSpPr>
        <p:spPr>
          <a:xfrm>
            <a:off x="1041400" y="1476375"/>
            <a:ext cx="10520363" cy="14446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树上的叶子转眼就变黄了。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7" name="Rectangle 5"/>
          <p:cNvSpPr/>
          <p:nvPr/>
        </p:nvSpPr>
        <p:spPr>
          <a:xfrm>
            <a:off x="1057274" y="4534218"/>
            <a:ext cx="10520363" cy="14446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一转眼的工夫那位作家已经把小说的开头写出来了。</a:t>
            </a:r>
            <a:endParaRPr lang="zh-CN" altLang="en-US" sz="36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313055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练习：</a:t>
            </a:r>
            <a:r>
              <a:rPr lang="en-US" altLang="zh-CN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P10</a:t>
            </a:r>
            <a:endParaRPr lang="en-US" altLang="zh-CN" sz="44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27649" name="图片 1" descr="屏幕快照 2020-01-03 上午10.30.29.png"/>
          <p:cNvPicPr>
            <a:picLocks noChangeAspect="1"/>
          </p:cNvPicPr>
          <p:nvPr/>
        </p:nvPicPr>
        <p:blipFill rotWithShape="1">
          <a:blip r:embed="rId1"/>
          <a:srcRect t="56971" r="4305"/>
          <a:stretch>
            <a:fillRect/>
          </a:stretch>
        </p:blipFill>
        <p:spPr>
          <a:xfrm>
            <a:off x="0" y="1711233"/>
            <a:ext cx="11714480" cy="109102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0" name="图片 3" descr="屏幕快照 2020-01-03 上午10.30.46.png"/>
          <p:cNvPicPr>
            <a:picLocks noChangeAspect="1"/>
          </p:cNvPicPr>
          <p:nvPr/>
        </p:nvPicPr>
        <p:blipFill>
          <a:blip r:embed="rId2"/>
          <a:srcRect r="3224"/>
          <a:stretch>
            <a:fillRect/>
          </a:stretch>
        </p:blipFill>
        <p:spPr>
          <a:xfrm>
            <a:off x="0" y="2390775"/>
            <a:ext cx="11798935" cy="438340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pull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313055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练习：</a:t>
            </a:r>
            <a:r>
              <a:rPr lang="en-US" altLang="zh-CN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P10</a:t>
            </a:r>
            <a:endParaRPr lang="en-US" altLang="zh-CN" sz="44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27649" name="图片 1" descr="屏幕快照 2020-01-03 上午10.30.29.png"/>
          <p:cNvPicPr>
            <a:picLocks noChangeAspect="1"/>
          </p:cNvPicPr>
          <p:nvPr/>
        </p:nvPicPr>
        <p:blipFill rotWithShape="1">
          <a:blip r:embed="rId1"/>
          <a:srcRect t="56971" r="4305"/>
          <a:stretch>
            <a:fillRect/>
          </a:stretch>
        </p:blipFill>
        <p:spPr>
          <a:xfrm>
            <a:off x="0" y="1711233"/>
            <a:ext cx="11714480" cy="109102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0" name="图片 3" descr="屏幕快照 2020-01-03 上午10.30.46.png"/>
          <p:cNvPicPr>
            <a:picLocks noChangeAspect="1"/>
          </p:cNvPicPr>
          <p:nvPr/>
        </p:nvPicPr>
        <p:blipFill>
          <a:blip r:embed="rId2"/>
          <a:srcRect r="3224"/>
          <a:stretch>
            <a:fillRect/>
          </a:stretch>
        </p:blipFill>
        <p:spPr>
          <a:xfrm>
            <a:off x="0" y="2390775"/>
            <a:ext cx="11798935" cy="43834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Rectangle 5"/>
          <p:cNvSpPr/>
          <p:nvPr/>
        </p:nvSpPr>
        <p:spPr>
          <a:xfrm>
            <a:off x="1465263" y="1228725"/>
            <a:ext cx="10518775" cy="14446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我的课本刚才还在这儿，怎么转眼就不见了？</a:t>
            </a:r>
            <a:endParaRPr lang="zh-CN" altLang="en-US" sz="36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Rectangle 5"/>
          <p:cNvSpPr/>
          <p:nvPr/>
        </p:nvSpPr>
        <p:spPr>
          <a:xfrm>
            <a:off x="1468755" y="2941320"/>
            <a:ext cx="10245725" cy="14446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转眼我来中国已经半年了，我能用汉语写作文了</a:t>
            </a:r>
            <a:endParaRPr lang="zh-CN" altLang="en-US" sz="36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8" name="Rectangle 5"/>
          <p:cNvSpPr/>
          <p:nvPr/>
        </p:nvSpPr>
        <p:spPr>
          <a:xfrm>
            <a:off x="1468755" y="4487863"/>
            <a:ext cx="10906125" cy="14446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转眼你儿子已经长这么高了？有一米八了吧？</a:t>
            </a:r>
            <a:endParaRPr lang="zh-CN" altLang="en-US" sz="36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24396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差点儿</a:t>
            </a:r>
            <a:endParaRPr lang="zh-CN" sz="48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28673" name="Text Box 2"/>
          <p:cNvSpPr txBox="1"/>
          <p:nvPr/>
        </p:nvSpPr>
        <p:spPr>
          <a:xfrm>
            <a:off x="1015365" y="1121410"/>
            <a:ext cx="6404610" cy="706755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anchor="t">
            <a:spAutoFit/>
          </a:bodyPr>
          <a:lstStyle/>
          <a:p>
            <a:r>
              <a:rPr lang="en-US" altLang="zh-CN" sz="40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zh-CN" altLang="en-US" sz="4000" b="1" dirty="0">
                <a:solidFill>
                  <a:srgbClr val="FF33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差点儿（没）</a:t>
            </a:r>
            <a:r>
              <a:rPr lang="zh-CN" altLang="zh-CN" sz="4000" b="1" dirty="0">
                <a:solidFill>
                  <a:srgbClr val="4E8F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+</a:t>
            </a:r>
            <a:r>
              <a:rPr lang="zh-CN" altLang="en-US" sz="4000" b="1" dirty="0">
                <a:solidFill>
                  <a:srgbClr val="4E8F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不好的结果</a:t>
            </a:r>
            <a:endParaRPr lang="zh-CN" altLang="en-US" sz="4000" b="1" dirty="0">
              <a:solidFill>
                <a:srgbClr val="4E8F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148205" y="1914525"/>
            <a:ext cx="82638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latin typeface="楷体" panose="02010609060101010101" charset="-122"/>
                <a:ea typeface="楷体" panose="02010609060101010101" charset="-122"/>
              </a:rPr>
              <a:t>说话人不希望事情发生，他很幸运，</a:t>
            </a:r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sym typeface="+mn-ea"/>
              </a:rPr>
              <a:t>最后</a:t>
            </a:r>
            <a:r>
              <a:rPr lang="zh-CN" altLang="en-US" sz="2400" b="1">
                <a:latin typeface="楷体" panose="02010609060101010101" charset="-122"/>
                <a:ea typeface="楷体" panose="02010609060101010101" charset="-122"/>
              </a:rPr>
              <a:t>事情没有发生。</a:t>
            </a:r>
            <a:endParaRPr lang="zh-CN" altLang="en-US" sz="24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124" name="Text Box 4"/>
          <p:cNvSpPr txBox="1"/>
          <p:nvPr/>
        </p:nvSpPr>
        <p:spPr>
          <a:xfrm>
            <a:off x="1689100" y="2792095"/>
            <a:ext cx="8722995" cy="1323439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zh-CN" altLang="en-US" sz="36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我今天起晚了，八点差一分到教室，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差点儿（没）</a:t>
            </a:r>
            <a:r>
              <a:rPr lang="zh-CN" altLang="en-US" sz="36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迟到</a:t>
            </a:r>
            <a:r>
              <a:rPr lang="zh-CN" altLang="en-US" sz="36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0" name="Text Box 4"/>
          <p:cNvSpPr txBox="1"/>
          <p:nvPr/>
        </p:nvSpPr>
        <p:spPr>
          <a:xfrm>
            <a:off x="1689100" y="4263489"/>
            <a:ext cx="8722995" cy="14465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zh-CN" altLang="en-US" sz="36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地上有很多水，我刚才</a:t>
            </a:r>
            <a:r>
              <a:rPr lang="zh-CN" altLang="en-US" sz="4400" b="1" dirty="0">
                <a:solidFill>
                  <a:srgbClr val="FF3300"/>
                </a:solidFill>
                <a:latin typeface="楷体" panose="02010609060101010101" charset="-122"/>
                <a:ea typeface="楷体" panose="02010609060101010101" charset="-122"/>
              </a:rPr>
              <a:t>差点儿（没）</a:t>
            </a:r>
            <a:r>
              <a:rPr lang="zh-CN" altLang="en-US" sz="4400" b="1" dirty="0">
                <a:solidFill>
                  <a:srgbClr val="4E8F00"/>
                </a:solidFill>
                <a:latin typeface="楷体" panose="02010609060101010101" charset="-122"/>
                <a:ea typeface="楷体" panose="02010609060101010101" charset="-122"/>
              </a:rPr>
              <a:t>摔倒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12875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4000" b="1" spc="300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生词</a:t>
            </a:r>
            <a:endParaRPr lang="zh-CN" altLang="en-US" sz="40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23556" name="矩形 1"/>
          <p:cNvSpPr/>
          <p:nvPr/>
        </p:nvSpPr>
        <p:spPr>
          <a:xfrm>
            <a:off x="1166495" y="1310005"/>
            <a:ext cx="10472227" cy="364138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sz="40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差点儿  认  </a:t>
            </a:r>
            <a:r>
              <a:rPr sz="4000" b="1" dirty="0" err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选择</a:t>
            </a:r>
            <a:r>
              <a:rPr sz="40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语言</a:t>
            </a:r>
            <a:r>
              <a:rPr lang="en-US" sz="40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</a:t>
            </a:r>
            <a:r>
              <a:rPr sz="4000" b="1" dirty="0" err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转眼</a:t>
            </a:r>
            <a:r>
              <a:rPr sz="40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r>
              <a:rPr lang="en-US" sz="40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r>
              <a:rPr sz="4000" b="1" dirty="0" err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提高</a:t>
            </a:r>
            <a:r>
              <a:rPr sz="40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许多  </a:t>
            </a:r>
            <a:r>
              <a:rPr sz="4000" b="1" dirty="0" err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地道</a:t>
            </a:r>
            <a:r>
              <a:rPr lang="en-US" sz="40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</a:t>
            </a:r>
            <a:r>
              <a:rPr sz="4000" b="1" dirty="0" err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利用</a:t>
            </a:r>
            <a:r>
              <a:rPr sz="40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变化  奇怪  长  样子</a:t>
            </a:r>
            <a:r>
              <a:rPr lang="en-US" sz="40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</a:t>
            </a:r>
            <a:r>
              <a:rPr sz="40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到处  元素  哼  </a:t>
            </a:r>
            <a:r>
              <a:rPr sz="4000" b="1" dirty="0" err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哼歌</a:t>
            </a:r>
            <a:r>
              <a:rPr sz="40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离  </a:t>
            </a:r>
            <a:r>
              <a:rPr sz="4000" b="1" dirty="0" err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要不是</a:t>
            </a:r>
            <a:r>
              <a:rPr sz="40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r>
              <a:rPr lang="en-US" sz="40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r>
              <a:rPr lang="zh-CN" altLang="en-US" sz="40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亲眼  敢  </a:t>
            </a:r>
            <a:endParaRPr lang="en-US" altLang="zh-CN" sz="4000" b="1" dirty="0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40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亲切</a:t>
            </a:r>
            <a:r>
              <a:rPr sz="40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r>
              <a:rPr lang="en-US" sz="40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r>
              <a:rPr sz="4000" b="1" dirty="0" err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成为</a:t>
            </a:r>
            <a:r>
              <a:rPr sz="40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r>
              <a:rPr lang="en-US" sz="40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r>
              <a:rPr sz="4000" b="1" dirty="0" err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紧紧</a:t>
            </a:r>
            <a:r>
              <a:rPr lang="en-US" sz="40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</a:t>
            </a:r>
            <a:r>
              <a:rPr lang="zh-CN" altLang="en-US" sz="40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故乡</a:t>
            </a:r>
            <a:endParaRPr sz="4000" b="1" dirty="0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</p:spTree>
  </p:cSld>
  <p:clrMapOvr>
    <a:masterClrMapping/>
  </p:clrMapOvr>
  <p:transition spd="med">
    <p:pull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24396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差点儿</a:t>
            </a:r>
            <a:endParaRPr lang="zh-CN" sz="48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30721" name="Text Box 2"/>
          <p:cNvSpPr txBox="1"/>
          <p:nvPr/>
        </p:nvSpPr>
        <p:spPr>
          <a:xfrm>
            <a:off x="1601470" y="1330960"/>
            <a:ext cx="5030470" cy="706755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anchor="t">
            <a:spAutoFit/>
          </a:bodyPr>
          <a:lstStyle/>
          <a:p>
            <a:r>
              <a:rPr lang="en-US" altLang="zh-CN" sz="40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zh-CN" altLang="en-US" sz="4000" b="1" dirty="0">
                <a:solidFill>
                  <a:srgbClr val="FF33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差点儿没</a:t>
            </a:r>
            <a:r>
              <a:rPr lang="en-US" altLang="zh-CN" sz="4000" b="1" dirty="0">
                <a:solidFill>
                  <a:srgbClr val="4E8F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+</a:t>
            </a:r>
            <a:r>
              <a:rPr lang="zh-CN" altLang="en-US" sz="4000" b="1" dirty="0">
                <a:solidFill>
                  <a:srgbClr val="4E8F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好的结果</a:t>
            </a:r>
            <a:endParaRPr lang="zh-CN" altLang="en-US" sz="4000" b="1" dirty="0">
              <a:solidFill>
                <a:srgbClr val="4E8F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173605" y="2124075"/>
            <a:ext cx="85604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latin typeface="楷体" panose="02010609060101010101" charset="-122"/>
                <a:ea typeface="楷体" panose="02010609060101010101" charset="-122"/>
              </a:rPr>
              <a:t>事情几乎不可能发生，但最后还是成功了，觉得比较幸运。</a:t>
            </a:r>
            <a:endParaRPr lang="zh-CN" altLang="en-US" sz="24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124" name="Text Box 4"/>
          <p:cNvSpPr txBox="1"/>
          <p:nvPr/>
        </p:nvSpPr>
        <p:spPr>
          <a:xfrm>
            <a:off x="1226185" y="4505325"/>
            <a:ext cx="9507855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zh-CN" altLang="en-US" sz="36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你的变化太大了，我</a:t>
            </a:r>
            <a:r>
              <a:rPr lang="zh-CN" altLang="en-US" sz="4400" b="1" dirty="0">
                <a:solidFill>
                  <a:srgbClr val="FF3300"/>
                </a:solidFill>
                <a:latin typeface="楷体" panose="02010609060101010101" charset="-122"/>
                <a:ea typeface="楷体" panose="02010609060101010101" charset="-122"/>
              </a:rPr>
              <a:t>差点儿没</a:t>
            </a:r>
            <a:r>
              <a:rPr lang="zh-CN" altLang="en-US" sz="4400" b="1" dirty="0">
                <a:solidFill>
                  <a:srgbClr val="4E8F00"/>
                </a:solidFill>
                <a:latin typeface="楷体" panose="02010609060101010101" charset="-122"/>
                <a:ea typeface="楷体" panose="02010609060101010101" charset="-122"/>
              </a:rPr>
              <a:t>认出来你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0" name="Text Box 4"/>
          <p:cNvSpPr txBox="1"/>
          <p:nvPr/>
        </p:nvSpPr>
        <p:spPr>
          <a:xfrm>
            <a:off x="1226185" y="2836545"/>
            <a:ext cx="8933180" cy="14465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zh-CN" altLang="en-US" sz="36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今天堵车堵得太厉害了，我</a:t>
            </a:r>
            <a:r>
              <a:rPr lang="zh-CN" altLang="en-US" sz="4400" b="1" dirty="0">
                <a:solidFill>
                  <a:srgbClr val="FF3300"/>
                </a:solidFill>
                <a:latin typeface="楷体" panose="02010609060101010101" charset="-122"/>
                <a:ea typeface="楷体" panose="02010609060101010101" charset="-122"/>
              </a:rPr>
              <a:t>差点儿没</a:t>
            </a:r>
            <a:r>
              <a:rPr lang="zh-CN" altLang="en-US" sz="4400" b="1" dirty="0">
                <a:solidFill>
                  <a:srgbClr val="4E8F00"/>
                </a:solidFill>
                <a:latin typeface="楷体" panose="02010609060101010101" charset="-122"/>
                <a:ea typeface="楷体" panose="02010609060101010101" charset="-122"/>
              </a:rPr>
              <a:t>赶上飞机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24396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差点儿</a:t>
            </a:r>
            <a:endParaRPr lang="zh-CN" sz="48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29697" name="Text Box 2"/>
          <p:cNvSpPr txBox="1"/>
          <p:nvPr/>
        </p:nvSpPr>
        <p:spPr>
          <a:xfrm>
            <a:off x="1229360" y="1127760"/>
            <a:ext cx="7567295" cy="92202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anchor="t">
            <a:spAutoFit/>
          </a:bodyPr>
          <a:lstStyle/>
          <a:p>
            <a:r>
              <a:rPr lang="en-US" altLang="zh-CN" sz="4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zh-CN" altLang="en-US" sz="4400" b="1" dirty="0">
                <a:solidFill>
                  <a:srgbClr val="FF33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差点儿</a:t>
            </a:r>
            <a:r>
              <a:rPr lang="zh-CN" altLang="zh-CN" sz="4400" b="1" dirty="0">
                <a:solidFill>
                  <a:srgbClr val="FF33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+（</a:t>
            </a:r>
            <a:r>
              <a:rPr lang="zh-CN" altLang="en-US" sz="4400" b="1" dirty="0">
                <a:solidFill>
                  <a:srgbClr val="FF33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就）</a:t>
            </a:r>
            <a:r>
              <a:rPr lang="en-US" altLang="zh-CN" sz="4000" b="1" dirty="0">
                <a:solidFill>
                  <a:srgbClr val="4E8F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+</a:t>
            </a:r>
            <a:r>
              <a:rPr lang="zh-CN" altLang="en-US" sz="4000" b="1" dirty="0">
                <a:solidFill>
                  <a:srgbClr val="4E8F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好的结果</a:t>
            </a:r>
            <a:r>
              <a:rPr lang="zh-CN" altLang="en-US" sz="5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+</a:t>
            </a:r>
            <a:r>
              <a:rPr lang="zh-CN" altLang="en-US" sz="4400" b="1" dirty="0">
                <a:solidFill>
                  <a:srgbClr val="FF33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了</a:t>
            </a:r>
            <a:endParaRPr lang="zh-CN" altLang="en-US" sz="4400" b="1" dirty="0">
              <a:solidFill>
                <a:srgbClr val="FF33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738120" y="2226945"/>
            <a:ext cx="70834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latin typeface="楷体" panose="02010609060101010101" charset="-122"/>
                <a:ea typeface="楷体" panose="02010609060101010101" charset="-122"/>
              </a:rPr>
              <a:t>说话人希望事情成功，但没有成功，觉得很可惜。</a:t>
            </a:r>
            <a:endParaRPr lang="zh-CN" altLang="en-US" sz="24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" name="Text Box 4"/>
          <p:cNvSpPr txBox="1"/>
          <p:nvPr/>
        </p:nvSpPr>
        <p:spPr>
          <a:xfrm>
            <a:off x="1229360" y="2934335"/>
            <a:ext cx="9345295" cy="13220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zh-CN" altLang="en-US" sz="36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你这次考试</a:t>
            </a:r>
            <a:r>
              <a:rPr lang="zh-CN" altLang="en-US" sz="4400" b="1" dirty="0">
                <a:solidFill>
                  <a:srgbClr val="FF3300"/>
                </a:solidFill>
                <a:latin typeface="楷体" panose="02010609060101010101" charset="-122"/>
                <a:ea typeface="楷体" panose="02010609060101010101" charset="-122"/>
              </a:rPr>
              <a:t>差点儿</a:t>
            </a:r>
            <a:r>
              <a:rPr lang="zh-CN" altLang="en-US" sz="4400" b="1" dirty="0">
                <a:solidFill>
                  <a:srgbClr val="FF33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就</a:t>
            </a:r>
            <a:r>
              <a:rPr lang="zh-CN" altLang="en-US" sz="4400" b="1" dirty="0">
                <a:solidFill>
                  <a:srgbClr val="4E8F00"/>
                </a:solidFill>
                <a:latin typeface="楷体" panose="02010609060101010101" charset="-122"/>
                <a:ea typeface="楷体" panose="02010609060101010101" charset="-122"/>
              </a:rPr>
              <a:t>通过</a:t>
            </a:r>
            <a:r>
              <a:rPr lang="zh-CN" altLang="en-US" sz="4400" b="1" dirty="0">
                <a:solidFill>
                  <a:srgbClr val="FF3300"/>
                </a:solidFill>
                <a:latin typeface="楷体" panose="02010609060101010101" charset="-122"/>
                <a:ea typeface="楷体" panose="02010609060101010101" charset="-122"/>
              </a:rPr>
              <a:t>了</a:t>
            </a:r>
            <a:r>
              <a:rPr lang="zh-CN" altLang="en-US" sz="3600" b="1" dirty="0">
                <a:solidFill>
                  <a:srgbClr val="000099"/>
                </a:solidFill>
                <a:latin typeface="楷体" panose="02010609060101010101" charset="-122"/>
                <a:ea typeface="楷体" panose="02010609060101010101" charset="-122"/>
              </a:rPr>
              <a:t>，</a:t>
            </a:r>
            <a:r>
              <a:rPr lang="zh-CN" altLang="en-US" sz="36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继续努力，下次一定能通过。</a:t>
            </a:r>
            <a:endParaRPr lang="zh-CN" altLang="en-US" sz="36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0" name="Text Box 4"/>
          <p:cNvSpPr txBox="1"/>
          <p:nvPr/>
        </p:nvSpPr>
        <p:spPr>
          <a:xfrm>
            <a:off x="1229360" y="4504055"/>
            <a:ext cx="9939655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zh-CN" altLang="en-US" sz="36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真可惜，那场比赛我们</a:t>
            </a:r>
            <a:r>
              <a:rPr lang="zh-CN" altLang="en-US" sz="4400" b="1" dirty="0">
                <a:solidFill>
                  <a:srgbClr val="FF3300"/>
                </a:solidFill>
                <a:latin typeface="楷体" panose="02010609060101010101" charset="-122"/>
                <a:ea typeface="楷体" panose="02010609060101010101" charset="-122"/>
              </a:rPr>
              <a:t>差点儿就</a:t>
            </a:r>
            <a:r>
              <a:rPr lang="zh-CN" altLang="en-US" sz="4400" b="1" dirty="0">
                <a:solidFill>
                  <a:srgbClr val="4E8F00"/>
                </a:solidFill>
                <a:latin typeface="楷体" panose="02010609060101010101" charset="-122"/>
                <a:ea typeface="楷体" panose="02010609060101010101" charset="-122"/>
              </a:rPr>
              <a:t>赢</a:t>
            </a:r>
            <a:r>
              <a:rPr lang="zh-CN" altLang="en-US" sz="4400" b="1" dirty="0">
                <a:solidFill>
                  <a:srgbClr val="FF3300"/>
                </a:solidFill>
                <a:latin typeface="楷体" panose="02010609060101010101" charset="-122"/>
                <a:ea typeface="楷体" panose="02010609060101010101" charset="-122"/>
              </a:rPr>
              <a:t>了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24396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差点儿</a:t>
            </a:r>
            <a:endParaRPr lang="zh-CN" sz="48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2" name="Text Box 2"/>
          <p:cNvSpPr txBox="1"/>
          <p:nvPr/>
        </p:nvSpPr>
        <p:spPr>
          <a:xfrm>
            <a:off x="1254760" y="1346835"/>
            <a:ext cx="9996170" cy="14452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4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zh-CN" altLang="en-US" sz="4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差点儿（没）</a:t>
            </a:r>
            <a:r>
              <a:rPr lang="zh-CN" altLang="zh-CN" sz="4400" b="1" dirty="0">
                <a:solidFill>
                  <a:srgbClr val="4E8F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+</a:t>
            </a:r>
            <a:r>
              <a:rPr lang="zh-CN" altLang="en-US" sz="4400" b="1" dirty="0">
                <a:solidFill>
                  <a:srgbClr val="4E8F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不好的结果</a:t>
            </a:r>
            <a:endParaRPr lang="zh-CN" altLang="en-US" sz="4400" b="1" dirty="0">
              <a:solidFill>
                <a:srgbClr val="4E8F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en-US" altLang="zh-CN" sz="4400" b="1" dirty="0">
                <a:solidFill>
                  <a:srgbClr val="4E8F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        </a:t>
            </a:r>
            <a:r>
              <a:rPr lang="en-US" altLang="zh-CN" sz="4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--</a:t>
            </a:r>
            <a:r>
              <a:rPr lang="zh-CN" altLang="zh-CN" sz="4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不好的结果</a:t>
            </a:r>
            <a:r>
              <a:rPr lang="zh-CN" altLang="zh-CN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没有发生</a:t>
            </a:r>
            <a:endParaRPr lang="zh-CN" altLang="zh-CN" sz="44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29697" name="Text Box 2"/>
          <p:cNvSpPr txBox="1"/>
          <p:nvPr/>
        </p:nvSpPr>
        <p:spPr>
          <a:xfrm>
            <a:off x="1254760" y="4385945"/>
            <a:ext cx="9656445" cy="1599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4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zh-CN" altLang="en-US" sz="4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差点儿</a:t>
            </a:r>
            <a:r>
              <a:rPr lang="zh-CN" altLang="zh-CN" sz="4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+（</a:t>
            </a:r>
            <a:r>
              <a:rPr lang="zh-CN" altLang="en-US" sz="4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就）</a:t>
            </a:r>
            <a:r>
              <a:rPr lang="en-US" altLang="zh-CN" sz="4400" b="1" dirty="0">
                <a:solidFill>
                  <a:srgbClr val="4E8F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+</a:t>
            </a:r>
            <a:r>
              <a:rPr lang="zh-CN" altLang="en-US" sz="4400" b="1" dirty="0">
                <a:solidFill>
                  <a:srgbClr val="4E8F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好的结果</a:t>
            </a:r>
            <a:r>
              <a:rPr lang="zh-CN" altLang="en-US" sz="5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+</a:t>
            </a:r>
            <a:r>
              <a:rPr lang="zh-CN" altLang="en-US" sz="4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了</a:t>
            </a:r>
            <a:endParaRPr lang="zh-CN" altLang="en-US" sz="4400" b="1" dirty="0">
              <a:solidFill>
                <a:srgbClr val="FF33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4400" b="1" dirty="0">
                <a:solidFill>
                  <a:srgbClr val="FF33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        </a:t>
            </a:r>
            <a:r>
              <a:rPr lang="en-US" altLang="zh-CN" sz="4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--</a:t>
            </a:r>
            <a:r>
              <a:rPr lang="zh-CN" altLang="en-US" sz="4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好的结果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没有发生</a:t>
            </a:r>
            <a:endParaRPr lang="zh-CN" altLang="en-US" sz="44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30721" name="Text Box 2"/>
          <p:cNvSpPr txBox="1"/>
          <p:nvPr/>
        </p:nvSpPr>
        <p:spPr>
          <a:xfrm>
            <a:off x="1254760" y="2940685"/>
            <a:ext cx="9896475" cy="14452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4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zh-CN" altLang="en-US" sz="4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差点儿没</a:t>
            </a:r>
            <a:r>
              <a:rPr lang="en-US" altLang="zh-CN" sz="4400" b="1" dirty="0">
                <a:solidFill>
                  <a:srgbClr val="4E8F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+</a:t>
            </a:r>
            <a:r>
              <a:rPr lang="zh-CN" altLang="en-US" sz="4400" b="1" dirty="0">
                <a:solidFill>
                  <a:srgbClr val="4E8F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好的结果</a:t>
            </a:r>
            <a:endParaRPr lang="zh-CN" altLang="en-US" sz="4400" b="1" dirty="0">
              <a:solidFill>
                <a:srgbClr val="4E8F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r>
              <a:rPr lang="zh-CN" altLang="en-US" sz="4400" b="1" dirty="0">
                <a:solidFill>
                  <a:srgbClr val="4E8F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         </a:t>
            </a:r>
            <a:r>
              <a:rPr lang="zh-CN" altLang="en-US" sz="4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</a:t>
            </a:r>
            <a:r>
              <a:rPr lang="en-US" altLang="zh-CN" sz="4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--</a:t>
            </a:r>
            <a:r>
              <a:rPr lang="zh-CN" altLang="en-US" sz="4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好的结果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发生了</a:t>
            </a:r>
            <a:endParaRPr lang="zh-CN" altLang="en-US" sz="44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</p:spTree>
  </p:cSld>
  <p:clrMapOvr>
    <a:masterClrMapping/>
  </p:clrMapOvr>
  <p:transition spd="med">
    <p:pull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313055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练习：</a:t>
            </a:r>
            <a:r>
              <a:rPr lang="en-US" altLang="zh-CN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P5</a:t>
            </a:r>
            <a:endParaRPr lang="en-US" altLang="zh-CN" sz="44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31745" name="图片 1" descr="屏幕快照 2020-01-05 上午10.27.12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225" y="1239838"/>
            <a:ext cx="12147550" cy="46656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pull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313055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练习：</a:t>
            </a:r>
            <a:r>
              <a:rPr lang="en-US" altLang="zh-CN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P5</a:t>
            </a:r>
            <a:endParaRPr lang="en-US" altLang="zh-CN" sz="44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31745" name="图片 1" descr="屏幕快照 2020-01-05 上午10.27.12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225" y="1239838"/>
            <a:ext cx="12147550" cy="46656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ectangle 5"/>
          <p:cNvSpPr/>
          <p:nvPr/>
        </p:nvSpPr>
        <p:spPr>
          <a:xfrm>
            <a:off x="4999038" y="2598738"/>
            <a:ext cx="4864100" cy="14446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我差点儿就相信了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" name="Rectangle 5"/>
          <p:cNvSpPr/>
          <p:nvPr/>
        </p:nvSpPr>
        <p:spPr>
          <a:xfrm>
            <a:off x="6140450" y="3473450"/>
            <a:ext cx="4864100" cy="14446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  差点儿忘了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7" name="Rectangle 5"/>
          <p:cNvSpPr/>
          <p:nvPr/>
        </p:nvSpPr>
        <p:spPr>
          <a:xfrm>
            <a:off x="5662613" y="4275138"/>
            <a:ext cx="4864100" cy="14446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我差点儿没认出来你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313055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练习：</a:t>
            </a:r>
            <a:r>
              <a:rPr lang="en-US" altLang="zh-CN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P5</a:t>
            </a:r>
            <a:endParaRPr lang="en-US" altLang="zh-CN" sz="44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32769" name="图片 2" descr="屏幕快照 2020-01-05 上午10.30.21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82115" y="863600"/>
            <a:ext cx="9028430" cy="56007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pull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8E5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-2583" y="0"/>
            <a:ext cx="4181475" cy="6858000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525253" y="677779"/>
            <a:ext cx="9141494" cy="55024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112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072104" y="1550342"/>
            <a:ext cx="242824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b="1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第一部分</a:t>
            </a:r>
            <a:endParaRPr lang="zh-CN" altLang="en-US" sz="4400" b="1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525253" y="2009775"/>
            <a:ext cx="2387562" cy="73819"/>
            <a:chOff x="-243184" y="1857374"/>
            <a:chExt cx="2387562" cy="73819"/>
          </a:xfrm>
          <a:solidFill>
            <a:srgbClr val="C00000"/>
          </a:solidFill>
        </p:grpSpPr>
        <p:cxnSp>
          <p:nvCxnSpPr>
            <p:cNvPr id="8" name="直接连接符 7"/>
            <p:cNvCxnSpPr/>
            <p:nvPr/>
          </p:nvCxnSpPr>
          <p:spPr>
            <a:xfrm>
              <a:off x="-243184" y="1857374"/>
              <a:ext cx="2387562" cy="1"/>
            </a:xfrm>
            <a:prstGeom prst="line">
              <a:avLst/>
            </a:prstGeom>
            <a:grpFill/>
            <a:ln w="28575">
              <a:solidFill>
                <a:srgbClr val="C0000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矩形 8"/>
            <p:cNvSpPr/>
            <p:nvPr/>
          </p:nvSpPr>
          <p:spPr>
            <a:xfrm>
              <a:off x="1522078" y="1857374"/>
              <a:ext cx="622300" cy="738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2" name="PA-文本框 3"/>
          <p:cNvSpPr txBox="1"/>
          <p:nvPr>
            <p:custDataLst>
              <p:tags r:id="rId1"/>
            </p:custDataLst>
          </p:nvPr>
        </p:nvSpPr>
        <p:spPr>
          <a:xfrm>
            <a:off x="2478974" y="2902178"/>
            <a:ext cx="723392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4800" b="1" dirty="0">
                <a:solidFill>
                  <a:srgbClr val="8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敢   亲切   </a:t>
            </a:r>
            <a:r>
              <a:rPr lang="zh-CN" altLang="en-US" sz="4800" b="1" dirty="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亲眼</a:t>
            </a:r>
            <a:r>
              <a:rPr lang="zh-CN" altLang="en-US" sz="4800" b="1" dirty="0">
                <a:solidFill>
                  <a:srgbClr val="8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 紧紧</a:t>
            </a:r>
            <a:endParaRPr lang="zh-CN" altLang="en-US" sz="4800" b="1" dirty="0">
              <a:solidFill>
                <a:srgbClr val="80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</p:spTree>
  </p:cSld>
  <p:clrMapOvr>
    <a:masterClrMapping/>
  </p:clrMapOvr>
  <p:transition spd="med">
    <p:pull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24396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zh-CN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亲眼</a:t>
            </a:r>
            <a:endParaRPr lang="zh-CN" altLang="zh-CN" sz="48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5" name="Text Box 2"/>
          <p:cNvSpPr txBox="1"/>
          <p:nvPr/>
        </p:nvSpPr>
        <p:spPr>
          <a:xfrm>
            <a:off x="1229360" y="1127760"/>
            <a:ext cx="7193280" cy="706755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anchor="t">
            <a:spAutoFit/>
          </a:bodyPr>
          <a:lstStyle/>
          <a:p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亲眼</a:t>
            </a:r>
            <a:r>
              <a:rPr lang="en-US" altLang="zh-CN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/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亲手</a:t>
            </a:r>
            <a:r>
              <a:rPr lang="en-US" altLang="zh-CN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/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亲耳</a:t>
            </a:r>
            <a:r>
              <a:rPr lang="en-US" altLang="zh-CN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/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亲口</a:t>
            </a:r>
            <a:r>
              <a:rPr lang="en-US" altLang="zh-CN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/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亲自</a:t>
            </a:r>
            <a:r>
              <a:rPr lang="en-US" altLang="zh-CN" sz="40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+</a:t>
            </a:r>
            <a:r>
              <a:rPr lang="en-US" altLang="zh-CN" sz="40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V </a:t>
            </a:r>
            <a:endParaRPr lang="en-US" altLang="zh-CN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2" name="Text Box 4"/>
          <p:cNvSpPr txBox="1"/>
          <p:nvPr/>
        </p:nvSpPr>
        <p:spPr>
          <a:xfrm>
            <a:off x="981983" y="1850209"/>
            <a:ext cx="8473440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571500" indent="-571500" eaLnBrk="0" hangingPunct="0">
              <a:buFont typeface="Arial" panose="020B0604020202020204" pitchFamily="34" charset="0"/>
              <a:buChar char="•"/>
            </a:pPr>
            <a:r>
              <a:rPr lang="zh-CN" altLang="zh-CN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我</a:t>
            </a:r>
            <a:r>
              <a:rPr lang="zh-CN" altLang="zh-CN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亲眼</a:t>
            </a:r>
            <a:r>
              <a:rPr lang="zh-CN" altLang="zh-CN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看到小偷偷了我的手机</a:t>
            </a:r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36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Text Box 4"/>
          <p:cNvSpPr txBox="1"/>
          <p:nvPr/>
        </p:nvSpPr>
        <p:spPr>
          <a:xfrm>
            <a:off x="981983" y="2699295"/>
            <a:ext cx="8473440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571500" indent="-571500" eaLnBrk="0" hangingPunct="0">
              <a:buFont typeface="Arial" panose="020B0604020202020204" pitchFamily="34" charset="0"/>
              <a:buChar char="•"/>
            </a:pPr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你还是</a:t>
            </a:r>
            <a:r>
              <a:rPr lang="zh-CN" altLang="zh-CN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亲口</a:t>
            </a:r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告诉她这件事情吧。</a:t>
            </a:r>
            <a:endParaRPr lang="zh-CN" altLang="en-US" sz="36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81983" y="3732784"/>
            <a:ext cx="3863576" cy="2174621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8703" y="4493623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亲手</a:t>
            </a:r>
            <a:r>
              <a:rPr lang="en-US" altLang="zh-CN" sz="3600" b="1" dirty="0">
                <a:latin typeface="楷体" panose="02010609060101010101" charset="-122"/>
                <a:ea typeface="楷体" panose="02010609060101010101" charset="-122"/>
              </a:rPr>
              <a:t>……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24396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zh-CN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敢</a:t>
            </a:r>
            <a:endParaRPr lang="zh-CN" altLang="zh-CN" sz="48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5" name="Text Box 2"/>
          <p:cNvSpPr txBox="1"/>
          <p:nvPr/>
        </p:nvSpPr>
        <p:spPr>
          <a:xfrm>
            <a:off x="1229360" y="1127760"/>
            <a:ext cx="1950720" cy="76835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anchor="t">
            <a:spAutoFit/>
          </a:bodyPr>
          <a:lstStyle/>
          <a:p>
            <a:r>
              <a:rPr lang="en-US" altLang="zh-CN" sz="4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敢</a:t>
            </a:r>
            <a:r>
              <a:rPr lang="en-US" altLang="zh-CN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+V</a:t>
            </a:r>
            <a:endParaRPr lang="en-US" altLang="zh-CN" sz="44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437890" y="1435735"/>
            <a:ext cx="36620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latin typeface="楷体" panose="02010609060101010101" charset="-122"/>
                <a:ea typeface="楷体" panose="02010609060101010101" charset="-122"/>
              </a:rPr>
              <a:t>很勇敢，所以可以做</a:t>
            </a:r>
            <a:r>
              <a:rPr lang="en-US" altLang="zh-CN" sz="2400" b="1"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2400" b="1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24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29360" y="2602865"/>
            <a:ext cx="5458823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A</a:t>
            </a:r>
            <a:r>
              <a:rPr lang="zh-CN" altLang="en-US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：你敢</a:t>
            </a:r>
            <a:r>
              <a:rPr lang="en-US" altLang="zh-CN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吗？</a:t>
            </a:r>
            <a:endParaRPr lang="zh-CN" altLang="en-US" sz="44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zh-CN" altLang="en-US" sz="44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en-US" altLang="zh-CN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B</a:t>
            </a:r>
            <a:r>
              <a:rPr lang="zh-CN" altLang="en-US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：</a:t>
            </a:r>
            <a:r>
              <a:rPr lang="en-US" altLang="zh-CN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endParaRPr lang="zh-CN" altLang="en-US" sz="44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377126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亲切  </a:t>
            </a:r>
            <a:r>
              <a:rPr lang="en-US" altLang="zh-CN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Adj.</a:t>
            </a:r>
            <a:endParaRPr lang="zh-CN" altLang="zh-CN" sz="48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29360" y="1358900"/>
            <a:ext cx="84391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accent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感到亲切</a:t>
            </a:r>
            <a:endParaRPr lang="en-US" altLang="zh-CN" sz="3200" b="1" dirty="0">
              <a:solidFill>
                <a:schemeClr val="accent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3200" b="1" dirty="0">
                <a:solidFill>
                  <a:schemeClr val="accent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亲切的人、亲切的风景、亲切的城市</a:t>
            </a:r>
            <a:r>
              <a:rPr lang="en-US" altLang="zh-CN" sz="3200" b="1" dirty="0">
                <a:solidFill>
                  <a:schemeClr val="accent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.......</a:t>
            </a:r>
            <a:endParaRPr lang="en-US" altLang="zh-CN" sz="3200" b="1" dirty="0">
              <a:solidFill>
                <a:schemeClr val="accent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212590" y="367030"/>
            <a:ext cx="64344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latin typeface="楷体" panose="02010609060101010101" charset="-122"/>
                <a:ea typeface="楷体" panose="02010609060101010101" charset="-122"/>
              </a:rPr>
              <a:t>让你感觉很温暖、很熟悉、很友好</a:t>
            </a:r>
            <a:r>
              <a:rPr lang="en-US" altLang="zh-CN" sz="2400" b="1">
                <a:latin typeface="楷体" panose="02010609060101010101" charset="-122"/>
                <a:ea typeface="楷体" panose="02010609060101010101" charset="-122"/>
              </a:rPr>
              <a:t>……</a:t>
            </a:r>
            <a:endParaRPr lang="en-US" altLang="zh-CN" sz="24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8" name="Text Box 4"/>
          <p:cNvSpPr txBox="1"/>
          <p:nvPr/>
        </p:nvSpPr>
        <p:spPr>
          <a:xfrm>
            <a:off x="1149350" y="2844423"/>
            <a:ext cx="10287635" cy="13220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571500" indent="-571500" eaLnBrk="0" hangingPunct="0">
              <a:buFont typeface="Arial" panose="020B0604020202020204" pitchFamily="34" charset="0"/>
              <a:buChar char="•"/>
            </a:pPr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我在这个城市待了十年，这个城市就像我的故乡，又</a:t>
            </a:r>
            <a:r>
              <a:rPr lang="zh-CN" altLang="en-US" sz="4400" b="1" dirty="0">
                <a:solidFill>
                  <a:srgbClr val="008000"/>
                </a:solidFill>
                <a:latin typeface="楷体" panose="02010609060101010101" charset="-122"/>
                <a:ea typeface="楷体" panose="02010609060101010101" charset="-122"/>
              </a:rPr>
              <a:t>熟悉</a:t>
            </a:r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又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亲切</a:t>
            </a:r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36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9" name="Text Box 4"/>
          <p:cNvSpPr txBox="1"/>
          <p:nvPr/>
        </p:nvSpPr>
        <p:spPr>
          <a:xfrm>
            <a:off x="1149350" y="4310833"/>
            <a:ext cx="10109835" cy="13220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571500" indent="-571500" eaLnBrk="0" hangingPunct="0">
              <a:buFont typeface="Arial" panose="020B0604020202020204" pitchFamily="34" charset="0"/>
              <a:buChar char="•"/>
            </a:pPr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我第一次见到你，就觉得你很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亲切</a:t>
            </a:r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，好像我们已经认识很长时间了。</a:t>
            </a:r>
            <a:endParaRPr lang="zh-CN" altLang="en-US" sz="36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8E5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-2583" y="0"/>
            <a:ext cx="4181475" cy="6858000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525253" y="677779"/>
            <a:ext cx="9141494" cy="55024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112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072104" y="1550342"/>
            <a:ext cx="242824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b="1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第一部分</a:t>
            </a:r>
            <a:endParaRPr lang="zh-CN" altLang="en-US" sz="4400" b="1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525253" y="2009775"/>
            <a:ext cx="2387562" cy="73819"/>
            <a:chOff x="-243184" y="1857374"/>
            <a:chExt cx="2387562" cy="73819"/>
          </a:xfrm>
          <a:solidFill>
            <a:srgbClr val="C00000"/>
          </a:solidFill>
        </p:grpSpPr>
        <p:cxnSp>
          <p:nvCxnSpPr>
            <p:cNvPr id="8" name="直接连接符 7"/>
            <p:cNvCxnSpPr/>
            <p:nvPr/>
          </p:nvCxnSpPr>
          <p:spPr>
            <a:xfrm>
              <a:off x="-243184" y="1857374"/>
              <a:ext cx="2387562" cy="1"/>
            </a:xfrm>
            <a:prstGeom prst="line">
              <a:avLst/>
            </a:prstGeom>
            <a:grpFill/>
            <a:ln w="28575">
              <a:solidFill>
                <a:srgbClr val="C0000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矩形 8"/>
            <p:cNvSpPr/>
            <p:nvPr/>
          </p:nvSpPr>
          <p:spPr>
            <a:xfrm>
              <a:off x="1522078" y="1857374"/>
              <a:ext cx="622300" cy="738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2" name="PA-文本框 3"/>
          <p:cNvSpPr txBox="1"/>
          <p:nvPr>
            <p:custDataLst>
              <p:tags r:id="rId1"/>
            </p:custDataLst>
          </p:nvPr>
        </p:nvSpPr>
        <p:spPr>
          <a:xfrm>
            <a:off x="2404952" y="2969649"/>
            <a:ext cx="788869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4800" b="1" spc="300" dirty="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字魂105号-简雅黑" panose="00000500000000000000" pitchFamily="2" charset="-122"/>
              </a:rPr>
              <a:t>语言  故乡  选择</a:t>
            </a:r>
            <a:r>
              <a:rPr lang="zh-CN" altLang="en-US" sz="4800" b="1" spc="30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字魂105号-简雅黑" panose="00000500000000000000" pitchFamily="2" charset="-122"/>
              </a:rPr>
              <a:t>  </a:t>
            </a:r>
            <a:endParaRPr lang="en-US" altLang="zh-CN" sz="4800" b="1" spc="300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字魂105号-简雅黑" panose="00000500000000000000" pitchFamily="2" charset="-122"/>
            </a:endParaRPr>
          </a:p>
          <a:p>
            <a:pPr algn="l"/>
            <a:r>
              <a:rPr lang="zh-CN" altLang="en-US" sz="4800" b="1" spc="30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字魂105号-简雅黑" panose="00000500000000000000" pitchFamily="2" charset="-122"/>
              </a:rPr>
              <a:t>提高  变化  地道</a:t>
            </a:r>
            <a:r>
              <a:rPr lang="en-US" altLang="zh-CN" sz="4800" b="1" spc="30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字魂105号-简雅黑" panose="00000500000000000000" pitchFamily="2" charset="-122"/>
              </a:rPr>
              <a:t>  </a:t>
            </a:r>
            <a:r>
              <a:rPr lang="zh-CN" altLang="en-US" sz="4800" b="1" spc="30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字魂105号-简雅黑" panose="00000500000000000000" pitchFamily="2" charset="-122"/>
              </a:rPr>
              <a:t>利用 </a:t>
            </a:r>
            <a:endParaRPr lang="zh-CN" altLang="en-US" sz="4800" b="1" spc="300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字魂105号-简雅黑" panose="00000500000000000000" pitchFamily="2" charset="-122"/>
            </a:endParaRPr>
          </a:p>
        </p:txBody>
      </p:sp>
    </p:spTree>
  </p:cSld>
  <p:clrMapOvr>
    <a:masterClrMapping/>
  </p:clrMapOvr>
  <p:transition spd="med">
    <p:pull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377126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紧紧  </a:t>
            </a:r>
            <a:r>
              <a:rPr lang="en-US" altLang="zh-CN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Adv.</a:t>
            </a:r>
            <a:endParaRPr lang="zh-CN" altLang="zh-CN" sz="48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7" name="Text Box 4"/>
          <p:cNvSpPr txBox="1"/>
          <p:nvPr/>
        </p:nvSpPr>
        <p:spPr>
          <a:xfrm>
            <a:off x="1104900" y="5170805"/>
            <a:ext cx="9803130" cy="9233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571500" indent="-571500" eaLnBrk="0" hangingPunct="0">
              <a:buFont typeface="Arial" panose="020B0604020202020204" pitchFamily="34" charset="0"/>
              <a:buChar char="•"/>
            </a:pPr>
            <a:r>
              <a:rPr lang="en-US" altLang="zh-CN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把我和中国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紧紧地</a:t>
            </a:r>
            <a:r>
              <a:rPr lang="zh-CN" altLang="en-US" sz="5400" b="1" dirty="0">
                <a:solidFill>
                  <a:srgbClr val="008000"/>
                </a:solidFill>
                <a:latin typeface="楷体" panose="02010609060101010101" charset="-122"/>
                <a:ea typeface="楷体" panose="02010609060101010101" charset="-122"/>
              </a:rPr>
              <a:t>联系</a:t>
            </a: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在一起。</a:t>
            </a:r>
            <a:endParaRPr lang="zh-CN" altLang="en-US" sz="40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00530" y="1526153"/>
            <a:ext cx="4305935" cy="32296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4114" y="1527751"/>
            <a:ext cx="3927022" cy="3228012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808418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800" b="1" dirty="0">
                <a:solidFill>
                  <a:srgbClr val="00009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敢   亲切   紧紧   亲眼  </a:t>
            </a:r>
            <a:endParaRPr lang="zh-CN" altLang="zh-CN" sz="48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2" name="Text Box 4"/>
          <p:cNvSpPr txBox="1"/>
          <p:nvPr/>
        </p:nvSpPr>
        <p:spPr>
          <a:xfrm>
            <a:off x="1144905" y="1260475"/>
            <a:ext cx="10440035" cy="14452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1.</a:t>
            </a:r>
            <a:r>
              <a:rPr lang="zh-CN" altLang="en-US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这么晚了，我不</a:t>
            </a:r>
            <a:r>
              <a:rPr lang="en-US" altLang="zh-CN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____</a:t>
            </a:r>
            <a:r>
              <a:rPr lang="zh-CN" altLang="en-US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一个人回家，你陪我吧。</a:t>
            </a:r>
            <a:endParaRPr lang="zh-CN" altLang="en-US" sz="44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Text Box 4"/>
          <p:cNvSpPr txBox="1"/>
          <p:nvPr/>
        </p:nvSpPr>
        <p:spPr>
          <a:xfrm>
            <a:off x="1144905" y="2778760"/>
            <a:ext cx="10390505" cy="14452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zh-CN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2</a:t>
            </a:r>
            <a:r>
              <a:rPr lang="en-US" altLang="zh-CN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.</a:t>
            </a:r>
            <a:r>
              <a:rPr lang="zh-CN" altLang="en-US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听说你有一个女朋友，什么时候能让大家</a:t>
            </a:r>
            <a:r>
              <a:rPr lang="en-US" altLang="zh-CN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_____</a:t>
            </a:r>
            <a:r>
              <a:rPr lang="zh-CN" altLang="en-US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看一看呢？</a:t>
            </a:r>
            <a:endParaRPr lang="zh-CN" altLang="en-US" sz="44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9" name="Text Box 4"/>
          <p:cNvSpPr txBox="1"/>
          <p:nvPr/>
        </p:nvSpPr>
        <p:spPr>
          <a:xfrm>
            <a:off x="1147445" y="4511040"/>
            <a:ext cx="10008235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zh-CN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3</a:t>
            </a:r>
            <a:r>
              <a:rPr lang="en-US" altLang="zh-CN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.</a:t>
            </a:r>
            <a:r>
              <a:rPr lang="zh-CN" altLang="en-US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我喜欢长春，它就像故乡一样</a:t>
            </a:r>
            <a:r>
              <a:rPr lang="en-US" altLang="zh-CN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______</a:t>
            </a:r>
            <a:r>
              <a:rPr lang="zh-CN" altLang="en-US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44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1" name="Text Box 4"/>
          <p:cNvSpPr txBox="1"/>
          <p:nvPr/>
        </p:nvSpPr>
        <p:spPr>
          <a:xfrm>
            <a:off x="1147445" y="5279390"/>
            <a:ext cx="9700895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zh-CN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4</a:t>
            </a:r>
            <a:r>
              <a:rPr lang="en-US" altLang="zh-CN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.</a:t>
            </a:r>
            <a:r>
              <a:rPr lang="zh-CN" altLang="en-US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她有点儿害怕，</a:t>
            </a:r>
            <a:r>
              <a:rPr lang="en-US" altLang="zh-CN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______</a:t>
            </a:r>
            <a:r>
              <a:rPr lang="zh-CN" altLang="en-US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地闭着眼睛。</a:t>
            </a:r>
            <a:endParaRPr lang="zh-CN" altLang="en-US" sz="44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808418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800" b="1" dirty="0">
                <a:solidFill>
                  <a:srgbClr val="00009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敢   亲切   紧紧   亲眼  </a:t>
            </a:r>
            <a:endParaRPr lang="zh-CN" altLang="zh-CN" sz="48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2" name="Text Box 4"/>
          <p:cNvSpPr txBox="1"/>
          <p:nvPr/>
        </p:nvSpPr>
        <p:spPr>
          <a:xfrm>
            <a:off x="1144905" y="1260475"/>
            <a:ext cx="10440035" cy="14452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1.</a:t>
            </a:r>
            <a:r>
              <a:rPr lang="zh-CN" altLang="en-US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这么晚了，我不</a:t>
            </a:r>
            <a:r>
              <a:rPr lang="en-US" altLang="zh-CN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____</a:t>
            </a:r>
            <a:r>
              <a:rPr lang="zh-CN" altLang="en-US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一个人回家，你陪我吧。</a:t>
            </a:r>
            <a:endParaRPr lang="zh-CN" altLang="en-US" sz="44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Text Box 4"/>
          <p:cNvSpPr txBox="1"/>
          <p:nvPr/>
        </p:nvSpPr>
        <p:spPr>
          <a:xfrm>
            <a:off x="1144905" y="2778760"/>
            <a:ext cx="10390505" cy="14452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zh-CN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2</a:t>
            </a:r>
            <a:r>
              <a:rPr lang="en-US" altLang="zh-CN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.</a:t>
            </a:r>
            <a:r>
              <a:rPr lang="zh-CN" altLang="en-US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听说你有一个女朋友，什么时候能让大家</a:t>
            </a:r>
            <a:r>
              <a:rPr lang="en-US" altLang="zh-CN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_____</a:t>
            </a:r>
            <a:r>
              <a:rPr lang="zh-CN" altLang="en-US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看一看呢？</a:t>
            </a:r>
            <a:endParaRPr lang="zh-CN" altLang="en-US" sz="44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8" name="Rectangle 5"/>
          <p:cNvSpPr/>
          <p:nvPr/>
        </p:nvSpPr>
        <p:spPr>
          <a:xfrm>
            <a:off x="1757045" y="3286760"/>
            <a:ext cx="1561465" cy="8699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亲眼</a:t>
            </a:r>
            <a:endParaRPr lang="zh-CN" altLang="en-US" sz="48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9" name="Text Box 4"/>
          <p:cNvSpPr txBox="1"/>
          <p:nvPr/>
        </p:nvSpPr>
        <p:spPr>
          <a:xfrm>
            <a:off x="1147445" y="4511040"/>
            <a:ext cx="10008235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zh-CN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3</a:t>
            </a:r>
            <a:r>
              <a:rPr lang="en-US" altLang="zh-CN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.</a:t>
            </a:r>
            <a:r>
              <a:rPr lang="zh-CN" altLang="en-US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我喜欢厦门，它就像故乡一样</a:t>
            </a:r>
            <a:r>
              <a:rPr lang="en-US" altLang="zh-CN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______</a:t>
            </a:r>
            <a:r>
              <a:rPr lang="zh-CN" altLang="en-US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44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0" name="Rectangle 5"/>
          <p:cNvSpPr/>
          <p:nvPr/>
        </p:nvSpPr>
        <p:spPr>
          <a:xfrm>
            <a:off x="9160510" y="4345305"/>
            <a:ext cx="1503045" cy="82423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亲切</a:t>
            </a:r>
            <a:endParaRPr lang="zh-CN" altLang="en-US" sz="48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1" name="Text Box 4"/>
          <p:cNvSpPr txBox="1"/>
          <p:nvPr/>
        </p:nvSpPr>
        <p:spPr>
          <a:xfrm>
            <a:off x="1147445" y="5279390"/>
            <a:ext cx="9700895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zh-CN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4</a:t>
            </a:r>
            <a:r>
              <a:rPr lang="en-US" altLang="zh-CN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.</a:t>
            </a:r>
            <a:r>
              <a:rPr lang="zh-CN" altLang="en-US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她有点儿害怕，</a:t>
            </a:r>
            <a:r>
              <a:rPr lang="en-US" altLang="zh-CN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______</a:t>
            </a:r>
            <a:r>
              <a:rPr lang="zh-CN" altLang="en-US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地闭着眼睛。</a:t>
            </a:r>
            <a:endParaRPr lang="zh-CN" altLang="en-US" sz="44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2" name="Rectangle 5"/>
          <p:cNvSpPr/>
          <p:nvPr/>
        </p:nvSpPr>
        <p:spPr>
          <a:xfrm>
            <a:off x="5809615" y="5084445"/>
            <a:ext cx="1504315" cy="96329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紧紧</a:t>
            </a:r>
            <a:endParaRPr lang="zh-CN" altLang="en-US" sz="48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3" name="Rectangle 5"/>
          <p:cNvSpPr/>
          <p:nvPr/>
        </p:nvSpPr>
        <p:spPr>
          <a:xfrm>
            <a:off x="5894070" y="1106170"/>
            <a:ext cx="892175" cy="8318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r>
              <a:rPr lang="zh-CN" altLang="en-US" sz="5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敢</a:t>
            </a:r>
            <a:endParaRPr lang="zh-CN" altLang="en-US" sz="54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8E5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-2583" y="0"/>
            <a:ext cx="4181475" cy="6858000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525253" y="677779"/>
            <a:ext cx="9141494" cy="55024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112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072104" y="1550342"/>
            <a:ext cx="242824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b="1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第二部分</a:t>
            </a:r>
            <a:endParaRPr lang="zh-CN" altLang="en-US" sz="4400" b="1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4" name="PA-文本框 3"/>
          <p:cNvSpPr txBox="1"/>
          <p:nvPr>
            <p:custDataLst>
              <p:tags r:id="rId1"/>
            </p:custDataLst>
          </p:nvPr>
        </p:nvSpPr>
        <p:spPr>
          <a:xfrm>
            <a:off x="4945949" y="2768193"/>
            <a:ext cx="3358515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8000" b="1" spc="30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字魂105号-简雅黑" panose="00000500000000000000" pitchFamily="2" charset="-122"/>
              </a:rPr>
              <a:t>语言点</a:t>
            </a:r>
            <a:endParaRPr lang="zh-CN" altLang="zh-CN" sz="8000" b="1" spc="300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字魂105号-简雅黑" panose="00000500000000000000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525253" y="2009775"/>
            <a:ext cx="2387562" cy="73819"/>
            <a:chOff x="-243184" y="1857374"/>
            <a:chExt cx="2387562" cy="73819"/>
          </a:xfrm>
          <a:solidFill>
            <a:srgbClr val="C00000"/>
          </a:solidFill>
        </p:grpSpPr>
        <p:cxnSp>
          <p:nvCxnSpPr>
            <p:cNvPr id="8" name="直接连接符 7"/>
            <p:cNvCxnSpPr/>
            <p:nvPr/>
          </p:nvCxnSpPr>
          <p:spPr>
            <a:xfrm>
              <a:off x="-243184" y="1857374"/>
              <a:ext cx="2387562" cy="1"/>
            </a:xfrm>
            <a:prstGeom prst="line">
              <a:avLst/>
            </a:prstGeom>
            <a:grpFill/>
            <a:ln w="28575">
              <a:solidFill>
                <a:srgbClr val="C0000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矩形 8"/>
            <p:cNvSpPr/>
            <p:nvPr/>
          </p:nvSpPr>
          <p:spPr>
            <a:xfrm>
              <a:off x="1522078" y="1857374"/>
              <a:ext cx="622300" cy="738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</p:spTree>
  </p:cSld>
  <p:clrMapOvr>
    <a:masterClrMapping/>
  </p:clrMapOvr>
  <p:transition spd="med">
    <p:pull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41605" y="98425"/>
            <a:ext cx="3145790" cy="840105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语言点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1:</a:t>
            </a: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把</a:t>
            </a:r>
            <a:endParaRPr kumimoji="0" lang="zh-CN" altLang="en-US" sz="4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  <a:sym typeface="+mn-ea"/>
            </a:endParaRPr>
          </a:p>
        </p:txBody>
      </p:sp>
      <p:sp>
        <p:nvSpPr>
          <p:cNvPr id="39942" name="Text Box 6"/>
          <p:cNvSpPr txBox="1"/>
          <p:nvPr/>
        </p:nvSpPr>
        <p:spPr>
          <a:xfrm>
            <a:off x="1647190" y="1358900"/>
            <a:ext cx="7185025" cy="76835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anchor="t">
            <a:spAutoFit/>
          </a:bodyPr>
          <a:lstStyle/>
          <a:p>
            <a:r>
              <a:rPr lang="en-US" altLang="zh-CN" sz="3600" b="1" dirty="0">
                <a:solidFill>
                  <a:srgbClr val="000099"/>
                </a:solidFill>
                <a:latin typeface="楷体" panose="02010609060101010101" charset="-122"/>
                <a:ea typeface="楷体" panose="02010609060101010101" charset="-122"/>
              </a:rPr>
              <a:t>S  </a:t>
            </a:r>
            <a:r>
              <a:rPr lang="zh-CN" altLang="en-US" sz="3600" b="1" dirty="0">
                <a:solidFill>
                  <a:srgbClr val="000099"/>
                </a:solidFill>
                <a:latin typeface="楷体" panose="02010609060101010101" charset="-122"/>
                <a:ea typeface="楷体" panose="02010609060101010101" charset="-122"/>
              </a:rPr>
              <a:t>  </a:t>
            </a:r>
            <a:r>
              <a:rPr lang="zh-CN" altLang="en-US" sz="4400" b="1" dirty="0">
                <a:solidFill>
                  <a:srgbClr val="CC0000"/>
                </a:solidFill>
                <a:latin typeface="楷体" panose="02010609060101010101" charset="-122"/>
                <a:ea typeface="楷体" panose="02010609060101010101" charset="-122"/>
              </a:rPr>
              <a:t>把</a:t>
            </a:r>
            <a:r>
              <a:rPr lang="zh-CN" altLang="en-US" sz="3600" b="1" dirty="0">
                <a:solidFill>
                  <a:srgbClr val="000099"/>
                </a:solidFill>
                <a:latin typeface="楷体" panose="02010609060101010101" charset="-122"/>
                <a:ea typeface="楷体" panose="02010609060101010101" charset="-122"/>
              </a:rPr>
              <a:t>  </a:t>
            </a:r>
            <a:r>
              <a:rPr lang="en-US" altLang="zh-CN" sz="3600" b="1" dirty="0">
                <a:solidFill>
                  <a:srgbClr val="008000"/>
                </a:solidFill>
                <a:latin typeface="楷体" panose="02010609060101010101" charset="-122"/>
                <a:ea typeface="楷体" panose="02010609060101010101" charset="-122"/>
              </a:rPr>
              <a:t>O</a:t>
            </a:r>
            <a:r>
              <a:rPr lang="en-US" altLang="zh-CN" sz="3600" b="1" dirty="0">
                <a:solidFill>
                  <a:srgbClr val="000099"/>
                </a:solidFill>
                <a:latin typeface="楷体" panose="02010609060101010101" charset="-122"/>
                <a:ea typeface="楷体" panose="02010609060101010101" charset="-122"/>
              </a:rPr>
              <a:t>   </a:t>
            </a:r>
            <a:r>
              <a:rPr lang="zh-CN" altLang="en-US" sz="3600" b="1" dirty="0">
                <a:solidFill>
                  <a:srgbClr val="000099"/>
                </a:solidFill>
                <a:latin typeface="楷体" panose="02010609060101010101" charset="-122"/>
                <a:ea typeface="楷体" panose="02010609060101010101" charset="-122"/>
              </a:rPr>
              <a:t>        </a:t>
            </a:r>
            <a:r>
              <a:rPr lang="en-US" altLang="zh-CN" sz="3600" b="1" dirty="0">
                <a:solidFill>
                  <a:srgbClr val="000099"/>
                </a:solidFill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en-US" altLang="zh-CN" sz="4400" b="1" dirty="0">
                <a:solidFill>
                  <a:srgbClr val="000099"/>
                </a:solidFill>
                <a:latin typeface="楷体" panose="02010609060101010101" charset="-122"/>
                <a:ea typeface="楷体" panose="02010609060101010101" charset="-122"/>
              </a:rPr>
              <a:t>V</a:t>
            </a:r>
            <a:r>
              <a:rPr lang="en-US" altLang="zh-CN" sz="3600" b="1" dirty="0">
                <a:solidFill>
                  <a:srgbClr val="000099"/>
                </a:solidFill>
                <a:latin typeface="楷体" panose="02010609060101010101" charset="-122"/>
                <a:ea typeface="楷体" panose="02010609060101010101" charset="-122"/>
              </a:rPr>
              <a:t>+</a:t>
            </a:r>
            <a:r>
              <a:rPr lang="zh-CN" altLang="en-US" sz="3600" b="1" dirty="0">
                <a:solidFill>
                  <a:srgbClr val="FF00FF"/>
                </a:solidFill>
                <a:latin typeface="楷体" panose="02010609060101010101" charset="-122"/>
                <a:ea typeface="楷体" panose="02010609060101010101" charset="-122"/>
              </a:rPr>
              <a:t>方向</a:t>
            </a:r>
            <a:endParaRPr lang="zh-CN" altLang="en-US" sz="3600" b="1" dirty="0">
              <a:solidFill>
                <a:srgbClr val="FF00FF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58470" y="787400"/>
            <a:ext cx="11346180" cy="558990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/>
          <a:srcRect l="15104" t="19155" r="41960"/>
          <a:stretch>
            <a:fillRect/>
          </a:stretch>
        </p:blipFill>
        <p:spPr>
          <a:xfrm>
            <a:off x="1647190" y="2698750"/>
            <a:ext cx="2662080" cy="276930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1837" y="2698750"/>
            <a:ext cx="2799938" cy="2769304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057400" y="5568736"/>
            <a:ext cx="14718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穿</a:t>
            </a:r>
            <a:r>
              <a:rPr lang="en-US" altLang="zh-CN" sz="4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4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脱</a:t>
            </a:r>
            <a:endParaRPr lang="zh-CN" altLang="en-US" sz="4000" b="1" dirty="0">
              <a:solidFill>
                <a:schemeClr val="tx2">
                  <a:lumMod val="75000"/>
                  <a:lumOff val="25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931025" y="5558136"/>
            <a:ext cx="14718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拿</a:t>
            </a:r>
            <a:r>
              <a:rPr lang="en-US" altLang="zh-CN" sz="4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4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放</a:t>
            </a:r>
            <a:endParaRPr lang="zh-CN" altLang="en-US" sz="4000" b="1" dirty="0">
              <a:solidFill>
                <a:schemeClr val="tx2">
                  <a:lumMod val="75000"/>
                  <a:lumOff val="25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41605" y="98425"/>
            <a:ext cx="3145790" cy="840105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语言点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1:</a:t>
            </a: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把</a:t>
            </a:r>
            <a:endParaRPr kumimoji="0" lang="zh-CN" altLang="en-US" sz="4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58470" y="787400"/>
            <a:ext cx="11346180" cy="558990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3993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43207" y="1551893"/>
            <a:ext cx="5196439" cy="3461658"/>
          </a:xfrm>
          <a:prstGeom prst="rect">
            <a:avLst/>
          </a:prstGeom>
          <a:noFill/>
          <a:ln w="9525">
            <a:noFill/>
          </a:ln>
          <a:effectLst>
            <a:softEdge rad="63500"/>
          </a:effectLst>
        </p:spPr>
      </p:pic>
      <p:sp>
        <p:nvSpPr>
          <p:cNvPr id="5" name="Text Box 3"/>
          <p:cNvSpPr txBox="1"/>
          <p:nvPr/>
        </p:nvSpPr>
        <p:spPr>
          <a:xfrm>
            <a:off x="1225013" y="5242193"/>
            <a:ext cx="10629265" cy="769441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anchor="t">
            <a:spAutoFit/>
          </a:bodyPr>
          <a:lstStyle/>
          <a:p>
            <a:r>
              <a:rPr lang="zh-CN" altLang="en-US" sz="4400" b="1" dirty="0">
                <a:solidFill>
                  <a:srgbClr val="000099"/>
                </a:solidFill>
                <a:latin typeface="楷体" panose="02010609060101010101" charset="-122"/>
                <a:ea typeface="楷体" panose="02010609060101010101" charset="-122"/>
              </a:rPr>
              <a:t>安检的时候</a:t>
            </a:r>
            <a:r>
              <a:rPr lang="en-US" altLang="zh-CN" sz="4400" b="1" dirty="0">
                <a:solidFill>
                  <a:srgbClr val="000099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endParaRPr lang="zh-CN" altLang="en-US" sz="4400" b="1" dirty="0">
              <a:solidFill>
                <a:srgbClr val="000099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248031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练习：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P16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5" name="组合 74"/>
          <p:cNvGrpSpPr/>
          <p:nvPr/>
        </p:nvGrpSpPr>
        <p:grpSpPr>
          <a:xfrm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43010" name="图片 4" descr="屏幕快照 2020-01-05 上午11.49.32.png"/>
          <p:cNvPicPr>
            <a:picLocks noChangeAspect="1"/>
          </p:cNvPicPr>
          <p:nvPr/>
        </p:nvPicPr>
        <p:blipFill>
          <a:blip r:embed="rId1"/>
          <a:srcRect l="3512" r="3414" b="-591"/>
          <a:stretch>
            <a:fillRect/>
          </a:stretch>
        </p:blipFill>
        <p:spPr>
          <a:xfrm>
            <a:off x="145333" y="968711"/>
            <a:ext cx="11947525" cy="4419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pull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248031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练习：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P15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5" name="组合 74"/>
          <p:cNvGrpSpPr/>
          <p:nvPr/>
        </p:nvGrpSpPr>
        <p:grpSpPr>
          <a:xfrm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40962" name="图片 4" descr="屏幕快照 2020-01-05 上午11.32.06.png"/>
          <p:cNvPicPr>
            <a:picLocks noChangeAspect="1"/>
          </p:cNvPicPr>
          <p:nvPr/>
        </p:nvPicPr>
        <p:blipFill>
          <a:blip r:embed="rId1"/>
          <a:srcRect l="2059" t="21545" r="2892" b="5918"/>
          <a:stretch>
            <a:fillRect/>
          </a:stretch>
        </p:blipFill>
        <p:spPr>
          <a:xfrm>
            <a:off x="78740" y="1357630"/>
            <a:ext cx="11828780" cy="1622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61" name="图片 3" descr="屏幕快照 2020-01-05 上午11.32.19.png"/>
          <p:cNvPicPr>
            <a:picLocks noChangeAspect="1"/>
          </p:cNvPicPr>
          <p:nvPr/>
        </p:nvPicPr>
        <p:blipFill>
          <a:blip r:embed="rId2"/>
          <a:srcRect l="1262" t="1008" r="3682"/>
          <a:stretch>
            <a:fillRect/>
          </a:stretch>
        </p:blipFill>
        <p:spPr>
          <a:xfrm>
            <a:off x="78740" y="2980055"/>
            <a:ext cx="11670665" cy="180848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pull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248031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练习：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P15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5" name="组合 74"/>
          <p:cNvGrpSpPr/>
          <p:nvPr/>
        </p:nvGrpSpPr>
        <p:grpSpPr>
          <a:xfrm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40962" name="图片 4" descr="屏幕快照 2020-01-05 上午11.32.06.png"/>
          <p:cNvPicPr>
            <a:picLocks noChangeAspect="1"/>
          </p:cNvPicPr>
          <p:nvPr/>
        </p:nvPicPr>
        <p:blipFill>
          <a:blip r:embed="rId1"/>
          <a:srcRect l="2059" t="21545" r="2892" b="5918"/>
          <a:stretch>
            <a:fillRect/>
          </a:stretch>
        </p:blipFill>
        <p:spPr>
          <a:xfrm>
            <a:off x="78740" y="1357630"/>
            <a:ext cx="11828780" cy="16224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Rectangle 5"/>
          <p:cNvSpPr/>
          <p:nvPr/>
        </p:nvSpPr>
        <p:spPr>
          <a:xfrm>
            <a:off x="982345" y="2091690"/>
            <a:ext cx="7847330" cy="76644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他只花了一分钟就把这道题做出来了。</a:t>
            </a:r>
            <a:endParaRPr lang="zh-CN" altLang="en-US" sz="36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40961" name="图片 3" descr="屏幕快照 2020-01-05 上午11.32.19.png"/>
          <p:cNvPicPr>
            <a:picLocks noChangeAspect="1"/>
          </p:cNvPicPr>
          <p:nvPr/>
        </p:nvPicPr>
        <p:blipFill>
          <a:blip r:embed="rId2"/>
          <a:srcRect l="1262" t="1008" r="3682"/>
          <a:stretch>
            <a:fillRect/>
          </a:stretch>
        </p:blipFill>
        <p:spPr>
          <a:xfrm>
            <a:off x="78740" y="2980055"/>
            <a:ext cx="11670665" cy="18084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Rectangle 5"/>
          <p:cNvSpPr/>
          <p:nvPr/>
        </p:nvSpPr>
        <p:spPr>
          <a:xfrm>
            <a:off x="982345" y="3634105"/>
            <a:ext cx="6222365" cy="98933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你能把那本书给我递过来吗？</a:t>
            </a:r>
            <a:endParaRPr lang="zh-CN" altLang="en-US" sz="36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248031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练习：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P15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5" name="组合 74"/>
          <p:cNvGrpSpPr/>
          <p:nvPr/>
        </p:nvGrpSpPr>
        <p:grpSpPr>
          <a:xfrm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41985" name="图片 4" descr="屏幕快照 2020-01-05 上午11.49.15.png"/>
          <p:cNvPicPr>
            <a:picLocks noChangeAspect="1"/>
          </p:cNvPicPr>
          <p:nvPr/>
        </p:nvPicPr>
        <p:blipFill>
          <a:blip r:embed="rId1"/>
          <a:srcRect l="2857" t="27012" r="4515" b="28"/>
          <a:stretch>
            <a:fillRect/>
          </a:stretch>
        </p:blipFill>
        <p:spPr>
          <a:xfrm>
            <a:off x="97790" y="1014095"/>
            <a:ext cx="11996420" cy="554228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266065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800" b="1" spc="3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字魂105号-简雅黑" panose="00000500000000000000" pitchFamily="2" charset="-122"/>
              </a:rPr>
              <a:t>变化</a:t>
            </a:r>
            <a:r>
              <a:rPr lang="en-US" altLang="zh-CN" sz="4800" b="1" spc="3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字魂105号-简雅黑" panose="00000500000000000000" pitchFamily="2" charset="-122"/>
              </a:rPr>
              <a:t> N.</a:t>
            </a:r>
            <a:endParaRPr lang="zh-CN" altLang="en-US" sz="4800" b="1" spc="30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6" name="Text Box 4"/>
          <p:cNvSpPr txBox="1"/>
          <p:nvPr/>
        </p:nvSpPr>
        <p:spPr>
          <a:xfrm>
            <a:off x="1116012" y="3593838"/>
            <a:ext cx="9707245" cy="769441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571500" indent="-571500" eaLnBrk="0" hangingPunct="0">
              <a:buFont typeface="Arial" panose="020B0604020202020204" pitchFamily="34" charset="0"/>
              <a:buChar char="•"/>
            </a:pPr>
            <a:r>
              <a:rPr lang="zh-CN" altLang="en-US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虽然我已经一年没见他了，但是他的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变化</a:t>
            </a:r>
            <a:r>
              <a:rPr lang="zh-CN" altLang="en-US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不</a:t>
            </a:r>
            <a:r>
              <a:rPr lang="en-US" altLang="en-US" sz="4400" b="1" dirty="0">
                <a:solidFill>
                  <a:srgbClr val="008000"/>
                </a:solidFill>
                <a:latin typeface="楷体" panose="02010609060101010101" charset="-122"/>
                <a:ea typeface="楷体" panose="02010609060101010101" charset="-122"/>
              </a:rPr>
              <a:t>大</a:t>
            </a:r>
            <a:r>
              <a:rPr lang="zh-CN" altLang="en-US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32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1116012" y="4671396"/>
            <a:ext cx="9806940" cy="5847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571500" indent="-571500" eaLnBrk="0" hangingPunct="0">
              <a:buFont typeface="Arial" panose="020B0604020202020204" pitchFamily="34" charset="0"/>
              <a:buChar char="•"/>
            </a:pPr>
            <a:r>
              <a:rPr lang="zh-CN" altLang="en-US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新冠肺炎以后</a:t>
            </a:r>
            <a:r>
              <a:rPr lang="en-US" altLang="zh-CN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endParaRPr lang="zh-CN" altLang="en-US" sz="32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116012" y="1486076"/>
            <a:ext cx="5514651" cy="16244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变化</a:t>
            </a:r>
            <a:r>
              <a:rPr lang="zh-CN" altLang="en-US" sz="36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很大</a:t>
            </a:r>
            <a:r>
              <a:rPr lang="en-US" altLang="zh-CN" sz="36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36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不大</a:t>
            </a:r>
            <a:endParaRPr lang="en-US" altLang="zh-CN" sz="3600" b="1" dirty="0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发生</a:t>
            </a:r>
            <a:r>
              <a:rPr lang="zh-CN" altLang="en-US" sz="36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（很多</a:t>
            </a:r>
            <a:r>
              <a:rPr lang="en-US" altLang="zh-CN" sz="36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36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很大的）</a:t>
            </a:r>
            <a:r>
              <a:rPr lang="zh-CN" altLang="en-US" sz="36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变化</a:t>
            </a:r>
            <a:endParaRPr lang="zh-CN" altLang="en-US" sz="3600" b="1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30242" y="315180"/>
            <a:ext cx="4762500" cy="318135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248031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练习：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P15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5" name="组合 74"/>
          <p:cNvGrpSpPr/>
          <p:nvPr/>
        </p:nvGrpSpPr>
        <p:grpSpPr>
          <a:xfrm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41985" name="图片 4" descr="屏幕快照 2020-01-05 上午11.49.15.png"/>
          <p:cNvPicPr>
            <a:picLocks noChangeAspect="1"/>
          </p:cNvPicPr>
          <p:nvPr/>
        </p:nvPicPr>
        <p:blipFill>
          <a:blip r:embed="rId1"/>
          <a:srcRect l="2857" t="27012" r="4515" b="28"/>
          <a:stretch>
            <a:fillRect/>
          </a:stretch>
        </p:blipFill>
        <p:spPr>
          <a:xfrm>
            <a:off x="97790" y="1014095"/>
            <a:ext cx="11996420" cy="55422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5"/>
          <p:cNvSpPr/>
          <p:nvPr/>
        </p:nvSpPr>
        <p:spPr>
          <a:xfrm>
            <a:off x="6160135" y="1560195"/>
            <a:ext cx="4365625" cy="81788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现在把画挂上去吧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8" name="Rectangle 5"/>
          <p:cNvSpPr/>
          <p:nvPr/>
        </p:nvSpPr>
        <p:spPr>
          <a:xfrm>
            <a:off x="3831590" y="3324860"/>
            <a:ext cx="6332220" cy="92011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把她的电话号码给你发过去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9" name="Rectangle 5"/>
          <p:cNvSpPr/>
          <p:nvPr/>
        </p:nvSpPr>
        <p:spPr>
          <a:xfrm>
            <a:off x="3343275" y="5180965"/>
            <a:ext cx="4440555" cy="78168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把材料打印出来了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41605" y="98425"/>
            <a:ext cx="4434205" cy="840105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关联词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——</a:t>
            </a: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复句</a:t>
            </a:r>
            <a:endParaRPr kumimoji="0" lang="zh-CN" altLang="en-US" sz="4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58470" y="787400"/>
            <a:ext cx="11346180" cy="558990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44037" name="Text Box 4"/>
          <p:cNvSpPr txBox="1"/>
          <p:nvPr/>
        </p:nvSpPr>
        <p:spPr>
          <a:xfrm>
            <a:off x="636270" y="1646555"/>
            <a:ext cx="10713720" cy="14452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zh-CN" altLang="en-US" sz="4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因为</a:t>
            </a:r>
            <a:r>
              <a:rPr lang="zh-CN" altLang="en-US" sz="40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我把小说看完了，</a:t>
            </a:r>
            <a:r>
              <a:rPr lang="zh-CN" altLang="en-US" sz="4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所以</a:t>
            </a:r>
            <a:r>
              <a:rPr lang="zh-CN" altLang="en-US" sz="40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我把小说还回去。</a:t>
            </a:r>
            <a:endParaRPr lang="zh-CN" altLang="en-US" sz="4000" b="1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4038" name="Text Box 4"/>
          <p:cNvSpPr txBox="1"/>
          <p:nvPr/>
        </p:nvSpPr>
        <p:spPr>
          <a:xfrm>
            <a:off x="636270" y="4693285"/>
            <a:ext cx="10593705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zh-CN" altLang="en-US" sz="4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既然</a:t>
            </a:r>
            <a:r>
              <a:rPr lang="zh-CN" altLang="en-US" sz="40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我把小说看完了，我</a:t>
            </a:r>
            <a:r>
              <a:rPr lang="zh-CN" altLang="en-US" sz="4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就</a:t>
            </a:r>
            <a:r>
              <a:rPr lang="zh-CN" altLang="en-US" sz="40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把小说还回去。</a:t>
            </a:r>
            <a:endParaRPr lang="zh-CN" altLang="en-US" sz="4000" b="1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7" name="Text Box 4"/>
          <p:cNvSpPr txBox="1"/>
          <p:nvPr/>
        </p:nvSpPr>
        <p:spPr>
          <a:xfrm>
            <a:off x="636270" y="3147695"/>
            <a:ext cx="10713720" cy="14452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要是</a:t>
            </a: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我把小说看完了，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那么</a:t>
            </a: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我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就</a:t>
            </a: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把小说还回去。</a:t>
            </a:r>
            <a:endParaRPr lang="zh-CN" altLang="en-US" sz="40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41605" y="98425"/>
            <a:ext cx="7768590" cy="840105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44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假设关系复句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58470" y="787400"/>
            <a:ext cx="11346180" cy="558990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5" name="Text Box 3"/>
          <p:cNvSpPr txBox="1"/>
          <p:nvPr/>
        </p:nvSpPr>
        <p:spPr>
          <a:xfrm>
            <a:off x="605155" y="3242419"/>
            <a:ext cx="10965498" cy="830997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anchor="t">
            <a:spAutoFit/>
          </a:bodyPr>
          <a:lstStyle/>
          <a:p>
            <a:r>
              <a:rPr lang="zh-CN" altLang="en-US" sz="4800" b="1" dirty="0">
                <a:solidFill>
                  <a:srgbClr val="CC0000"/>
                </a:solidFill>
                <a:latin typeface="楷体" panose="02010609060101010101" charset="-122"/>
                <a:ea typeface="楷体" panose="02010609060101010101" charset="-122"/>
              </a:rPr>
              <a:t>假如</a:t>
            </a:r>
            <a:r>
              <a:rPr lang="en-US" altLang="zh-CN" sz="4800" b="1" dirty="0">
                <a:solidFill>
                  <a:srgbClr val="CC0000"/>
                </a:solidFill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4800" b="1" dirty="0">
                <a:solidFill>
                  <a:srgbClr val="CC0000"/>
                </a:solidFill>
                <a:latin typeface="楷体" panose="02010609060101010101" charset="-122"/>
                <a:ea typeface="楷体" panose="02010609060101010101" charset="-122"/>
              </a:rPr>
              <a:t>如</a:t>
            </a:r>
            <a:r>
              <a:rPr lang="en-US" altLang="zh-CN" sz="4800" b="1" dirty="0">
                <a:solidFill>
                  <a:srgbClr val="CC0000"/>
                </a:solidFill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4800" b="1" dirty="0">
                <a:solidFill>
                  <a:srgbClr val="CC0000"/>
                </a:solidFill>
                <a:latin typeface="楷体" panose="02010609060101010101" charset="-122"/>
                <a:ea typeface="楷体" panose="02010609060101010101" charset="-122"/>
              </a:rPr>
              <a:t>倘若</a:t>
            </a:r>
            <a:r>
              <a:rPr lang="en-US" altLang="zh-CN" sz="4800" b="1" dirty="0">
                <a:solidFill>
                  <a:srgbClr val="CC0000"/>
                </a:solidFill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4800" b="1" dirty="0">
                <a:solidFill>
                  <a:srgbClr val="CC0000"/>
                </a:solidFill>
                <a:latin typeface="楷体" panose="02010609060101010101" charset="-122"/>
                <a:ea typeface="楷体" panose="02010609060101010101" charset="-122"/>
              </a:rPr>
              <a:t>若</a:t>
            </a:r>
            <a:r>
              <a:rPr lang="en-US" altLang="zh-CN" sz="4000" b="1" dirty="0">
                <a:solidFill>
                  <a:srgbClr val="000099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4000" b="1" dirty="0">
                <a:solidFill>
                  <a:srgbClr val="000099"/>
                </a:solidFill>
                <a:latin typeface="楷体" panose="02010609060101010101" charset="-122"/>
                <a:ea typeface="楷体" panose="02010609060101010101" charset="-122"/>
              </a:rPr>
              <a:t>，</a:t>
            </a:r>
            <a:r>
              <a:rPr lang="zh-CN" altLang="en-US" sz="4800" b="1" dirty="0">
                <a:solidFill>
                  <a:srgbClr val="CC0000"/>
                </a:solidFill>
                <a:latin typeface="楷体" panose="02010609060101010101" charset="-122"/>
                <a:ea typeface="楷体" panose="02010609060101010101" charset="-122"/>
              </a:rPr>
              <a:t>那</a:t>
            </a:r>
            <a:r>
              <a:rPr lang="en-US" altLang="zh-CN" sz="4800" b="1" dirty="0">
                <a:solidFill>
                  <a:srgbClr val="CC0000"/>
                </a:solidFill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4800" b="1" dirty="0">
                <a:solidFill>
                  <a:srgbClr val="CC0000"/>
                </a:solidFill>
                <a:latin typeface="楷体" panose="02010609060101010101" charset="-122"/>
                <a:ea typeface="楷体" panose="02010609060101010101" charset="-122"/>
              </a:rPr>
              <a:t>则</a:t>
            </a:r>
            <a:r>
              <a:rPr lang="en-US" altLang="zh-CN" sz="4800" b="1" dirty="0">
                <a:solidFill>
                  <a:srgbClr val="CC0000"/>
                </a:solidFill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4800" b="1" dirty="0">
                <a:solidFill>
                  <a:srgbClr val="CC0000"/>
                </a:solidFill>
                <a:latin typeface="楷体" panose="02010609060101010101" charset="-122"/>
                <a:ea typeface="楷体" panose="02010609060101010101" charset="-122"/>
              </a:rPr>
              <a:t>便</a:t>
            </a:r>
            <a:r>
              <a:rPr lang="en-US" altLang="zh-CN" sz="4000" b="1" dirty="0">
                <a:solidFill>
                  <a:srgbClr val="000099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4000" b="1" dirty="0">
                <a:solidFill>
                  <a:srgbClr val="000099"/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4000" b="1" dirty="0">
              <a:solidFill>
                <a:srgbClr val="000099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8" name="Text Box 3"/>
          <p:cNvSpPr txBox="1"/>
          <p:nvPr/>
        </p:nvSpPr>
        <p:spPr>
          <a:xfrm>
            <a:off x="605155" y="4239023"/>
            <a:ext cx="11638280" cy="707886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anchor="t">
            <a:spAutoFit/>
          </a:bodyPr>
          <a:lstStyle/>
          <a:p>
            <a:r>
              <a:rPr lang="zh-CN" altLang="en-US" sz="4000" b="1" dirty="0">
                <a:solidFill>
                  <a:srgbClr val="CC0000"/>
                </a:solidFill>
                <a:latin typeface="楷体" panose="02010609060101010101" charset="-122"/>
                <a:ea typeface="楷体" panose="02010609060101010101" charset="-122"/>
              </a:rPr>
              <a:t>倘若</a:t>
            </a:r>
            <a:r>
              <a:rPr lang="zh-CN" altLang="en-US" sz="3200" b="1" dirty="0">
                <a:solidFill>
                  <a:srgbClr val="000099"/>
                </a:solidFill>
                <a:latin typeface="楷体" panose="02010609060101010101" charset="-122"/>
                <a:ea typeface="楷体" panose="02010609060101010101" charset="-122"/>
              </a:rPr>
              <a:t>有新物质生成，</a:t>
            </a:r>
            <a:r>
              <a:rPr lang="zh-CN" altLang="en-US" sz="4000" b="1" dirty="0">
                <a:solidFill>
                  <a:srgbClr val="CC0000"/>
                </a:solidFill>
                <a:latin typeface="楷体" panose="02010609060101010101" charset="-122"/>
                <a:ea typeface="楷体" panose="02010609060101010101" charset="-122"/>
              </a:rPr>
              <a:t>则</a:t>
            </a:r>
            <a:r>
              <a:rPr lang="zh-CN" altLang="en-US" sz="3200" b="1" dirty="0">
                <a:solidFill>
                  <a:srgbClr val="000099"/>
                </a:solidFill>
                <a:latin typeface="楷体" panose="02010609060101010101" charset="-122"/>
                <a:ea typeface="楷体" panose="02010609060101010101" charset="-122"/>
              </a:rPr>
              <a:t>这种变化属于化学变化。</a:t>
            </a:r>
            <a:endParaRPr lang="zh-CN" altLang="en-US" sz="3200" b="1" dirty="0">
              <a:solidFill>
                <a:srgbClr val="000099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0" name="Text Box 3"/>
          <p:cNvSpPr txBox="1"/>
          <p:nvPr/>
        </p:nvSpPr>
        <p:spPr>
          <a:xfrm>
            <a:off x="640715" y="1757779"/>
            <a:ext cx="10981690" cy="830997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anchor="t">
            <a:spAutoFit/>
          </a:bodyPr>
          <a:lstStyle/>
          <a:p>
            <a:r>
              <a:rPr lang="zh-CN" altLang="en-US" sz="4800" b="1" dirty="0">
                <a:solidFill>
                  <a:srgbClr val="CC0000"/>
                </a:solidFill>
                <a:latin typeface="楷体" panose="02010609060101010101" charset="-122"/>
                <a:ea typeface="楷体" panose="02010609060101010101" charset="-122"/>
              </a:rPr>
              <a:t>如果</a:t>
            </a:r>
            <a:r>
              <a:rPr lang="en-US" altLang="zh-CN" sz="4800" b="1" dirty="0">
                <a:solidFill>
                  <a:srgbClr val="CC0000"/>
                </a:solidFill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4800" b="1" dirty="0">
                <a:solidFill>
                  <a:srgbClr val="CC0000"/>
                </a:solidFill>
                <a:latin typeface="楷体" panose="02010609060101010101" charset="-122"/>
                <a:ea typeface="楷体" panose="02010609060101010101" charset="-122"/>
              </a:rPr>
              <a:t>要是</a:t>
            </a:r>
            <a:r>
              <a:rPr lang="en-US" altLang="zh-CN" sz="4000" b="1" dirty="0">
                <a:solidFill>
                  <a:srgbClr val="000099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4000" b="1" dirty="0">
                <a:solidFill>
                  <a:srgbClr val="000099"/>
                </a:solidFill>
                <a:latin typeface="楷体" panose="02010609060101010101" charset="-122"/>
                <a:ea typeface="楷体" panose="02010609060101010101" charset="-122"/>
              </a:rPr>
              <a:t>，</a:t>
            </a:r>
            <a:r>
              <a:rPr lang="zh-CN" altLang="en-US" sz="4800" b="1" dirty="0">
                <a:solidFill>
                  <a:srgbClr val="CC0000"/>
                </a:solidFill>
                <a:latin typeface="楷体" panose="02010609060101010101" charset="-122"/>
                <a:ea typeface="楷体" panose="02010609060101010101" charset="-122"/>
              </a:rPr>
              <a:t>就</a:t>
            </a:r>
            <a:r>
              <a:rPr lang="en-US" altLang="zh-CN" sz="4800" b="1" dirty="0">
                <a:solidFill>
                  <a:srgbClr val="CC0000"/>
                </a:solidFill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4800" b="1" dirty="0">
                <a:solidFill>
                  <a:srgbClr val="CC0000"/>
                </a:solidFill>
                <a:latin typeface="楷体" panose="02010609060101010101" charset="-122"/>
                <a:ea typeface="楷体" panose="02010609060101010101" charset="-122"/>
              </a:rPr>
              <a:t>那么</a:t>
            </a:r>
            <a:r>
              <a:rPr lang="en-US" altLang="zh-CN" sz="4800" b="1" dirty="0">
                <a:solidFill>
                  <a:srgbClr val="CC0000"/>
                </a:solidFill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4800" b="1" dirty="0">
                <a:solidFill>
                  <a:srgbClr val="CC0000"/>
                </a:solidFill>
                <a:latin typeface="楷体" panose="02010609060101010101" charset="-122"/>
                <a:ea typeface="楷体" panose="02010609060101010101" charset="-122"/>
              </a:rPr>
              <a:t>那</a:t>
            </a:r>
            <a:r>
              <a:rPr lang="en-US" altLang="zh-CN" sz="4000" b="1" dirty="0">
                <a:solidFill>
                  <a:srgbClr val="000099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4000" b="1" dirty="0">
                <a:solidFill>
                  <a:srgbClr val="000099"/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4000" b="1" dirty="0">
              <a:solidFill>
                <a:srgbClr val="000099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248031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练习：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P13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5" name="组合 74"/>
          <p:cNvGrpSpPr/>
          <p:nvPr/>
        </p:nvGrpSpPr>
        <p:grpSpPr>
          <a:xfrm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50177" name="图片 4" descr="屏幕快照 2020-01-06 上午9.11.42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2615" y="659130"/>
            <a:ext cx="9494520" cy="21424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01" name="图片 4" descr="屏幕快照 2020-01-06 上午9.14.0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180" y="2668270"/>
            <a:ext cx="9494520" cy="418973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pull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41605" y="98425"/>
            <a:ext cx="7768590" cy="840105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语言点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2:</a:t>
            </a: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要不是…，（就）…</a:t>
            </a:r>
            <a:endParaRPr kumimoji="0" lang="zh-CN" altLang="en-US" sz="4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58470" y="787400"/>
            <a:ext cx="11346180" cy="558990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5" name="Text Box 3"/>
          <p:cNvSpPr txBox="1"/>
          <p:nvPr/>
        </p:nvSpPr>
        <p:spPr>
          <a:xfrm>
            <a:off x="707209" y="2233198"/>
            <a:ext cx="7146925" cy="132207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anchor="t">
            <a:spAutoFit/>
          </a:bodyPr>
          <a:lstStyle/>
          <a:p>
            <a:r>
              <a:rPr lang="en-US" altLang="zh-CN" sz="36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A</a:t>
            </a:r>
            <a:r>
              <a:rPr lang="zh-CN" altLang="en-US" sz="36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：他怎么没来参加聚会呢？</a:t>
            </a:r>
            <a:endParaRPr lang="en-US" altLang="zh-CN" sz="36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zh-CN" sz="36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B</a:t>
            </a:r>
            <a:r>
              <a:rPr lang="zh-CN" altLang="en-US" sz="36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：</a:t>
            </a:r>
            <a:r>
              <a:rPr lang="zh-CN" altLang="en-US" sz="4400" b="1" dirty="0">
                <a:solidFill>
                  <a:srgbClr val="CC0000"/>
                </a:solidFill>
                <a:latin typeface="楷体" panose="02010609060101010101" charset="-122"/>
                <a:ea typeface="楷体" panose="02010609060101010101" charset="-122"/>
              </a:rPr>
              <a:t>要不是</a:t>
            </a:r>
            <a:r>
              <a:rPr lang="zh-CN" altLang="en-US" sz="36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生病，他</a:t>
            </a:r>
            <a:r>
              <a:rPr lang="zh-CN" altLang="en-US" sz="4400" b="1" dirty="0">
                <a:solidFill>
                  <a:srgbClr val="CC0000"/>
                </a:solidFill>
                <a:latin typeface="楷体" panose="02010609060101010101" charset="-122"/>
                <a:ea typeface="楷体" panose="02010609060101010101" charset="-122"/>
              </a:rPr>
              <a:t>就</a:t>
            </a:r>
            <a:r>
              <a:rPr lang="zh-CN" altLang="en-US" sz="36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来了。</a:t>
            </a:r>
            <a:endParaRPr lang="zh-CN" altLang="en-US" sz="36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" name="Text Box 3"/>
          <p:cNvSpPr txBox="1"/>
          <p:nvPr/>
        </p:nvSpPr>
        <p:spPr>
          <a:xfrm>
            <a:off x="707209" y="3611807"/>
            <a:ext cx="10672445" cy="144526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anchor="t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zh-CN" altLang="en-US" sz="36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太感谢你了，</a:t>
            </a:r>
            <a:r>
              <a:rPr lang="zh-CN" altLang="en-US" sz="4400" b="1" dirty="0">
                <a:solidFill>
                  <a:srgbClr val="CC0000"/>
                </a:solidFill>
                <a:latin typeface="楷体" panose="02010609060101010101" charset="-122"/>
                <a:ea typeface="楷体" panose="02010609060101010101" charset="-122"/>
              </a:rPr>
              <a:t>要不是</a:t>
            </a:r>
            <a:r>
              <a:rPr lang="zh-CN" altLang="en-US" sz="36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你把我叫醒，我今天早上</a:t>
            </a:r>
            <a:r>
              <a:rPr lang="zh-CN" altLang="en-US" sz="4400" b="1" dirty="0">
                <a:solidFill>
                  <a:srgbClr val="CC0000"/>
                </a:solidFill>
                <a:latin typeface="楷体" panose="02010609060101010101" charset="-122"/>
                <a:ea typeface="楷体" panose="02010609060101010101" charset="-122"/>
              </a:rPr>
              <a:t>就</a:t>
            </a:r>
            <a:r>
              <a:rPr lang="zh-CN" altLang="en-US" sz="36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迟到了。</a:t>
            </a:r>
            <a:endParaRPr lang="zh-CN" altLang="en-US" sz="36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9" name="Text Box 3"/>
          <p:cNvSpPr txBox="1"/>
          <p:nvPr/>
        </p:nvSpPr>
        <p:spPr>
          <a:xfrm>
            <a:off x="707209" y="5046956"/>
            <a:ext cx="9306560" cy="119888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anchor="t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zh-CN" altLang="en-US" sz="3600" b="1" dirty="0">
                <a:solidFill>
                  <a:srgbClr val="CC0000"/>
                </a:solidFill>
                <a:latin typeface="楷体" panose="02010609060101010101" charset="-122"/>
                <a:ea typeface="楷体" panose="02010609060101010101" charset="-122"/>
              </a:rPr>
              <a:t>要不是</a:t>
            </a:r>
            <a:r>
              <a:rPr lang="zh-CN" altLang="en-US" sz="36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老师的帮助，我的汉语不会提高得这么快。</a:t>
            </a:r>
            <a:endParaRPr lang="zh-CN" altLang="en-US" sz="36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07209" y="995069"/>
            <a:ext cx="48013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如果不是</a:t>
            </a:r>
            <a:r>
              <a:rPr lang="en-US" altLang="zh-CN" sz="36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36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就会</a:t>
            </a:r>
            <a:r>
              <a:rPr lang="en-US" altLang="zh-CN" sz="36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endParaRPr lang="zh-CN" altLang="en-US" sz="3600" b="1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41605" y="98425"/>
            <a:ext cx="7768590" cy="840105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语言点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2:</a:t>
            </a: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要不是…，（就）…</a:t>
            </a:r>
            <a:endParaRPr kumimoji="0" lang="zh-CN" altLang="en-US" sz="4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58470" y="787400"/>
            <a:ext cx="11346180" cy="558990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6" name="Text Box 3"/>
          <p:cNvSpPr txBox="1"/>
          <p:nvPr/>
        </p:nvSpPr>
        <p:spPr>
          <a:xfrm>
            <a:off x="624840" y="1579880"/>
            <a:ext cx="8281035" cy="829945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anchor="t">
            <a:spAutoFit/>
          </a:bodyPr>
          <a:lstStyle/>
          <a:p>
            <a:pPr algn="l"/>
            <a:r>
              <a:rPr lang="zh-CN" altLang="en-US" sz="4800" b="1" dirty="0">
                <a:solidFill>
                  <a:srgbClr val="CC0000"/>
                </a:solidFill>
                <a:latin typeface="楷体" panose="02010609060101010101" charset="-122"/>
                <a:ea typeface="楷体" panose="02010609060101010101" charset="-122"/>
              </a:rPr>
              <a:t>要不是</a:t>
            </a:r>
            <a:r>
              <a:rPr lang="zh-CN" altLang="en-US" sz="4000" b="1" dirty="0">
                <a:solidFill>
                  <a:srgbClr val="000099"/>
                </a:solidFill>
                <a:latin typeface="楷体" panose="02010609060101010101" charset="-122"/>
                <a:ea typeface="楷体" panose="02010609060101010101" charset="-122"/>
              </a:rPr>
              <a:t>我没有那么多钱，我</a:t>
            </a:r>
            <a:r>
              <a:rPr lang="en-US" altLang="zh-CN" sz="4000" b="1" dirty="0">
                <a:solidFill>
                  <a:srgbClr val="000099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4000" b="1" dirty="0">
                <a:solidFill>
                  <a:srgbClr val="000099"/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4000" b="1" dirty="0">
              <a:solidFill>
                <a:srgbClr val="000099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7" name="Text Box 3"/>
          <p:cNvSpPr txBox="1"/>
          <p:nvPr/>
        </p:nvSpPr>
        <p:spPr>
          <a:xfrm>
            <a:off x="624840" y="3221355"/>
            <a:ext cx="8686800" cy="829945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anchor="t">
            <a:spAutoFit/>
          </a:bodyPr>
          <a:lstStyle/>
          <a:p>
            <a:r>
              <a:rPr lang="zh-CN" altLang="en-US" sz="4800" b="1" dirty="0">
                <a:solidFill>
                  <a:srgbClr val="CC0000"/>
                </a:solidFill>
                <a:latin typeface="楷体" panose="02010609060101010101" charset="-122"/>
                <a:ea typeface="楷体" panose="02010609060101010101" charset="-122"/>
              </a:rPr>
              <a:t>要不是</a:t>
            </a:r>
            <a:r>
              <a:rPr lang="zh-CN" altLang="en-US" sz="4000" b="1" dirty="0">
                <a:solidFill>
                  <a:srgbClr val="000099"/>
                </a:solidFill>
                <a:latin typeface="楷体" panose="02010609060101010101" charset="-122"/>
                <a:ea typeface="楷体" panose="02010609060101010101" charset="-122"/>
              </a:rPr>
              <a:t>下这么大的雪，我</a:t>
            </a:r>
            <a:r>
              <a:rPr lang="zh-CN" altLang="en-US" sz="4800" b="1" dirty="0">
                <a:solidFill>
                  <a:srgbClr val="CC0000"/>
                </a:solidFill>
                <a:latin typeface="楷体" panose="02010609060101010101" charset="-122"/>
                <a:ea typeface="楷体" panose="02010609060101010101" charset="-122"/>
              </a:rPr>
              <a:t>就</a:t>
            </a:r>
            <a:r>
              <a:rPr lang="en-US" altLang="zh-CN" sz="4000" b="1" dirty="0">
                <a:solidFill>
                  <a:srgbClr val="000099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4000" b="1" dirty="0">
                <a:solidFill>
                  <a:srgbClr val="000099"/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4000" b="1" dirty="0">
              <a:solidFill>
                <a:srgbClr val="000099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624840" y="4912360"/>
            <a:ext cx="7036435" cy="829945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anchor="t">
            <a:spAutoFit/>
          </a:bodyPr>
          <a:lstStyle/>
          <a:p>
            <a:r>
              <a:rPr lang="zh-CN" altLang="en-US" sz="4800" b="1" dirty="0">
                <a:solidFill>
                  <a:srgbClr val="CC0000"/>
                </a:solidFill>
                <a:latin typeface="楷体" panose="02010609060101010101" charset="-122"/>
                <a:ea typeface="楷体" panose="02010609060101010101" charset="-122"/>
              </a:rPr>
              <a:t>要不是</a:t>
            </a:r>
            <a:r>
              <a:rPr lang="en-US" altLang="zh-CN" sz="4800" b="1" dirty="0">
                <a:solidFill>
                  <a:srgbClr val="CC0000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4000" b="1" dirty="0">
                <a:solidFill>
                  <a:srgbClr val="000099"/>
                </a:solidFill>
                <a:latin typeface="楷体" panose="02010609060101010101" charset="-122"/>
                <a:ea typeface="楷体" panose="02010609060101010101" charset="-122"/>
              </a:rPr>
              <a:t>，谁</a:t>
            </a:r>
            <a:r>
              <a:rPr lang="en-US" altLang="zh-CN" sz="4000" b="1" dirty="0">
                <a:solidFill>
                  <a:srgbClr val="000099"/>
                </a:solidFill>
                <a:latin typeface="楷体" panose="02010609060101010101" charset="-122"/>
                <a:ea typeface="楷体" panose="02010609060101010101" charset="-122"/>
              </a:rPr>
              <a:t>+</a:t>
            </a:r>
            <a:r>
              <a:rPr lang="zh-CN" altLang="en-US" sz="4800" b="1" dirty="0">
                <a:solidFill>
                  <a:srgbClr val="CC0000"/>
                </a:solidFill>
                <a:latin typeface="楷体" panose="02010609060101010101" charset="-122"/>
                <a:ea typeface="楷体" panose="02010609060101010101" charset="-122"/>
              </a:rPr>
              <a:t>就</a:t>
            </a:r>
            <a:r>
              <a:rPr lang="en-US" altLang="zh-CN" sz="4000" b="1" dirty="0">
                <a:solidFill>
                  <a:srgbClr val="000099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4000" b="1" dirty="0">
                <a:solidFill>
                  <a:srgbClr val="000099"/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4000" b="1" dirty="0">
              <a:solidFill>
                <a:srgbClr val="000099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41605" y="98425"/>
            <a:ext cx="7768590" cy="840105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语言点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2:</a:t>
            </a: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要不是…，（就）…</a:t>
            </a:r>
            <a:endParaRPr kumimoji="0" lang="zh-CN" altLang="en-US" sz="4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58470" y="787400"/>
            <a:ext cx="11346180" cy="558990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52225" name="Text Box 3"/>
          <p:cNvSpPr txBox="1"/>
          <p:nvPr/>
        </p:nvSpPr>
        <p:spPr>
          <a:xfrm>
            <a:off x="640715" y="3829271"/>
            <a:ext cx="10981690" cy="2185214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anchor="t">
            <a:spAutoFit/>
          </a:bodyPr>
          <a:lstStyle/>
          <a:p>
            <a:r>
              <a:rPr lang="zh-CN" altLang="en-US" sz="4800" b="1" dirty="0">
                <a:solidFill>
                  <a:srgbClr val="CC0000"/>
                </a:solidFill>
                <a:latin typeface="楷体" panose="02010609060101010101" charset="-122"/>
                <a:ea typeface="楷体" panose="02010609060101010101" charset="-122"/>
              </a:rPr>
              <a:t>如果</a:t>
            </a:r>
            <a:r>
              <a:rPr lang="en-US" altLang="zh-CN" sz="4800" b="1" dirty="0">
                <a:solidFill>
                  <a:srgbClr val="CC0000"/>
                </a:solidFill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4800" b="1" dirty="0">
                <a:solidFill>
                  <a:srgbClr val="CC0000"/>
                </a:solidFill>
                <a:latin typeface="楷体" panose="02010609060101010101" charset="-122"/>
                <a:ea typeface="楷体" panose="02010609060101010101" charset="-122"/>
              </a:rPr>
              <a:t>要是</a:t>
            </a:r>
            <a:r>
              <a:rPr lang="en-US" altLang="zh-CN" sz="4000" b="1" dirty="0">
                <a:solidFill>
                  <a:srgbClr val="000099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4000" b="1" dirty="0">
                <a:solidFill>
                  <a:srgbClr val="000099"/>
                </a:solidFill>
                <a:latin typeface="楷体" panose="02010609060101010101" charset="-122"/>
                <a:ea typeface="楷体" panose="02010609060101010101" charset="-122"/>
              </a:rPr>
              <a:t>，</a:t>
            </a:r>
            <a:r>
              <a:rPr lang="zh-CN" altLang="en-US" sz="4800" b="1" dirty="0">
                <a:solidFill>
                  <a:srgbClr val="CC0000"/>
                </a:solidFill>
                <a:latin typeface="楷体" panose="02010609060101010101" charset="-122"/>
                <a:ea typeface="楷体" panose="02010609060101010101" charset="-122"/>
              </a:rPr>
              <a:t>就</a:t>
            </a:r>
            <a:r>
              <a:rPr lang="en-US" altLang="zh-CN" sz="4800" b="1" dirty="0">
                <a:solidFill>
                  <a:srgbClr val="CC0000"/>
                </a:solidFill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4800" b="1" dirty="0">
                <a:solidFill>
                  <a:srgbClr val="CC0000"/>
                </a:solidFill>
                <a:latin typeface="楷体" panose="02010609060101010101" charset="-122"/>
                <a:ea typeface="楷体" panose="02010609060101010101" charset="-122"/>
              </a:rPr>
              <a:t>那么</a:t>
            </a:r>
            <a:r>
              <a:rPr lang="en-US" altLang="zh-CN" sz="4800" b="1" dirty="0">
                <a:solidFill>
                  <a:srgbClr val="CC0000"/>
                </a:solidFill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4800" b="1" dirty="0">
                <a:solidFill>
                  <a:srgbClr val="CC0000"/>
                </a:solidFill>
                <a:latin typeface="楷体" panose="02010609060101010101" charset="-122"/>
                <a:ea typeface="楷体" panose="02010609060101010101" charset="-122"/>
              </a:rPr>
              <a:t>那</a:t>
            </a:r>
            <a:r>
              <a:rPr lang="en-US" altLang="zh-CN" sz="4000" b="1" dirty="0">
                <a:solidFill>
                  <a:srgbClr val="000099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4000" b="1" dirty="0">
                <a:solidFill>
                  <a:srgbClr val="000099"/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en-US" altLang="zh-CN" sz="4000" b="1" dirty="0">
              <a:solidFill>
                <a:srgbClr val="000099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如果</a:t>
            </a:r>
            <a:r>
              <a:rPr lang="zh-CN" altLang="en-US" sz="4000" b="1" dirty="0">
                <a:solidFill>
                  <a:srgbClr val="000099"/>
                </a:solidFill>
                <a:latin typeface="楷体" panose="02010609060101010101" charset="-122"/>
                <a:ea typeface="楷体" panose="02010609060101010101" charset="-122"/>
              </a:rPr>
              <a:t>我的车不出问题，那么我现在已经到学校了。</a:t>
            </a:r>
            <a:endParaRPr lang="zh-CN" altLang="en-US" sz="4000" b="1" dirty="0">
              <a:solidFill>
                <a:srgbClr val="000099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40714" y="1459094"/>
            <a:ext cx="10580279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800" b="1" dirty="0">
                <a:solidFill>
                  <a:srgbClr val="CC0000"/>
                </a:solidFill>
                <a:latin typeface="楷体" panose="02010609060101010101" charset="-122"/>
                <a:ea typeface="楷体" panose="02010609060101010101" charset="-122"/>
              </a:rPr>
              <a:t>要不是</a:t>
            </a:r>
            <a:r>
              <a:rPr lang="en-US" altLang="zh-CN" sz="4800" b="1" dirty="0">
                <a:solidFill>
                  <a:srgbClr val="000099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4800" b="1" dirty="0">
                <a:solidFill>
                  <a:srgbClr val="000099"/>
                </a:solidFill>
                <a:latin typeface="楷体" panose="02010609060101010101" charset="-122"/>
                <a:ea typeface="楷体" panose="02010609060101010101" charset="-122"/>
              </a:rPr>
              <a:t>，</a:t>
            </a:r>
            <a:r>
              <a:rPr lang="zh-CN" altLang="en-US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（就）</a:t>
            </a:r>
            <a:r>
              <a:rPr lang="en-US" altLang="zh-CN" sz="4800" b="1" dirty="0">
                <a:solidFill>
                  <a:srgbClr val="000099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4800" b="1" dirty="0">
                <a:solidFill>
                  <a:srgbClr val="000099"/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en-US" altLang="zh-CN" sz="4800" b="1" dirty="0">
              <a:solidFill>
                <a:srgbClr val="000099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要不是</a:t>
            </a:r>
            <a:r>
              <a:rPr lang="zh-CN" altLang="en-US" sz="4000" b="1" dirty="0">
                <a:solidFill>
                  <a:srgbClr val="000099"/>
                </a:solidFill>
                <a:latin typeface="楷体" panose="02010609060101010101" charset="-122"/>
                <a:ea typeface="楷体" panose="02010609060101010101" charset="-122"/>
              </a:rPr>
              <a:t>我的车出现了问题，我现在已经到学校了。</a:t>
            </a:r>
            <a:endParaRPr lang="zh-CN" altLang="en-US" sz="4800" dirty="0"/>
          </a:p>
        </p:txBody>
      </p:sp>
    </p:spTree>
  </p:cSld>
  <p:clrMapOvr>
    <a:masterClrMapping/>
  </p:clrMapOvr>
  <p:transition spd="med">
    <p:pull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248031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练习：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P14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5" name="组合 74"/>
          <p:cNvGrpSpPr/>
          <p:nvPr/>
        </p:nvGrpSpPr>
        <p:grpSpPr>
          <a:xfrm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48129" name="图片 4" descr="屏幕快照 2020-01-06 上午9.04.31.png"/>
          <p:cNvPicPr>
            <a:picLocks noChangeAspect="1"/>
          </p:cNvPicPr>
          <p:nvPr/>
        </p:nvPicPr>
        <p:blipFill>
          <a:blip r:embed="rId1"/>
          <a:srcRect t="42349" r="3413" b="5542"/>
          <a:stretch>
            <a:fillRect/>
          </a:stretch>
        </p:blipFill>
        <p:spPr>
          <a:xfrm>
            <a:off x="421322" y="2617470"/>
            <a:ext cx="11349355" cy="4213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4" descr="屏幕快照 2020-01-06 上午9.04.31.png"/>
          <p:cNvPicPr>
            <a:picLocks noChangeAspect="1"/>
          </p:cNvPicPr>
          <p:nvPr/>
        </p:nvPicPr>
        <p:blipFill>
          <a:blip r:embed="rId1"/>
          <a:srcRect t="113" r="16168" b="78384"/>
          <a:stretch>
            <a:fillRect/>
          </a:stretch>
        </p:blipFill>
        <p:spPr>
          <a:xfrm>
            <a:off x="421322" y="1016454"/>
            <a:ext cx="9551670" cy="16859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pull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38218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spc="300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练习：</a:t>
            </a:r>
            <a:r>
              <a:rPr lang="en-US" altLang="zh-CN" sz="3600" b="1" spc="300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P14</a:t>
            </a:r>
            <a:r>
              <a:rPr lang="zh-CN" altLang="en-US" sz="3600" b="1" spc="300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，</a:t>
            </a:r>
            <a:r>
              <a:rPr lang="en-US" altLang="zh-CN" sz="3600" b="1" spc="300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15</a:t>
            </a:r>
            <a:endParaRPr lang="en-US" altLang="zh-CN" sz="36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5" name="组合 74"/>
          <p:cNvGrpSpPr/>
          <p:nvPr/>
        </p:nvGrpSpPr>
        <p:grpSpPr>
          <a:xfrm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63"/>
          <a:stretch>
            <a:fillRect/>
          </a:stretch>
        </p:blipFill>
        <p:spPr>
          <a:xfrm>
            <a:off x="3958046" y="1066614"/>
            <a:ext cx="8233954" cy="171429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9"/>
          <a:stretch>
            <a:fillRect/>
          </a:stretch>
        </p:blipFill>
        <p:spPr>
          <a:xfrm>
            <a:off x="3958046" y="2780908"/>
            <a:ext cx="8233953" cy="35522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614"/>
            <a:ext cx="4629567" cy="2799992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41605" y="98425"/>
            <a:ext cx="6685915" cy="840105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语言点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3:</a:t>
            </a: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三句话不离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……</a:t>
            </a:r>
            <a:endParaRPr kumimoji="0" lang="en-US" altLang="zh-CN" sz="4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58470" y="787400"/>
            <a:ext cx="11346180" cy="558990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5" name="Text Box 3"/>
          <p:cNvSpPr txBox="1"/>
          <p:nvPr/>
        </p:nvSpPr>
        <p:spPr>
          <a:xfrm>
            <a:off x="703580" y="1441450"/>
            <a:ext cx="9544685" cy="829945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anchor="t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zh-CN" altLang="en-US" sz="40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父母说话时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三句话不离</a:t>
            </a:r>
            <a:r>
              <a:rPr lang="zh-CN" altLang="en-US" sz="40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孩子。</a:t>
            </a:r>
            <a:endParaRPr lang="zh-CN" altLang="en-US" sz="40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703580" y="2623185"/>
            <a:ext cx="9544685" cy="829945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anchor="t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老师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三句话不离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作业</a:t>
            </a:r>
            <a:r>
              <a:rPr lang="zh-CN" altLang="en-US" sz="40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40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" name="Text Box 3"/>
          <p:cNvSpPr txBox="1"/>
          <p:nvPr/>
        </p:nvSpPr>
        <p:spPr>
          <a:xfrm>
            <a:off x="703580" y="4187825"/>
            <a:ext cx="9544685" cy="829945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anchor="t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我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三句话不离</a:t>
            </a:r>
            <a:r>
              <a:rPr lang="en-US" altLang="zh-CN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40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40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266065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800" b="1" spc="3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字魂105号-简雅黑" panose="00000500000000000000" pitchFamily="2" charset="-122"/>
              </a:rPr>
              <a:t>变化</a:t>
            </a:r>
            <a:r>
              <a:rPr lang="en-US" altLang="zh-CN" sz="4800" b="1" spc="3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字魂105号-简雅黑" panose="00000500000000000000" pitchFamily="2" charset="-122"/>
              </a:rPr>
              <a:t> N.</a:t>
            </a:r>
            <a:endParaRPr lang="zh-CN" altLang="en-US" sz="4800" b="1" spc="30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1" name="Text Box 4"/>
          <p:cNvSpPr txBox="1"/>
          <p:nvPr/>
        </p:nvSpPr>
        <p:spPr>
          <a:xfrm>
            <a:off x="754914" y="1899459"/>
            <a:ext cx="11260455" cy="70788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571500" indent="-571500" eaLnBrk="0" hangingPunct="0">
              <a:buFont typeface="Arial" panose="020B0604020202020204" pitchFamily="34" charset="0"/>
              <a:buChar char="•"/>
            </a:pPr>
            <a:r>
              <a:rPr lang="zh-CN" altLang="en-US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大家都不敢相信，他现在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变成</a:t>
            </a:r>
            <a:r>
              <a:rPr lang="zh-CN" altLang="en-US" sz="3200" b="1" dirty="0">
                <a:solidFill>
                  <a:srgbClr val="008000"/>
                </a:solidFill>
                <a:latin typeface="楷体" panose="02010609060101010101" charset="-122"/>
                <a:ea typeface="楷体" panose="02010609060101010101" charset="-122"/>
              </a:rPr>
              <a:t>大学生</a:t>
            </a:r>
            <a:r>
              <a:rPr lang="zh-CN" altLang="en-US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了。</a:t>
            </a:r>
            <a:endParaRPr lang="zh-CN" altLang="en-US" sz="32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4" name="Text Box 4"/>
          <p:cNvSpPr txBox="1"/>
          <p:nvPr/>
        </p:nvSpPr>
        <p:spPr>
          <a:xfrm>
            <a:off x="754914" y="1195765"/>
            <a:ext cx="11181080" cy="70788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571500" indent="-571500" eaLnBrk="0" hangingPunct="0">
              <a:buFont typeface="Arial" panose="020B0604020202020204" pitchFamily="34" charset="0"/>
              <a:buChar char="•"/>
            </a:pPr>
            <a:r>
              <a:rPr lang="zh-CN" altLang="en-US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今天气温很低，你看，水已经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变成</a:t>
            </a:r>
            <a:r>
              <a:rPr lang="zh-CN" altLang="en-US" sz="3600" b="1" dirty="0">
                <a:solidFill>
                  <a:srgbClr val="008000"/>
                </a:solidFill>
                <a:latin typeface="楷体" panose="02010609060101010101" charset="-122"/>
                <a:ea typeface="楷体" panose="02010609060101010101" charset="-122"/>
              </a:rPr>
              <a:t>冰</a:t>
            </a:r>
            <a:r>
              <a:rPr lang="zh-CN" altLang="en-US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了。</a:t>
            </a:r>
            <a:endParaRPr lang="zh-CN" altLang="en-US" sz="32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7" name="文本框 3"/>
          <p:cNvSpPr txBox="1"/>
          <p:nvPr/>
        </p:nvSpPr>
        <p:spPr>
          <a:xfrm>
            <a:off x="4447540" y="81280"/>
            <a:ext cx="5924369" cy="9233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en-US" sz="54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变成 </a:t>
            </a:r>
            <a:r>
              <a:rPr lang="en-US" altLang="zh-CN" sz="54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V.</a:t>
            </a:r>
            <a:r>
              <a:rPr lang="en-US" altLang="zh-CN" sz="54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 A</a:t>
            </a:r>
            <a:r>
              <a:rPr lang="zh-CN" altLang="en-US" sz="54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变成</a:t>
            </a:r>
            <a:r>
              <a:rPr lang="en-US" altLang="zh-CN" sz="54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B</a:t>
            </a:r>
            <a:endParaRPr lang="en-US" altLang="zh-CN" sz="5400" b="1" dirty="0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2965" y="2844412"/>
            <a:ext cx="6031147" cy="3932308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083189" y="4321238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厦门的变化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9058312" y="5263075"/>
            <a:ext cx="26271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chemeClr val="accent6"/>
                </a:solidFill>
                <a:latin typeface="楷体" panose="02010609060101010101" charset="-122"/>
                <a:ea typeface="楷体" panose="02010609060101010101" charset="-122"/>
              </a:rPr>
              <a:t>你的家乡呢？</a:t>
            </a:r>
            <a:endParaRPr lang="zh-CN" altLang="en-US" sz="3200" b="1" dirty="0">
              <a:solidFill>
                <a:schemeClr val="accent6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083189" y="2867148"/>
            <a:ext cx="15055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chemeClr val="accent1"/>
                </a:solidFill>
              </a:rPr>
              <a:t>1954</a:t>
            </a:r>
            <a:r>
              <a:rPr lang="zh-CN" altLang="en-US" sz="3200" dirty="0">
                <a:solidFill>
                  <a:schemeClr val="accent1"/>
                </a:solidFill>
              </a:rPr>
              <a:t>年</a:t>
            </a:r>
            <a:endParaRPr lang="zh-CN" altLang="en-US" sz="3200" dirty="0">
              <a:solidFill>
                <a:schemeClr val="accent1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083189" y="5792530"/>
            <a:ext cx="15055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chemeClr val="accent1"/>
                </a:solidFill>
              </a:rPr>
              <a:t>2014</a:t>
            </a:r>
            <a:r>
              <a:rPr lang="zh-CN" altLang="en-US" sz="3200" dirty="0">
                <a:solidFill>
                  <a:schemeClr val="accent1"/>
                </a:solidFill>
              </a:rPr>
              <a:t>年</a:t>
            </a:r>
            <a:endParaRPr lang="zh-CN" altLang="en-US" sz="32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 spd="med">
    <p:pull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41605" y="98425"/>
            <a:ext cx="6685915" cy="840105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课文梳理</a:t>
            </a:r>
            <a:endParaRPr kumimoji="0" lang="en-US" altLang="zh-CN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58470" y="787400"/>
            <a:ext cx="11346180" cy="558990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68873" y="1822799"/>
            <a:ext cx="10854253" cy="3670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孟宏是什么时候来中国的？他来中国干什么？</a:t>
            </a:r>
            <a:endParaRPr lang="en-US" altLang="zh-CN" sz="3200" b="1" dirty="0">
              <a:solidFill>
                <a:schemeClr val="tx2">
                  <a:lumMod val="75000"/>
                  <a:lumOff val="25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2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孟宏学习汉语多长时间了？他的汉语怎么样？</a:t>
            </a:r>
            <a:endParaRPr lang="en-US" altLang="zh-CN" sz="3200" b="1" dirty="0">
              <a:solidFill>
                <a:schemeClr val="tx2">
                  <a:lumMod val="75000"/>
                  <a:lumOff val="25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2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朋友们为什么都说孟宏的变化很大？他有什么变化？</a:t>
            </a:r>
            <a:endParaRPr lang="en-US" altLang="zh-CN" sz="3200" b="1" dirty="0">
              <a:solidFill>
                <a:schemeClr val="tx2">
                  <a:lumMod val="75000"/>
                  <a:lumOff val="25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2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孟宏为什么会有这样的变化？你觉得哪些方面值得你学习？</a:t>
            </a:r>
            <a:endParaRPr lang="en-US" altLang="zh-CN" sz="3200" b="1" dirty="0">
              <a:solidFill>
                <a:schemeClr val="tx2">
                  <a:lumMod val="75000"/>
                  <a:lumOff val="25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2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孟宏现在对中国是什么态度？</a:t>
            </a:r>
            <a:endParaRPr lang="zh-CN" altLang="en-US" sz="3200" b="1" dirty="0">
              <a:solidFill>
                <a:schemeClr val="tx2">
                  <a:lumMod val="75000"/>
                  <a:lumOff val="25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41605" y="98425"/>
            <a:ext cx="6685915" cy="840105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课文</a:t>
            </a:r>
            <a:r>
              <a:rPr lang="zh-CN" altLang="en-US" sz="44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复述</a:t>
            </a:r>
            <a:endParaRPr kumimoji="0" lang="en-US" altLang="zh-CN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58470" y="787400"/>
            <a:ext cx="11346180" cy="558990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52417" y="2684991"/>
            <a:ext cx="10487166" cy="17947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转眼  地道   变化   差点儿   到处   亲眼</a:t>
            </a:r>
            <a:endParaRPr lang="en-US" altLang="zh-CN" sz="4000" b="1" dirty="0">
              <a:solidFill>
                <a:schemeClr val="tx2">
                  <a:lumMod val="75000"/>
                  <a:lumOff val="25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4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要不是</a:t>
            </a:r>
            <a:r>
              <a:rPr lang="en-US" altLang="zh-CN" sz="4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4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，（就）</a:t>
            </a:r>
            <a:r>
              <a:rPr lang="en-US" altLang="zh-CN" sz="4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endParaRPr lang="zh-CN" altLang="en-US" sz="4000" b="1" dirty="0">
              <a:solidFill>
                <a:schemeClr val="tx2">
                  <a:lumMod val="75000"/>
                  <a:lumOff val="25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34740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4000" b="1" spc="300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P18</a:t>
            </a:r>
            <a:r>
              <a:rPr lang="zh-CN" altLang="en-US" sz="4000" b="1" spc="300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阅读生词</a:t>
            </a:r>
            <a:endParaRPr lang="zh-CN" altLang="en-US" sz="40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41" b="47509"/>
          <a:stretch>
            <a:fillRect/>
          </a:stretch>
        </p:blipFill>
        <p:spPr>
          <a:xfrm>
            <a:off x="1709328" y="1463040"/>
            <a:ext cx="4139118" cy="417657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45" b="11183"/>
          <a:stretch>
            <a:fillRect/>
          </a:stretch>
        </p:blipFill>
        <p:spPr>
          <a:xfrm>
            <a:off x="6802758" y="1894114"/>
            <a:ext cx="3991380" cy="3191558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34740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4000" b="1" spc="300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P18</a:t>
            </a:r>
            <a:r>
              <a:rPr lang="zh-CN" altLang="en-US" sz="4000" b="1" spc="300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阅读生词</a:t>
            </a:r>
            <a:endParaRPr lang="zh-CN" altLang="en-US" sz="40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655809" y="2446519"/>
            <a:ext cx="9248045" cy="19649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演讲   学院   代表   发言   </a:t>
            </a:r>
            <a:r>
              <a:rPr lang="zh-CN" altLang="en-US" sz="44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坚持</a:t>
            </a:r>
            <a:endParaRPr lang="en-US" altLang="zh-CN" sz="4400" b="1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4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连     人生   美好  </a:t>
            </a:r>
            <a:r>
              <a:rPr lang="zh-CN" altLang="en-US" sz="44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 回忆</a:t>
            </a:r>
            <a:endParaRPr lang="zh-CN" altLang="en-US" sz="4400" b="1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699532" y="997523"/>
            <a:ext cx="8792936" cy="39962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4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坚持</a:t>
            </a:r>
            <a:endParaRPr lang="en-US" altLang="zh-CN" sz="4400" b="1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4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坚持</a:t>
            </a:r>
            <a:r>
              <a:rPr lang="en-US" altLang="zh-CN" sz="4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+</a:t>
            </a:r>
            <a:r>
              <a:rPr lang="en-US" altLang="zh-CN" sz="44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N</a:t>
            </a:r>
            <a:r>
              <a:rPr lang="zh-CN" altLang="en-US" sz="44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（观点</a:t>
            </a:r>
            <a:r>
              <a:rPr lang="en-US" altLang="zh-CN" sz="44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44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看法</a:t>
            </a:r>
            <a:r>
              <a:rPr lang="en-US" altLang="zh-CN" sz="44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44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立场）</a:t>
            </a:r>
            <a:endParaRPr lang="en-US" altLang="zh-CN" sz="4400" b="1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4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坚持</a:t>
            </a:r>
            <a:r>
              <a:rPr lang="en-US" altLang="zh-CN" sz="44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V.O.</a:t>
            </a:r>
            <a:endParaRPr lang="en-US" altLang="zh-CN" sz="4400" b="1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4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坚持下去</a:t>
            </a:r>
            <a:endParaRPr lang="en-US" altLang="zh-CN" sz="4400" b="1" dirty="0">
              <a:solidFill>
                <a:schemeClr val="tx2">
                  <a:lumMod val="75000"/>
                  <a:lumOff val="25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 advTm="3000">
    <p:pull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438274" y="670952"/>
            <a:ext cx="8792936" cy="51821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4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回忆</a:t>
            </a:r>
            <a:endParaRPr lang="en-US" altLang="zh-CN" sz="4400" b="1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44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N  </a:t>
            </a:r>
            <a:r>
              <a:rPr lang="zh-CN" altLang="en-US" sz="4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痛苦</a:t>
            </a:r>
            <a:r>
              <a:rPr lang="en-US" altLang="zh-CN" sz="4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4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美好的回忆；留下回忆</a:t>
            </a:r>
            <a:endParaRPr lang="en-US" altLang="zh-CN" sz="4400" b="1" dirty="0">
              <a:solidFill>
                <a:schemeClr val="tx2">
                  <a:lumMod val="75000"/>
                  <a:lumOff val="25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44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V  </a:t>
            </a:r>
            <a:r>
              <a:rPr lang="zh-CN" altLang="en-US" sz="4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回忆（起）</a:t>
            </a:r>
            <a:r>
              <a:rPr lang="en-US" altLang="zh-CN" sz="4400" b="1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sth</a:t>
            </a:r>
            <a:endParaRPr lang="en-US" altLang="zh-CN" sz="4400" b="1" dirty="0">
              <a:solidFill>
                <a:schemeClr val="tx2">
                  <a:lumMod val="75000"/>
                  <a:lumOff val="25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4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这个老电影院是很多人</a:t>
            </a:r>
            <a:r>
              <a:rPr lang="zh-CN" altLang="en-US" sz="4000" b="1" dirty="0">
                <a:solidFill>
                  <a:schemeClr val="accent1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青春期的</a:t>
            </a:r>
            <a:r>
              <a:rPr lang="zh-CN" altLang="en-US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回忆</a:t>
            </a:r>
            <a:r>
              <a:rPr lang="zh-CN" altLang="en-US" sz="4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en-US" altLang="zh-CN" sz="4000" b="1" dirty="0">
              <a:solidFill>
                <a:schemeClr val="tx2">
                  <a:lumMod val="75000"/>
                  <a:lumOff val="25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4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这些旧玩具让我</a:t>
            </a:r>
            <a:r>
              <a:rPr lang="zh-CN" altLang="en-US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回忆</a:t>
            </a:r>
            <a:r>
              <a:rPr lang="zh-CN" altLang="en-US" sz="4400" b="1" dirty="0">
                <a:solidFill>
                  <a:schemeClr val="accent1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起</a:t>
            </a:r>
            <a:r>
              <a:rPr lang="zh-CN" altLang="en-US" sz="4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童年的时光。</a:t>
            </a:r>
            <a:endParaRPr lang="en-US" altLang="zh-CN" sz="4400" b="1" dirty="0">
              <a:solidFill>
                <a:schemeClr val="tx2">
                  <a:lumMod val="75000"/>
                  <a:lumOff val="25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 advTm="3000">
    <p:pull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66084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08568"/>
            <a:ext cx="5679943" cy="3040863"/>
          </a:xfrm>
          <a:prstGeom prst="rect">
            <a:avLst/>
          </a:prstGeom>
        </p:spPr>
      </p:pic>
    </p:spTree>
  </p:cSld>
  <p:clrMapOvr>
    <a:masterClrMapping/>
  </p:clrMapOvr>
  <p:transition spd="med" advTm="3000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266065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800" b="1" spc="3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字魂105号-简雅黑" panose="00000500000000000000" pitchFamily="2" charset="-122"/>
              </a:rPr>
              <a:t>变化</a:t>
            </a:r>
            <a:r>
              <a:rPr lang="en-US" altLang="zh-CN" sz="4800" b="1" spc="3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字魂105号-简雅黑" panose="00000500000000000000" pitchFamily="2" charset="-122"/>
              </a:rPr>
              <a:t> N.</a:t>
            </a:r>
            <a:endParaRPr lang="zh-CN" altLang="en-US" sz="4800" b="1" spc="30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0" name="文本框 3"/>
          <p:cNvSpPr txBox="1"/>
          <p:nvPr/>
        </p:nvSpPr>
        <p:spPr>
          <a:xfrm>
            <a:off x="862965" y="1079564"/>
            <a:ext cx="4471035" cy="92202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en-US" altLang="zh-CN" sz="5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S+</a:t>
            </a:r>
            <a:r>
              <a:rPr lang="zh-CN" altLang="en-US" sz="5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变</a:t>
            </a:r>
            <a:r>
              <a:rPr lang="en-US" altLang="zh-CN" sz="5400" b="1" dirty="0">
                <a:solidFill>
                  <a:srgbClr val="0E870E"/>
                </a:solidFill>
                <a:latin typeface="楷体" panose="02010609060101010101" charset="-122"/>
                <a:ea typeface="楷体" panose="02010609060101010101" charset="-122"/>
              </a:rPr>
              <a:t>+adj.+</a:t>
            </a:r>
            <a:r>
              <a:rPr lang="zh-CN" altLang="en-US" sz="5400" b="1" dirty="0">
                <a:solidFill>
                  <a:srgbClr val="0E870E"/>
                </a:solidFill>
                <a:latin typeface="楷体" panose="02010609060101010101" charset="-122"/>
                <a:ea typeface="楷体" panose="02010609060101010101" charset="-122"/>
              </a:rPr>
              <a:t>了</a:t>
            </a:r>
            <a:endParaRPr lang="zh-CN" altLang="en-US" sz="5400" b="1" dirty="0">
              <a:solidFill>
                <a:srgbClr val="0E870E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3" name="Text Box 4"/>
          <p:cNvSpPr txBox="1"/>
          <p:nvPr/>
        </p:nvSpPr>
        <p:spPr>
          <a:xfrm>
            <a:off x="862965" y="2003717"/>
            <a:ext cx="10111740" cy="769441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571500" indent="-571500" eaLnBrk="0" hangingPunct="0">
              <a:buFont typeface="Arial" panose="020B0604020202020204" pitchFamily="34" charset="0"/>
              <a:buChar char="•"/>
            </a:pPr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秋天到了，树上的叶子都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变</a:t>
            </a:r>
            <a:r>
              <a:rPr lang="zh-CN" altLang="en-US" sz="4400" b="1" dirty="0">
                <a:solidFill>
                  <a:srgbClr val="008000"/>
                </a:solidFill>
                <a:latin typeface="楷体" panose="02010609060101010101" charset="-122"/>
                <a:ea typeface="楷体" panose="02010609060101010101" charset="-122"/>
              </a:rPr>
              <a:t>黄</a:t>
            </a:r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了。</a:t>
            </a:r>
            <a:endParaRPr lang="zh-CN" altLang="en-US" sz="36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" name="Text Box 4"/>
          <p:cNvSpPr txBox="1"/>
          <p:nvPr/>
        </p:nvSpPr>
        <p:spPr>
          <a:xfrm>
            <a:off x="862965" y="3859505"/>
            <a:ext cx="10420985" cy="830997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571500" indent="-571500" eaLnBrk="0" hangingPunct="0">
              <a:buFont typeface="Arial" panose="020B0604020202020204" pitchFamily="34" charset="0"/>
              <a:buChar char="•"/>
            </a:pPr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来中国以后，朋友们都说我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变得</a:t>
            </a:r>
            <a:r>
              <a:rPr lang="zh-CN" altLang="en-US" sz="4800" b="1" dirty="0">
                <a:solidFill>
                  <a:srgbClr val="008000"/>
                </a:solidFill>
                <a:latin typeface="楷体" panose="02010609060101010101" charset="-122"/>
                <a:ea typeface="楷体" panose="02010609060101010101" charset="-122"/>
              </a:rPr>
              <a:t>不一样</a:t>
            </a:r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了。</a:t>
            </a:r>
            <a:endParaRPr lang="zh-CN" altLang="en-US" sz="36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62965" y="2824544"/>
            <a:ext cx="4161790" cy="92202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en-US" altLang="zh-CN" sz="5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S+</a:t>
            </a:r>
            <a:r>
              <a:rPr lang="zh-CN" altLang="en-US" sz="5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变得</a:t>
            </a:r>
            <a:r>
              <a:rPr lang="en-US" altLang="zh-CN" sz="5400" b="1" dirty="0">
                <a:solidFill>
                  <a:srgbClr val="0E870E"/>
                </a:solidFill>
                <a:latin typeface="楷体" panose="02010609060101010101" charset="-122"/>
                <a:ea typeface="楷体" panose="02010609060101010101" charset="-122"/>
              </a:rPr>
              <a:t>+</a:t>
            </a:r>
            <a:r>
              <a:rPr lang="en-US" sz="5400" b="1" dirty="0">
                <a:solidFill>
                  <a:srgbClr val="0E870E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endParaRPr lang="en-US" sz="5400" b="1" dirty="0">
              <a:solidFill>
                <a:srgbClr val="0E870E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29803" y="4751071"/>
            <a:ext cx="3195566" cy="2051553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476058" y="5669419"/>
            <a:ext cx="32736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现在</a:t>
            </a:r>
            <a:r>
              <a:rPr lang="en-US" altLang="zh-CN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VS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小时候</a:t>
            </a:r>
            <a:endParaRPr lang="en-US" altLang="zh-CN" sz="40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35179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800" b="1" spc="300">
                <a:solidFill>
                  <a:srgbClr val="C0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字魂105号-简雅黑" panose="00000500000000000000" pitchFamily="2" charset="-122"/>
              </a:rPr>
              <a:t>练习</a:t>
            </a:r>
            <a:r>
              <a:rPr lang="en-US" altLang="zh-CN" sz="4000" b="1" spc="300">
                <a:solidFill>
                  <a:srgbClr val="C0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字魂105号-简雅黑" panose="00000500000000000000" pitchFamily="2" charset="-122"/>
              </a:rPr>
              <a:t> P11</a:t>
            </a:r>
            <a:endParaRPr lang="en-US" altLang="zh-CN" sz="4000" b="1" spc="300">
              <a:solidFill>
                <a:srgbClr val="C00000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13313" name="图片 3" descr="屏幕快照 2020-01-03 上午8.48.28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28670" y="110490"/>
            <a:ext cx="8863330" cy="663638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35179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800" b="1" spc="300">
                <a:solidFill>
                  <a:srgbClr val="C0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字魂105号-简雅黑" panose="00000500000000000000" pitchFamily="2" charset="-122"/>
              </a:rPr>
              <a:t>练习</a:t>
            </a:r>
            <a:r>
              <a:rPr lang="en-US" altLang="zh-CN" sz="4000" b="1" spc="300">
                <a:solidFill>
                  <a:srgbClr val="C0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字魂105号-简雅黑" panose="00000500000000000000" pitchFamily="2" charset="-122"/>
              </a:rPr>
              <a:t> P11</a:t>
            </a:r>
            <a:endParaRPr lang="en-US" altLang="zh-CN" sz="4000" b="1" spc="300">
              <a:solidFill>
                <a:srgbClr val="C00000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13313" name="图片 3" descr="屏幕快照 2020-01-03 上午8.48.28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28670" y="110490"/>
            <a:ext cx="8863330" cy="66363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 Box 4"/>
          <p:cNvSpPr txBox="1"/>
          <p:nvPr/>
        </p:nvSpPr>
        <p:spPr>
          <a:xfrm>
            <a:off x="5322703" y="4065895"/>
            <a:ext cx="1430020" cy="5232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en-US" sz="2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变化</a:t>
            </a:r>
            <a:endParaRPr lang="zh-CN" altLang="en-US" sz="28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" name="Text Box 4"/>
          <p:cNvSpPr txBox="1"/>
          <p:nvPr/>
        </p:nvSpPr>
        <p:spPr>
          <a:xfrm>
            <a:off x="4849812" y="4589115"/>
            <a:ext cx="1430020" cy="5232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en-US" sz="2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变成</a:t>
            </a:r>
            <a:endParaRPr lang="zh-CN" altLang="en-US" sz="28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8" name="Text Box 4"/>
          <p:cNvSpPr txBox="1"/>
          <p:nvPr/>
        </p:nvSpPr>
        <p:spPr>
          <a:xfrm>
            <a:off x="9542553" y="4589115"/>
            <a:ext cx="844550" cy="5232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en-US" sz="2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变</a:t>
            </a:r>
            <a:endParaRPr lang="zh-CN" altLang="en-US" sz="28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0" name="Text Box 4"/>
          <p:cNvSpPr txBox="1"/>
          <p:nvPr/>
        </p:nvSpPr>
        <p:spPr>
          <a:xfrm>
            <a:off x="4900428" y="5150465"/>
            <a:ext cx="844550" cy="5232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en-US" sz="2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变</a:t>
            </a:r>
            <a:endParaRPr lang="zh-CN" altLang="en-US" sz="28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Text Box 4"/>
          <p:cNvSpPr txBox="1"/>
          <p:nvPr/>
        </p:nvSpPr>
        <p:spPr>
          <a:xfrm>
            <a:off x="7173277" y="5166370"/>
            <a:ext cx="844550" cy="5232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en-US" sz="2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变</a:t>
            </a:r>
            <a:endParaRPr lang="zh-CN" altLang="en-US" sz="28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9854248" y="5174442"/>
            <a:ext cx="1429385" cy="5232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en-US" sz="2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变化</a:t>
            </a:r>
            <a:endParaRPr lang="zh-CN" altLang="en-US" sz="28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3" name="Text Box 4"/>
          <p:cNvSpPr txBox="1"/>
          <p:nvPr/>
        </p:nvSpPr>
        <p:spPr>
          <a:xfrm>
            <a:off x="7357726" y="5744983"/>
            <a:ext cx="1429385" cy="5232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en-US" sz="2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变成</a:t>
            </a:r>
            <a:endParaRPr lang="zh-CN" altLang="en-US" sz="28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PA" val="v5.2.8"/>
</p:tagLst>
</file>

<file path=ppt/tags/tag64.xml><?xml version="1.0" encoding="utf-8"?>
<p:tagLst xmlns:p="http://schemas.openxmlformats.org/presentationml/2006/main">
  <p:tag name="PA" val="v5.2.8"/>
</p:tagLst>
</file>

<file path=ppt/tags/tag65.xml><?xml version="1.0" encoding="utf-8"?>
<p:tagLst xmlns:p="http://schemas.openxmlformats.org/presentationml/2006/main">
  <p:tag name="PA" val="v5.2.8"/>
</p:tagLst>
</file>

<file path=ppt/tags/tag66.xml><?xml version="1.0" encoding="utf-8"?>
<p:tagLst xmlns:p="http://schemas.openxmlformats.org/presentationml/2006/main">
  <p:tag name="PA" val="v5.2.8"/>
</p:tagLst>
</file>

<file path=ppt/tags/tag67.xml><?xml version="1.0" encoding="utf-8"?>
<p:tagLst xmlns:p="http://schemas.openxmlformats.org/presentationml/2006/main">
  <p:tag name="PA" val="v5.2.8"/>
</p:tagLst>
</file>

<file path=ppt/tags/tag68.xml><?xml version="1.0" encoding="utf-8"?>
<p:tagLst xmlns:p="http://schemas.openxmlformats.org/presentationml/2006/main">
  <p:tag name="PA" val="v5.2.8"/>
</p:tagLst>
</file>

<file path=ppt/tags/tag69.xml><?xml version="1.0" encoding="utf-8"?>
<p:tagLst xmlns:p="http://schemas.openxmlformats.org/presentationml/2006/main">
  <p:tag name="PA" val="v5.2.8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PA" val="v5.2.8"/>
</p:tagLst>
</file>

<file path=ppt/tags/tag71.xml><?xml version="1.0" encoding="utf-8"?>
<p:tagLst xmlns:p="http://schemas.openxmlformats.org/presentationml/2006/main">
  <p:tag name="KSO_WM_UNIT_PLACING_PICTURE_USER_VIEWPORT" val="{&quot;height&quot;:6030,&quot;width&quot;:6030}"/>
</p:tagLst>
</file>

<file path=ppt/tags/tag72.xml><?xml version="1.0" encoding="utf-8"?>
<p:tagLst xmlns:p="http://schemas.openxmlformats.org/presentationml/2006/main">
  <p:tag name="KSO_WM_UNIT_PLACING_PICTURE_USER_VIEWPORT" val="{&quot;height&quot;:9099,&quot;width&quot;:6824}"/>
</p:tagLst>
</file>

<file path=ppt/tags/tag73.xml><?xml version="1.0" encoding="utf-8"?>
<p:tagLst xmlns:p="http://schemas.openxmlformats.org/presentationml/2006/main">
  <p:tag name="PA" val="v5.2.8"/>
</p:tagLst>
</file>

<file path=ppt/tags/tag74.xml><?xml version="1.0" encoding="utf-8"?>
<p:tagLst xmlns:p="http://schemas.openxmlformats.org/presentationml/2006/main">
  <p:tag name="PA" val="v5.2.8"/>
</p:tagLst>
</file>

<file path=ppt/tags/tag75.xml><?xml version="1.0" encoding="utf-8"?>
<p:tagLst xmlns:p="http://schemas.openxmlformats.org/presentationml/2006/main">
  <p:tag name="PA" val="v5.2.8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3127</Words>
  <Application>WPS 演示</Application>
  <PresentationFormat>宽屏</PresentationFormat>
  <Paragraphs>463</Paragraphs>
  <Slides>66</Slides>
  <Notes>65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66</vt:i4>
      </vt:variant>
    </vt:vector>
  </HeadingPairs>
  <TitlesOfParts>
    <vt:vector size="79" baseType="lpstr">
      <vt:lpstr>Arial</vt:lpstr>
      <vt:lpstr>宋体</vt:lpstr>
      <vt:lpstr>Wingdings</vt:lpstr>
      <vt:lpstr>微软雅黑</vt:lpstr>
      <vt:lpstr>Wingdings</vt:lpstr>
      <vt:lpstr>字魂105号-简雅黑</vt:lpstr>
      <vt:lpstr>黑体</vt:lpstr>
      <vt:lpstr>楷体</vt:lpstr>
      <vt:lpstr>华文楷体</vt:lpstr>
      <vt:lpstr>Arial Unicode MS</vt:lpstr>
      <vt:lpstr>Calibri</vt:lpstr>
      <vt:lpstr>等线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xxiaoo</cp:lastModifiedBy>
  <cp:revision>198</cp:revision>
  <dcterms:created xsi:type="dcterms:W3CDTF">2019-06-19T02:08:00Z</dcterms:created>
  <dcterms:modified xsi:type="dcterms:W3CDTF">2022-01-10T00:20:27Z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2052-11.1.0.11115</vt:lpwstr>
  </property>
  <property fmtid="{D5CDD505-2E9C-101B-9397-08002B2CF9AE}" pid="3" name="ICV">
    <vt:lpwstr>4566E5E836884266B9ADDF56FD441886</vt:lpwstr>
  </property>
</Properties>
</file>