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ags/tag17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47.xml" ContentType="application/vnd.openxmlformats-officedocument.presentationml.notesSlide+xml"/>
  <Override PartName="/ppt/tags/tag26.xml" ContentType="application/vnd.openxmlformats-officedocument.presentationml.tags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tags/tag27.xml" ContentType="application/vnd.openxmlformats-officedocument.presentationml.tags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tags/tag28.xml" ContentType="application/vnd.openxmlformats-officedocument.presentationml.tags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tags/tag29.xml" ContentType="application/vnd.openxmlformats-officedocument.presentationml.tags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4"/>
  </p:notesMasterIdLst>
  <p:sldIdLst>
    <p:sldId id="338" r:id="rId2"/>
    <p:sldId id="316" r:id="rId3"/>
    <p:sldId id="262" r:id="rId4"/>
    <p:sldId id="266" r:id="rId5"/>
    <p:sldId id="372" r:id="rId6"/>
    <p:sldId id="1159" r:id="rId7"/>
    <p:sldId id="374" r:id="rId8"/>
    <p:sldId id="379" r:id="rId9"/>
    <p:sldId id="272" r:id="rId10"/>
    <p:sldId id="375" r:id="rId11"/>
    <p:sldId id="376" r:id="rId12"/>
    <p:sldId id="380" r:id="rId13"/>
    <p:sldId id="401" r:id="rId14"/>
    <p:sldId id="914" r:id="rId15"/>
    <p:sldId id="402" r:id="rId16"/>
    <p:sldId id="603" r:id="rId17"/>
    <p:sldId id="421" r:id="rId18"/>
    <p:sldId id="423" r:id="rId19"/>
    <p:sldId id="1255" r:id="rId20"/>
    <p:sldId id="425" r:id="rId21"/>
    <p:sldId id="1256" r:id="rId22"/>
    <p:sldId id="426" r:id="rId23"/>
    <p:sldId id="427" r:id="rId24"/>
    <p:sldId id="1383" r:id="rId25"/>
    <p:sldId id="1027" r:id="rId26"/>
    <p:sldId id="608" r:id="rId27"/>
    <p:sldId id="609" r:id="rId28"/>
    <p:sldId id="1257" r:id="rId29"/>
    <p:sldId id="436" r:id="rId30"/>
    <p:sldId id="1029" r:id="rId31"/>
    <p:sldId id="1258" r:id="rId32"/>
    <p:sldId id="1259" r:id="rId33"/>
    <p:sldId id="1260" r:id="rId34"/>
    <p:sldId id="1261" r:id="rId35"/>
    <p:sldId id="411" r:id="rId36"/>
    <p:sldId id="362" r:id="rId37"/>
    <p:sldId id="1262" r:id="rId38"/>
    <p:sldId id="1031" r:id="rId39"/>
    <p:sldId id="446" r:id="rId40"/>
    <p:sldId id="625" r:id="rId41"/>
    <p:sldId id="447" r:id="rId42"/>
    <p:sldId id="448" r:id="rId43"/>
    <p:sldId id="449" r:id="rId44"/>
    <p:sldId id="626" r:id="rId45"/>
    <p:sldId id="753" r:id="rId46"/>
    <p:sldId id="347" r:id="rId47"/>
    <p:sldId id="451" r:id="rId48"/>
    <p:sldId id="452" r:id="rId49"/>
    <p:sldId id="453" r:id="rId50"/>
    <p:sldId id="456" r:id="rId51"/>
    <p:sldId id="459" r:id="rId52"/>
    <p:sldId id="1263" r:id="rId53"/>
    <p:sldId id="460" r:id="rId54"/>
    <p:sldId id="461" r:id="rId55"/>
    <p:sldId id="462" r:id="rId56"/>
    <p:sldId id="463" r:id="rId57"/>
    <p:sldId id="464" r:id="rId58"/>
    <p:sldId id="707" r:id="rId59"/>
    <p:sldId id="1117" r:id="rId60"/>
    <p:sldId id="708" r:id="rId61"/>
    <p:sldId id="709" r:id="rId62"/>
    <p:sldId id="1118" r:id="rId63"/>
    <p:sldId id="712" r:id="rId64"/>
    <p:sldId id="1119" r:id="rId65"/>
    <p:sldId id="710" r:id="rId66"/>
    <p:sldId id="1264" r:id="rId67"/>
    <p:sldId id="1268" r:id="rId68"/>
    <p:sldId id="711" r:id="rId69"/>
    <p:sldId id="1265" r:id="rId70"/>
    <p:sldId id="1266" r:id="rId71"/>
    <p:sldId id="1267" r:id="rId72"/>
    <p:sldId id="1120" r:id="rId73"/>
    <p:sldId id="466" r:id="rId74"/>
    <p:sldId id="1269" r:id="rId75"/>
    <p:sldId id="1273" r:id="rId76"/>
    <p:sldId id="1270" r:id="rId77"/>
    <p:sldId id="1271" r:id="rId78"/>
    <p:sldId id="1274" r:id="rId79"/>
    <p:sldId id="1347" r:id="rId80"/>
    <p:sldId id="1348" r:id="rId81"/>
    <p:sldId id="1349" r:id="rId82"/>
    <p:sldId id="1350" r:id="rId83"/>
    <p:sldId id="1275" r:id="rId84"/>
    <p:sldId id="1276" r:id="rId85"/>
    <p:sldId id="1277" r:id="rId86"/>
    <p:sldId id="1279" r:id="rId87"/>
    <p:sldId id="1280" r:id="rId88"/>
    <p:sldId id="1281" r:id="rId89"/>
    <p:sldId id="1282" r:id="rId90"/>
    <p:sldId id="1283" r:id="rId91"/>
    <p:sldId id="480" r:id="rId92"/>
    <p:sldId id="481" r:id="rId93"/>
    <p:sldId id="1110" r:id="rId94"/>
    <p:sldId id="1111" r:id="rId95"/>
    <p:sldId id="1284" r:id="rId96"/>
    <p:sldId id="1285" r:id="rId97"/>
    <p:sldId id="487" r:id="rId98"/>
    <p:sldId id="483" r:id="rId99"/>
    <p:sldId id="1112" r:id="rId100"/>
    <p:sldId id="489" r:id="rId101"/>
    <p:sldId id="488" r:id="rId102"/>
    <p:sldId id="1113" r:id="rId103"/>
    <p:sldId id="499" r:id="rId104"/>
    <p:sldId id="724" r:id="rId105"/>
    <p:sldId id="725" r:id="rId106"/>
    <p:sldId id="726" r:id="rId107"/>
    <p:sldId id="729" r:id="rId108"/>
    <p:sldId id="1121" r:id="rId109"/>
    <p:sldId id="731" r:id="rId110"/>
    <p:sldId id="730" r:id="rId111"/>
    <p:sldId id="1122" r:id="rId112"/>
    <p:sldId id="733" r:id="rId113"/>
  </p:sldIdLst>
  <p:sldSz cx="12192000" cy="6858000"/>
  <p:notesSz cx="6858000" cy="9144000"/>
  <p:custDataLst>
    <p:tags r:id="rId1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2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7FF"/>
    <a:srgbClr val="F2F2F2"/>
    <a:srgbClr val="C00000"/>
    <a:srgbClr val="203864"/>
    <a:srgbClr val="3760AB"/>
    <a:srgbClr val="3F6DC1"/>
    <a:srgbClr val="355DA5"/>
    <a:srgbClr val="2D4F8B"/>
    <a:srgbClr val="5780C9"/>
    <a:srgbClr val="365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7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08" y="108"/>
      </p:cViewPr>
      <p:guideLst>
        <p:guide orient="horz" pos="2292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viewProps" Target="view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theme" Target="theme/theme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notesMaster" Target="notesMasters/notesMaster1.xml"/><Relationship Id="rId119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tags" Target="tags/tag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等线" panose="02010600030101010101" charset="-122"/>
                <a:ea typeface="等线" panose="02010600030101010101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6EF97-0E35-4C90-89B7-B52FDAAD01D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p:transition spd="med" advTm="3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等线" panose="02010600030101010101" charset="-122"/>
                <a:ea typeface="等线" panose="02010600030101010101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C83C6A-7CA0-4726-97FA-C69E7B84047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p:transition spd="med" advTm="3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2023/10/10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med" advTm="30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3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3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9.jpeg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5.xml"/><Relationship Id="rId7" Type="http://schemas.openxmlformats.org/officeDocument/2006/relationships/image" Target="../media/image6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tiff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1.tiff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3.jpeg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2.xml"/><Relationship Id="rId7" Type="http://schemas.openxmlformats.org/officeDocument/2006/relationships/image" Target="../media/image1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notesSlide" Target="../notesSlides/notesSlide11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tiff"/><Relationship Id="rId5" Type="http://schemas.openxmlformats.org/officeDocument/2006/relationships/image" Target="../media/image35.tiff"/><Relationship Id="rId4" Type="http://schemas.openxmlformats.org/officeDocument/2006/relationships/image" Target="../media/image34.tif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0.xml"/><Relationship Id="rId7" Type="http://schemas.openxmlformats.org/officeDocument/2006/relationships/image" Target="../media/image1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4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1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7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5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8.png"/><Relationship Id="rId5" Type="http://schemas.openxmlformats.org/officeDocument/2006/relationships/image" Target="../media/image79.png"/><Relationship Id="rId4" Type="http://schemas.openxmlformats.org/officeDocument/2006/relationships/notesSlide" Target="../notesSlides/notesSlide9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8.png"/><Relationship Id="rId5" Type="http://schemas.openxmlformats.org/officeDocument/2006/relationships/image" Target="../media/image80.png"/><Relationship Id="rId4" Type="http://schemas.openxmlformats.org/officeDocument/2006/relationships/notesSlide" Target="../notesSlides/notesSlide94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8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notesSlide" Target="../notesSlides/notesSlide95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8.png"/><Relationship Id="rId5" Type="http://schemas.openxmlformats.org/officeDocument/2006/relationships/image" Target="../media/image83.png"/><Relationship Id="rId4" Type="http://schemas.openxmlformats.org/officeDocument/2006/relationships/notesSlide" Target="../notesSlides/notesSlide9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1799693" y="3428852"/>
            <a:ext cx="8158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第十九课 </a:t>
            </a: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那条裤子是上个月买的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0375"/>
            <a:chOff x="5152580" y="4844639"/>
            <a:chExt cx="1886840" cy="46037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488062" y="4844639"/>
              <a:ext cx="121539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徐心瑶</a:t>
              </a: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P359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4413" y="2843213"/>
            <a:ext cx="9574213" cy="17462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2187575" y="2974975"/>
            <a:ext cx="179863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挂灯笼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19688" y="2974975"/>
            <a:ext cx="187483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挂电话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062913" y="2954338"/>
            <a:ext cx="179863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挂衣服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30438" y="3840163"/>
            <a:ext cx="12065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接人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119688" y="3867150"/>
            <a:ext cx="17208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接电话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151813" y="3829050"/>
            <a:ext cx="12065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接球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0962" name="文本框 2"/>
          <p:cNvSpPr txBox="1"/>
          <p:nvPr/>
        </p:nvSpPr>
        <p:spPr>
          <a:xfrm>
            <a:off x="862965" y="755650"/>
            <a:ext cx="9824085" cy="60699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（艾米丽去高美家做客。）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美：艾米丽，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艾米丽：高美，这是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啊！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艾米丽：这是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，请收下。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美：谢谢。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（往窗户看）你家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风景真好！这地方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美：好是好，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。对了，你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3010" name="文本框 2"/>
          <p:cNvSpPr txBox="1"/>
          <p:nvPr/>
        </p:nvSpPr>
        <p:spPr>
          <a:xfrm>
            <a:off x="561975" y="608330"/>
            <a:ext cx="9747885" cy="5908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艾米丽：不太顺利，我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美：啊？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艾米丽：哎呀！我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，坐了好几站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美：那你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打车啊！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。累了吧？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我去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。那边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，你先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5058" name="文本框 2"/>
          <p:cNvSpPr txBox="1"/>
          <p:nvPr/>
        </p:nvSpPr>
        <p:spPr>
          <a:xfrm>
            <a:off x="862648" y="671195"/>
            <a:ext cx="10066337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艾米丽：谢谢，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美：吃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，这是我的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艾米丽：是吗？那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？要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不了，还是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吧，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空气好，也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美：是啊，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挺舒服的。</a:t>
            </a:r>
            <a:endParaRPr lang="zh-CN" altLang="en-US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P376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1758950"/>
            <a:ext cx="11518900" cy="38084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0793413" y="19192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807700" y="26479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0790238" y="34163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8" name="矩形 7"/>
          <p:cNvSpPr/>
          <p:nvPr/>
        </p:nvSpPr>
        <p:spPr>
          <a:xfrm>
            <a:off x="10799763" y="41433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3" name="矩形 12"/>
          <p:cNvSpPr/>
          <p:nvPr/>
        </p:nvSpPr>
        <p:spPr>
          <a:xfrm>
            <a:off x="10788650" y="49117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3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P376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1325563"/>
            <a:ext cx="9642475" cy="51196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2278063" y="17065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4" name="矩形 3"/>
          <p:cNvSpPr/>
          <p:nvPr/>
        </p:nvSpPr>
        <p:spPr>
          <a:xfrm>
            <a:off x="2287588" y="51466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P376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513013" y="1844675"/>
            <a:ext cx="7004050" cy="42719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6553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938" y="2012950"/>
            <a:ext cx="6696075" cy="3714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3648075" y="42370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79438" y="1176338"/>
            <a:ext cx="11033125" cy="54102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今天是我们来这座城市旅游的第三天，我们打算坐一下地铁，尝一尝这里的好吃的。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这座城市很漂亮，有很多美丽的风景。我们对这里的吃的东西也很满意。这里的地铁也很方便，但是方便是方便，就是人特别多，非常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挤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。夏天时，人们挤在一起真难受。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下次坐地铁，我们最好晚点儿出门，一定不要在人们都上班的时候出来。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25563"/>
            <a:ext cx="11544300" cy="47752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8634413" y="31273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1265238" y="56753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38175" y="1213485"/>
            <a:ext cx="2651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挤 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adj.&amp;V.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3700" y="2444115"/>
            <a:ext cx="5838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公交车上人很多，太挤了！</a:t>
            </a:r>
          </a:p>
        </p:txBody>
      </p:sp>
      <p:pic>
        <p:nvPicPr>
          <p:cNvPr id="2" name="图片 1" descr="很挤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070" y="147955"/>
            <a:ext cx="4600575" cy="3451225"/>
          </a:xfrm>
          <a:prstGeom prst="rect">
            <a:avLst/>
          </a:prstGeom>
        </p:spPr>
      </p:pic>
      <p:pic>
        <p:nvPicPr>
          <p:cNvPr id="4" name="图片 3" descr="或者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3300" y="3451860"/>
            <a:ext cx="4222115" cy="31667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93700" y="3599180"/>
            <a:ext cx="5838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大家都想挤进火车去。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581400" y="1213485"/>
            <a:ext cx="907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jǐ</a:t>
            </a:r>
          </a:p>
        </p:txBody>
      </p:sp>
    </p:spTree>
  </p:cSld>
  <p:clrMapOvr>
    <a:masterClrMapping/>
  </p:clrMapOvr>
  <p:transition spd="med">
    <p:pull/>
  </p:transition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09600" y="1325563"/>
            <a:ext cx="10972800" cy="474154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今天我们发现了一家很好吃的饭馆。我们三个人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点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了四道菜，这四道菜都特别好吃！有一道菜对我来说有点儿辣，但是她们觉得一点儿也不辣。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我们还点了三杯果汁。我喜欢喝酸的，所以点了一杯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柠檬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汁。她们点了草莓汁和苹果汁。如果你不喜欢喝果汁，饭馆里还有别的饮料，比如茶、可乐、奶茶什么的。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P359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1506" name="标题 1"/>
          <p:cNvSpPr txBox="1"/>
          <p:nvPr/>
        </p:nvSpPr>
        <p:spPr>
          <a:xfrm>
            <a:off x="557530" y="490538"/>
            <a:ext cx="10515600" cy="1325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28308" y="1718628"/>
            <a:ext cx="4865688" cy="435451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 11"/>
          <p:cNvGrpSpPr/>
          <p:nvPr/>
        </p:nvGrpSpPr>
        <p:grpSpPr>
          <a:xfrm>
            <a:off x="5665470" y="1718628"/>
            <a:ext cx="6069013" cy="4389437"/>
            <a:chOff x="6096000" y="1775938"/>
            <a:chExt cx="5040573" cy="4056147"/>
          </a:xfrm>
        </p:grpSpPr>
        <p:pic>
          <p:nvPicPr>
            <p:cNvPr id="6" name="图片 5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096000" y="3149014"/>
              <a:ext cx="5040573" cy="2683071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096000" y="1775938"/>
              <a:ext cx="5040573" cy="1340802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pull/>
  </p:transition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1022768" y="1325563"/>
            <a:ext cx="10072862" cy="5198067"/>
            <a:chOff x="450377" y="1325563"/>
            <a:chExt cx="10146464" cy="5297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0377" y="1325563"/>
              <a:ext cx="10146464" cy="128346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377" y="2609030"/>
              <a:ext cx="10146464" cy="4013633"/>
            </a:xfrm>
            <a:prstGeom prst="rect">
              <a:avLst/>
            </a:prstGeom>
            <a:ln>
              <a:noFill/>
            </a:ln>
          </p:spPr>
        </p:pic>
      </p:grpSp>
      <p:cxnSp>
        <p:nvCxnSpPr>
          <p:cNvPr id="2" name="直线连接符 6"/>
          <p:cNvCxnSpPr/>
          <p:nvPr/>
        </p:nvCxnSpPr>
        <p:spPr>
          <a:xfrm>
            <a:off x="1022350" y="2576513"/>
            <a:ext cx="10072688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022350" y="1325563"/>
            <a:ext cx="10072688" cy="5197475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827588" y="20748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5" name="矩形 14"/>
          <p:cNvSpPr/>
          <p:nvPr/>
        </p:nvSpPr>
        <p:spPr>
          <a:xfrm>
            <a:off x="1770063" y="34448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6" name="矩形 15"/>
          <p:cNvSpPr/>
          <p:nvPr/>
        </p:nvSpPr>
        <p:spPr>
          <a:xfrm>
            <a:off x="7939088" y="55276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37210" y="1361440"/>
            <a:ext cx="42011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点菜 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v. order dishes 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7515" y="2471420"/>
            <a:ext cx="5357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请问，您想点什么菜？</a:t>
            </a:r>
          </a:p>
        </p:txBody>
      </p:sp>
      <p:pic>
        <p:nvPicPr>
          <p:cNvPr id="2" name="图片 1" descr="点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505" y="127635"/>
            <a:ext cx="3131820" cy="3692525"/>
          </a:xfrm>
          <a:prstGeom prst="rect">
            <a:avLst/>
          </a:prstGeom>
        </p:spPr>
      </p:pic>
      <p:pic>
        <p:nvPicPr>
          <p:cNvPr id="6" name="图片 5" descr="柠檬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760" y="4296410"/>
            <a:ext cx="2996565" cy="21748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34005" y="4797425"/>
            <a:ext cx="26841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柠檬 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N. lemon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16376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. </a:t>
            </a:r>
            <a:r>
              <a:rPr lang="zh-CN" altLang="en-US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接</a:t>
            </a:r>
            <a:endParaRPr lang="zh-CN" altLang="en-US" sz="6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1708" y="1069658"/>
            <a:ext cx="277177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接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电话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1708" y="3377248"/>
            <a:ext cx="351472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挂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电话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97890" y="1838325"/>
            <a:ext cx="911669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：我给你打电话，你怎么没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接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：我去逛街了，没听见啊。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35555" y="80963"/>
            <a:ext cx="1627505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— 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挂</a:t>
            </a:r>
            <a:r>
              <a:rPr kumimoji="0" lang="en-US" altLang="zh-CN" sz="4000" b="1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97890" y="4239895"/>
            <a:ext cx="7381875" cy="1445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42900" indent="-342900">
              <a:spcBef>
                <a:spcPct val="20000"/>
              </a:spcBef>
              <a:buAutoNum type="arabicPeriod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我还没说完，他已经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挂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电话了。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  <a:buAutoNum type="arabicPeriod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你先别着急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挂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电话，听我说。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1220" y="1905635"/>
            <a:ext cx="1044956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>
              <a:lnSpc>
                <a:spcPct val="200000"/>
              </a:lnSpc>
              <a:buFont typeface="Arial" panose="020B0604020202020204" pitchFamily="34" charset="0"/>
            </a:pPr>
            <a:r>
              <a:rPr lang="zh-CN" altLang="en-US" sz="4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她正在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挂</a:t>
            </a:r>
            <a:r>
              <a:rPr lang="zh-CN" altLang="en-US" sz="4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照片。</a:t>
            </a:r>
            <a:endParaRPr lang="en-US" altLang="zh-CN" sz="48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>
              <a:lnSpc>
                <a:spcPct val="200000"/>
              </a:lnSpc>
              <a:buFont typeface="Arial" panose="020B0604020202020204" pitchFamily="34" charset="0"/>
            </a:pPr>
            <a:r>
              <a:rPr lang="zh-CN" altLang="en-US" sz="4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她不知道照片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挂</a:t>
            </a:r>
            <a:r>
              <a:rPr lang="zh-CN" altLang="en-US" sz="4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得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正不正</a:t>
            </a:r>
            <a:r>
              <a:rPr lang="zh-CN" altLang="en-US" sz="4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52705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挂</a:t>
            </a:r>
            <a:r>
              <a:rPr lang="en-US" altLang="zh-CN" sz="4000" b="1" kern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2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3415" y="81280"/>
            <a:ext cx="4672013" cy="31146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5845175" y="4951730"/>
            <a:ext cx="38735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wāi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歪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不正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7890" y="1148080"/>
            <a:ext cx="1071435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你在学校对面的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公交车站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坐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307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路，坐两站，在“幸福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小区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”站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下车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。高美家住在“幸福小区”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号楼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单元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805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室。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83242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3. </a:t>
            </a:r>
            <a:r>
              <a:rPr sz="4000" b="1" dirty="0">
                <a:latin typeface="楷体" panose="02010609060101010101" charset="-122"/>
                <a:ea typeface="楷体" panose="02010609060101010101" charset="-122"/>
              </a:rPr>
              <a:t>公交车站  小区  下车  单元</a:t>
            </a:r>
          </a:p>
        </p:txBody>
      </p:sp>
      <p:grpSp>
        <p:nvGrpSpPr>
          <p:cNvPr id="24579" name="组合 8"/>
          <p:cNvGrpSpPr/>
          <p:nvPr/>
        </p:nvGrpSpPr>
        <p:grpSpPr>
          <a:xfrm>
            <a:off x="514985" y="3300413"/>
            <a:ext cx="11479213" cy="3557587"/>
            <a:chOff x="498764" y="3299841"/>
            <a:chExt cx="11478489" cy="3558159"/>
          </a:xfrm>
        </p:grpSpPr>
        <p:pic>
          <p:nvPicPr>
            <p:cNvPr id="24580" name="图片 3"/>
            <p:cNvPicPr>
              <a:picLocks noChangeAspect="1"/>
            </p:cNvPicPr>
            <p:nvPr/>
          </p:nvPicPr>
          <p:blipFill>
            <a:blip r:embed="rId3"/>
            <a:srcRect t="30202" b="25758"/>
            <a:stretch>
              <a:fillRect/>
            </a:stretch>
          </p:blipFill>
          <p:spPr>
            <a:xfrm>
              <a:off x="498764" y="3837709"/>
              <a:ext cx="11416145" cy="30202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标注: 线形 5"/>
            <p:cNvSpPr/>
            <p:nvPr/>
          </p:nvSpPr>
          <p:spPr>
            <a:xfrm>
              <a:off x="9123108" y="3299841"/>
              <a:ext cx="2854145" cy="741481"/>
            </a:xfrm>
            <a:prstGeom prst="borderCallout1">
              <a:avLst>
                <a:gd name="adj1" fmla="val 116506"/>
                <a:gd name="adj2" fmla="val 46048"/>
                <a:gd name="adj3" fmla="val 315132"/>
                <a:gd name="adj4" fmla="val 540"/>
              </a:avLst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幸福小区站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2459203" y="5624315"/>
              <a:ext cx="796875" cy="31913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Bookman Old Style" panose="02050604050505020204" pitchFamily="18" charset="0"/>
                  <a:ea typeface="+mn-ea"/>
                  <a:cs typeface="+mn-cs"/>
                </a:rPr>
                <a:t>307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653052" y="5624315"/>
              <a:ext cx="796875" cy="31913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Bookman Old Style" panose="02050604050505020204" pitchFamily="18" charset="0"/>
                  <a:ea typeface="+mn-ea"/>
                  <a:cs typeface="+mn-cs"/>
                </a:rPr>
                <a:t>307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98780" y="842010"/>
            <a:ext cx="11405870" cy="55352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52705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4.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邀请  做客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330" y="1045845"/>
            <a:ext cx="11849100" cy="5852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高美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邀请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艾米丽去她家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做客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4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我想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邀请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你来我的生日聚会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  <a:p>
            <a:pPr marL="571500" indent="-571500" eaLnBrk="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4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你知道在中国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做客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需要注意什么吗？</a:t>
            </a:r>
          </a:p>
          <a:p>
            <a:pPr marL="571500" indent="-571500" eaLnBrk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在你们的国家，去别人家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做客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需要注意什么？</a:t>
            </a:r>
            <a:endParaRPr lang="en-US" altLang="zh-CN" sz="48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50000"/>
              </a:lnSpc>
              <a:buClrTx/>
              <a:buFont typeface="Wingdings" panose="05000000000000000000" pitchFamily="2" charset="2"/>
              <a:buNone/>
            </a:pPr>
            <a:endParaRPr lang="en-US" altLang="zh-CN" sz="48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55368" y="1660843"/>
            <a:ext cx="277177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indent="0">
              <a:spcBef>
                <a:spcPct val="20000"/>
              </a:spcBef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邀请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451802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好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+A/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9945" y="1623060"/>
            <a:ext cx="10274300" cy="47078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学校离商场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</a:t>
            </a:r>
            <a:r>
              <a:rPr lang="zh-CN" altLang="en-US" sz="40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远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啊。</a:t>
            </a:r>
            <a:endParaRPr lang="zh-CN" altLang="en-US" sz="4000" b="1" dirty="0">
              <a:solidFill>
                <a:srgbClr val="FF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你的汉语说得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</a:t>
            </a:r>
            <a:r>
              <a:rPr lang="zh-CN" altLang="en-US" sz="40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呀！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40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想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邀请你来我的国家看看。</a:t>
            </a:r>
          </a:p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你的爸爸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40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喜欢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喝红茶啊！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239953" y="2083753"/>
            <a:ext cx="277177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indent="0">
              <a:spcBef>
                <a:spcPct val="20000"/>
              </a:spcBef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4400" b="1" dirty="0">
                <a:solidFill>
                  <a:srgbClr val="FF27FF"/>
                </a:solidFill>
                <a:latin typeface="楷体" panose="02010609060101010101" charset="-122"/>
                <a:ea typeface="楷体" panose="02010609060101010101" charset="-122"/>
              </a:rPr>
              <a:t>adj.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795068" y="4901248"/>
            <a:ext cx="277177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indent="0">
              <a:spcBef>
                <a:spcPct val="20000"/>
              </a:spcBef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心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278" y="1400493"/>
            <a:ext cx="11052175" cy="40560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29697" name="组 3"/>
          <p:cNvGrpSpPr/>
          <p:nvPr/>
        </p:nvGrpSpPr>
        <p:grpSpPr>
          <a:xfrm>
            <a:off x="445770" y="1584008"/>
            <a:ext cx="11091863" cy="4452937"/>
            <a:chOff x="372375" y="514350"/>
            <a:chExt cx="11224125" cy="4412492"/>
          </a:xfrm>
        </p:grpSpPr>
        <p:pic>
          <p:nvPicPr>
            <p:cNvPr id="29698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375" y="2099576"/>
              <a:ext cx="11224125" cy="28272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9699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7887" y="514350"/>
              <a:ext cx="10833100" cy="14351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64" y="1285305"/>
            <a:ext cx="899549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356132"/>
            <a:ext cx="14833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500584"/>
            <a:ext cx="25806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14713"/>
            <a:ext cx="37795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728813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51116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特别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+A/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76388" y="2157413"/>
            <a:ext cx="9480550" cy="40306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去中国朋友家做客</a:t>
            </a:r>
            <a:r>
              <a:rPr lang="zh-CN" altLang="en-US" sz="6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有意思。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公交车上的人</a:t>
            </a:r>
            <a:r>
              <a:rPr lang="zh-CN" altLang="en-US" sz="6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多。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北方的冬天</a:t>
            </a:r>
            <a:r>
              <a:rPr lang="zh-CN" altLang="en-US" sz="6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冷！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0721" name="文本框 4"/>
          <p:cNvSpPr txBox="1"/>
          <p:nvPr/>
        </p:nvSpPr>
        <p:spPr>
          <a:xfrm>
            <a:off x="5762625" y="512763"/>
            <a:ext cx="1992313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</a:p>
        </p:txBody>
      </p:sp>
      <p:sp>
        <p:nvSpPr>
          <p:cNvPr id="30723" name="文本框 4"/>
          <p:cNvSpPr txBox="1"/>
          <p:nvPr/>
        </p:nvSpPr>
        <p:spPr>
          <a:xfrm>
            <a:off x="7754938" y="488950"/>
            <a:ext cx="2543175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= 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非常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51116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特别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+A/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76388" y="2157413"/>
            <a:ext cx="9480550" cy="28613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6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羡慕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会弹钢琴的人。</a:t>
            </a:r>
          </a:p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同学们</a:t>
            </a:r>
            <a:r>
              <a:rPr lang="zh-CN" altLang="en-US" sz="6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想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来中国上大学。</a:t>
            </a:r>
          </a:p>
        </p:txBody>
      </p:sp>
      <p:sp>
        <p:nvSpPr>
          <p:cNvPr id="30721" name="文本框 4"/>
          <p:cNvSpPr txBox="1"/>
          <p:nvPr/>
        </p:nvSpPr>
        <p:spPr>
          <a:xfrm>
            <a:off x="5762625" y="512763"/>
            <a:ext cx="1992313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</a:p>
        </p:txBody>
      </p:sp>
      <p:sp>
        <p:nvSpPr>
          <p:cNvPr id="30723" name="文本框 4"/>
          <p:cNvSpPr txBox="1"/>
          <p:nvPr/>
        </p:nvSpPr>
        <p:spPr>
          <a:xfrm>
            <a:off x="7754938" y="488950"/>
            <a:ext cx="2543175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= 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非常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6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26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3" y="1995488"/>
            <a:ext cx="11172825" cy="30813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00456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lang="zh-CN" altLang="en-US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地方</a:t>
            </a:r>
            <a:r>
              <a:rPr lang="en-US" altLang="zh-CN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+V+</a:t>
            </a:r>
            <a:r>
              <a:rPr lang="zh-CN" altLang="en-US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着</a:t>
            </a:r>
            <a:r>
              <a:rPr lang="en-US" altLang="zh-CN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+N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05" y="1066800"/>
            <a:ext cx="3041015" cy="25044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429476" y="2239021"/>
            <a:ext cx="835660" cy="70675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accent6"/>
                </a:solidFill>
              </a:rPr>
              <a:t>画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429476" y="1206365"/>
            <a:ext cx="835660" cy="70675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accent6"/>
                </a:solidFill>
              </a:rPr>
              <a:t>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3375" y="1087755"/>
            <a:ext cx="2983230" cy="242316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0266139" y="2115914"/>
            <a:ext cx="1418685" cy="70675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accent6"/>
                </a:solidFill>
              </a:rPr>
              <a:t>花瓶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0267973" y="1074431"/>
            <a:ext cx="835660" cy="70675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accent6"/>
                </a:solidFill>
              </a:rPr>
              <a:t>放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605" y="3992880"/>
            <a:ext cx="3021965" cy="239331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330575" y="4909185"/>
            <a:ext cx="2319655" cy="132207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accent6"/>
                </a:solidFill>
              </a:rPr>
              <a:t>好好学习</a:t>
            </a:r>
          </a:p>
          <a:p>
            <a:r>
              <a:rPr lang="zh-CN" altLang="en-US" sz="4000">
                <a:solidFill>
                  <a:schemeClr val="accent6"/>
                </a:solidFill>
              </a:rPr>
              <a:t>天天向上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429476" y="3992682"/>
            <a:ext cx="835660" cy="70675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accent6"/>
                </a:solidFill>
              </a:rPr>
              <a:t>写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1625" y="3992880"/>
            <a:ext cx="3114675" cy="239331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0142996" y="5351139"/>
            <a:ext cx="1664970" cy="70675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accent6"/>
                </a:solidFill>
              </a:rPr>
              <a:t>水果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142708" y="4305248"/>
            <a:ext cx="835660" cy="70675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accent6"/>
                </a:solidFill>
              </a:rPr>
              <a:t>放</a:t>
            </a:r>
          </a:p>
        </p:txBody>
      </p:sp>
    </p:spTree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00456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lang="zh-CN" altLang="en-US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地方</a:t>
            </a:r>
            <a:r>
              <a:rPr lang="en-US" altLang="zh-CN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+V+</a:t>
            </a:r>
            <a:r>
              <a:rPr lang="zh-CN" altLang="en-US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着</a:t>
            </a:r>
            <a:r>
              <a:rPr lang="en-US" altLang="zh-CN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+N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45690" y="1560195"/>
            <a:ext cx="49695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4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4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+V+</a:t>
            </a:r>
            <a:r>
              <a:rPr lang="zh-CN" altLang="en-US" sz="4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着</a:t>
            </a:r>
            <a:r>
              <a:rPr lang="en-US" altLang="zh-CN" sz="4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+N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45690" y="3244215"/>
            <a:ext cx="8344535" cy="5835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sym typeface="+mn-ea"/>
              </a:rPr>
              <a:t>……</a:t>
            </a:r>
            <a:r>
              <a:rPr lang="zh-CN" altLang="en-US" sz="3200" dirty="0">
                <a:sym typeface="+mn-ea"/>
              </a:rPr>
              <a:t>（的）上</a:t>
            </a:r>
            <a:r>
              <a:rPr lang="en-US" altLang="zh-CN" sz="3200" dirty="0">
                <a:sym typeface="+mn-ea"/>
              </a:rPr>
              <a:t>/</a:t>
            </a:r>
            <a:r>
              <a:rPr lang="zh-CN" altLang="en-US" sz="3200" dirty="0">
                <a:sym typeface="+mn-ea"/>
              </a:rPr>
              <a:t>下</a:t>
            </a:r>
            <a:r>
              <a:rPr lang="en-US" altLang="zh-CN" sz="3200" dirty="0">
                <a:sym typeface="+mn-ea"/>
              </a:rPr>
              <a:t>/</a:t>
            </a:r>
            <a:r>
              <a:rPr lang="zh-CN" altLang="en-US" sz="3200" dirty="0">
                <a:sym typeface="+mn-ea"/>
              </a:rPr>
              <a:t>里</a:t>
            </a:r>
            <a:r>
              <a:rPr lang="en-US" altLang="zh-CN" sz="3200" dirty="0">
                <a:sym typeface="+mn-ea"/>
              </a:rPr>
              <a:t>/</a:t>
            </a:r>
            <a:r>
              <a:rPr lang="zh-CN" altLang="en-US" sz="3200" dirty="0">
                <a:sym typeface="+mn-ea"/>
              </a:rPr>
              <a:t>外</a:t>
            </a:r>
            <a:r>
              <a:rPr lang="en-US" altLang="zh-CN" sz="3200" dirty="0">
                <a:sym typeface="+mn-ea"/>
              </a:rPr>
              <a:t>/</a:t>
            </a:r>
            <a:r>
              <a:rPr lang="zh-CN" altLang="en-US" sz="3200" dirty="0">
                <a:sym typeface="+mn-ea"/>
              </a:rPr>
              <a:t>左</a:t>
            </a:r>
            <a:r>
              <a:rPr lang="en-US" altLang="zh-CN" sz="3200" dirty="0">
                <a:sym typeface="+mn-ea"/>
              </a:rPr>
              <a:t>/</a:t>
            </a:r>
            <a:r>
              <a:rPr lang="zh-CN" altLang="en-US" sz="3200" dirty="0">
                <a:sym typeface="+mn-ea"/>
              </a:rPr>
              <a:t>右</a:t>
            </a:r>
            <a:r>
              <a:rPr lang="en-US" altLang="zh-CN" sz="3200" dirty="0">
                <a:sym typeface="+mn-ea"/>
              </a:rPr>
              <a:t>/</a:t>
            </a:r>
            <a:r>
              <a:rPr lang="zh-CN" altLang="en-US" sz="3200" dirty="0">
                <a:sym typeface="+mn-ea"/>
              </a:rPr>
              <a:t>前</a:t>
            </a:r>
            <a:r>
              <a:rPr lang="en-US" altLang="zh-CN" sz="3200" dirty="0">
                <a:sym typeface="+mn-ea"/>
              </a:rPr>
              <a:t>/</a:t>
            </a:r>
            <a:r>
              <a:rPr lang="zh-CN" altLang="en-US" sz="3200" dirty="0">
                <a:sym typeface="+mn-ea"/>
              </a:rPr>
              <a:t>后</a:t>
            </a:r>
            <a:r>
              <a:rPr lang="en-US" altLang="zh-CN" sz="3200" dirty="0">
                <a:sym typeface="+mn-ea"/>
              </a:rPr>
              <a:t>+</a:t>
            </a:r>
            <a:r>
              <a:rPr lang="zh-CN" altLang="en-US" sz="3200" dirty="0">
                <a:sym typeface="+mn-ea"/>
              </a:rPr>
              <a:t>（面</a:t>
            </a:r>
            <a:r>
              <a:rPr lang="en-US" altLang="zh-CN" sz="3200" dirty="0">
                <a:sym typeface="+mn-ea"/>
              </a:rPr>
              <a:t>/</a:t>
            </a:r>
            <a:r>
              <a:rPr lang="zh-CN" altLang="en-US" sz="3200" dirty="0">
                <a:sym typeface="+mn-ea"/>
              </a:rPr>
              <a:t>边）</a:t>
            </a:r>
          </a:p>
        </p:txBody>
      </p:sp>
      <p:sp>
        <p:nvSpPr>
          <p:cNvPr id="8" name="下箭头 7"/>
          <p:cNvSpPr/>
          <p:nvPr/>
        </p:nvSpPr>
        <p:spPr>
          <a:xfrm>
            <a:off x="3042920" y="2280920"/>
            <a:ext cx="201930" cy="6781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  <p:bldP spid="7" grpId="0" bldLvl="0" animBg="1"/>
      <p:bldP spid="8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699363" y="1230040"/>
            <a:ext cx="10515600" cy="5279954"/>
            <a:chOff x="879475" y="1325563"/>
            <a:chExt cx="10490200" cy="5469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9475" y="1325563"/>
              <a:ext cx="10490200" cy="711200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8923" y="2198805"/>
              <a:ext cx="7854761" cy="459615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3795" name="文本框 7"/>
          <p:cNvSpPr txBox="1"/>
          <p:nvPr/>
        </p:nvSpPr>
        <p:spPr>
          <a:xfrm>
            <a:off x="520700" y="5243513"/>
            <a:ext cx="112712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墨镜</a:t>
            </a:r>
          </a:p>
        </p:txBody>
      </p:sp>
      <p:sp>
        <p:nvSpPr>
          <p:cNvPr id="33796" name="文本框 8"/>
          <p:cNvSpPr txBox="1"/>
          <p:nvPr/>
        </p:nvSpPr>
        <p:spPr>
          <a:xfrm>
            <a:off x="9405938" y="5299075"/>
            <a:ext cx="260032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（照）相机</a:t>
            </a:r>
          </a:p>
        </p:txBody>
      </p:sp>
      <p:sp>
        <p:nvSpPr>
          <p:cNvPr id="33797" name="文本框 9"/>
          <p:cNvSpPr txBox="1"/>
          <p:nvPr/>
        </p:nvSpPr>
        <p:spPr>
          <a:xfrm>
            <a:off x="520700" y="3792538"/>
            <a:ext cx="124142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花瓶</a:t>
            </a:r>
          </a:p>
        </p:txBody>
      </p:sp>
      <p:sp>
        <p:nvSpPr>
          <p:cNvPr id="33798" name="文本框 10"/>
          <p:cNvSpPr txBox="1"/>
          <p:nvPr/>
        </p:nvSpPr>
        <p:spPr>
          <a:xfrm>
            <a:off x="752475" y="2360613"/>
            <a:ext cx="687388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张</a:t>
            </a:r>
          </a:p>
        </p:txBody>
      </p:sp>
      <p:sp>
        <p:nvSpPr>
          <p:cNvPr id="33799" name="文本框 12"/>
          <p:cNvSpPr txBox="1"/>
          <p:nvPr/>
        </p:nvSpPr>
        <p:spPr>
          <a:xfrm>
            <a:off x="9372600" y="3960813"/>
            <a:ext cx="260032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（水）果盘</a:t>
            </a:r>
          </a:p>
        </p:txBody>
      </p:sp>
      <p:sp>
        <p:nvSpPr>
          <p:cNvPr id="33800" name="文本框 13"/>
          <p:cNvSpPr txBox="1"/>
          <p:nvPr/>
        </p:nvSpPr>
        <p:spPr>
          <a:xfrm>
            <a:off x="10093325" y="2371725"/>
            <a:ext cx="12255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水果</a:t>
            </a:r>
          </a:p>
        </p:txBody>
      </p:sp>
      <p:cxnSp>
        <p:nvCxnSpPr>
          <p:cNvPr id="16" name="直线连接符 15"/>
          <p:cNvCxnSpPr/>
          <p:nvPr/>
        </p:nvCxnSpPr>
        <p:spPr>
          <a:xfrm>
            <a:off x="1647825" y="4162425"/>
            <a:ext cx="2324100" cy="657225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/>
          <p:nvPr/>
        </p:nvCxnSpPr>
        <p:spPr>
          <a:xfrm flipV="1">
            <a:off x="1506538" y="5567363"/>
            <a:ext cx="1482725" cy="9525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/>
          <p:nvPr/>
        </p:nvCxnSpPr>
        <p:spPr>
          <a:xfrm flipV="1">
            <a:off x="8807450" y="4438650"/>
            <a:ext cx="1228725" cy="941388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/>
          <p:cNvCxnSpPr/>
          <p:nvPr/>
        </p:nvCxnSpPr>
        <p:spPr>
          <a:xfrm flipV="1">
            <a:off x="7769225" y="2746375"/>
            <a:ext cx="2455863" cy="2428875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/>
          <p:cNvCxnSpPr/>
          <p:nvPr/>
        </p:nvCxnSpPr>
        <p:spPr>
          <a:xfrm>
            <a:off x="6142038" y="5621338"/>
            <a:ext cx="3833813" cy="66675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520700" y="1081088"/>
            <a:ext cx="11339513" cy="55705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79" y="526388"/>
            <a:ext cx="4052575" cy="2703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65416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很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A→AA/AABB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5443" y="1107440"/>
            <a:ext cx="6100762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他的脸看起来</a:t>
            </a:r>
            <a:r>
              <a:rPr lang="zh-CN" altLang="en-US" sz="4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红红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的。</a:t>
            </a:r>
          </a:p>
          <a:p>
            <a:pPr eaLnBrk="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他的脸看起来很红。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59609">
            <a:off x="7245094" y="1544769"/>
            <a:ext cx="2623125" cy="3934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文本框 6"/>
          <p:cNvSpPr txBox="1"/>
          <p:nvPr/>
        </p:nvSpPr>
        <p:spPr>
          <a:xfrm>
            <a:off x="312420" y="3045460"/>
            <a:ext cx="676084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出去玩要穿得</a:t>
            </a:r>
            <a:r>
              <a:rPr lang="zh-CN" altLang="en-US" sz="4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漂漂亮亮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的。</a:t>
            </a:r>
          </a:p>
          <a:p>
            <a:pPr eaLnBrk="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出去玩要穿得很漂亮。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8809" y="3794008"/>
            <a:ext cx="4293745" cy="25376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365443" y="4983480"/>
            <a:ext cx="6313487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孩子们</a:t>
            </a:r>
            <a:r>
              <a:rPr lang="zh-CN" altLang="en-US" sz="4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高高兴兴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地上课。</a:t>
            </a:r>
          </a:p>
          <a:p>
            <a:pPr eaLnBrk="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孩子们很高兴地上课。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3340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P346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9475" y="1162685"/>
            <a:ext cx="10228263" cy="54181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3340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P346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36865" name="组 3"/>
          <p:cNvGrpSpPr/>
          <p:nvPr/>
        </p:nvGrpSpPr>
        <p:grpSpPr>
          <a:xfrm>
            <a:off x="996633" y="772795"/>
            <a:ext cx="10561637" cy="5745163"/>
            <a:chOff x="165100" y="273833"/>
            <a:chExt cx="12026900" cy="6011151"/>
          </a:xfrm>
        </p:grpSpPr>
        <p:pic>
          <p:nvPicPr>
            <p:cNvPr id="36866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100" y="1992384"/>
              <a:ext cx="12026900" cy="42926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6867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100" y="273833"/>
              <a:ext cx="10643927" cy="171855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926148" y="755650"/>
            <a:ext cx="10631488" cy="58404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48322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对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来说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r="11375"/>
          <a:stretch>
            <a:fillRect/>
          </a:stretch>
        </p:blipFill>
        <p:spPr>
          <a:xfrm>
            <a:off x="7377636" y="161"/>
            <a:ext cx="4468512" cy="33579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4520" y="1912619"/>
            <a:ext cx="4552918" cy="30333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文本框 6"/>
          <p:cNvSpPr txBox="1"/>
          <p:nvPr/>
        </p:nvSpPr>
        <p:spPr>
          <a:xfrm>
            <a:off x="141288" y="3703320"/>
            <a:ext cx="8382000" cy="1027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这衣服的颜色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他们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来说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不太合适。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6383" y="1832928"/>
            <a:ext cx="7354887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汉语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留学生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来说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有点儿难。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78013" y="5349875"/>
            <a:ext cx="9488487" cy="1027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遵守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交通规则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每个人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来说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都很重要。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3340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" y="1325563"/>
            <a:ext cx="11245850" cy="51736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2"/>
          <p:cNvSpPr txBox="1"/>
          <p:nvPr/>
        </p:nvSpPr>
        <p:spPr>
          <a:xfrm>
            <a:off x="2058988" y="3721100"/>
            <a:ext cx="89820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，这次考试比较容易。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2058988" y="5619750"/>
            <a:ext cx="89820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有点儿辣。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3340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850" y="693738"/>
            <a:ext cx="11395075" cy="55880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1990725" y="1703388"/>
            <a:ext cx="89820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对啊，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外国人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真的很热。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1990725" y="3602038"/>
            <a:ext cx="89820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是啊，可是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已经习惯了。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990725" y="5499100"/>
            <a:ext cx="89820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，我觉得身体是最重要的。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61289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6: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en-US" altLang="zh-CN" sz="44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)+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再</a:t>
            </a:r>
            <a:r>
              <a:rPr lang="en-US" altLang="zh-CN" sz="44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en-US" altLang="zh-CN" sz="44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kumimoji="0" lang="en-US" altLang="zh-CN" sz="4400" b="1" i="0" u="none" strike="noStrike" kern="1200" cap="none" spc="0" normalizeH="0" baseline="-2500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12900" y="1800225"/>
            <a:ext cx="9480550" cy="3636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完饭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上自习课。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洗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了衣服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书。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ea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我得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试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了以后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3340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100" y="1325563"/>
            <a:ext cx="11182350" cy="46116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3340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43009" name="组 3"/>
          <p:cNvGrpSpPr/>
          <p:nvPr/>
        </p:nvGrpSpPr>
        <p:grpSpPr>
          <a:xfrm>
            <a:off x="387350" y="1484313"/>
            <a:ext cx="11272838" cy="3975100"/>
            <a:chOff x="401782" y="1262628"/>
            <a:chExt cx="11272769" cy="3974389"/>
          </a:xfrm>
        </p:grpSpPr>
        <p:pic>
          <p:nvPicPr>
            <p:cNvPr id="43010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1782" y="2875528"/>
              <a:ext cx="11272769" cy="236148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3011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1782" y="1262628"/>
              <a:ext cx="10502900" cy="16129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31788" y="1344613"/>
            <a:ext cx="11485563" cy="41560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p:transition spd="med"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360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4034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5563"/>
            <a:ext cx="2824163" cy="19907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4035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72038"/>
            <a:ext cx="2835275" cy="198596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4036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01163" y="1325563"/>
            <a:ext cx="2855912" cy="19907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403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9263" y="4872038"/>
            <a:ext cx="2852737" cy="198596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44913" y="1325563"/>
            <a:ext cx="5008563" cy="584200"/>
          </a:xfrm>
          <a:prstGeom prst="rect">
            <a:avLst/>
          </a:prstGeom>
          <a:solidFill>
            <a:srgbClr val="FFF2CC"/>
          </a:solidFill>
          <a:ln w="19050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我想邀请你们来我家做客。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973513" y="2732088"/>
            <a:ext cx="4552950" cy="584200"/>
          </a:xfrm>
          <a:prstGeom prst="rect">
            <a:avLst/>
          </a:prstGeom>
          <a:solidFill>
            <a:srgbClr val="FFF2CC"/>
          </a:solidFill>
          <a:ln w="19050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门前挂着大大的红灯笼。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605213" y="4137025"/>
            <a:ext cx="5287963" cy="585788"/>
          </a:xfrm>
          <a:prstGeom prst="rect">
            <a:avLst/>
          </a:prstGeom>
          <a:solidFill>
            <a:srgbClr val="FFF2CC"/>
          </a:solidFill>
          <a:ln w="19050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我家住在</a:t>
            </a:r>
            <a:r>
              <a:rPr kumimoji="1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号楼</a:t>
            </a:r>
            <a:r>
              <a:rPr kumimoji="1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单元</a:t>
            </a:r>
            <a:r>
              <a:rPr kumimoji="1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2608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室。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744913" y="5543550"/>
            <a:ext cx="5008563" cy="1077913"/>
          </a:xfrm>
          <a:prstGeom prst="rect">
            <a:avLst/>
          </a:prstGeom>
          <a:solidFill>
            <a:srgbClr val="FFF2CC"/>
          </a:solidFill>
          <a:ln w="19050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我刚才在公交车上，</a:t>
            </a:r>
            <a:endParaRPr kumimoji="1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人特别多，没听见电话。</a:t>
            </a:r>
          </a:p>
        </p:txBody>
      </p:sp>
      <p:cxnSp>
        <p:nvCxnSpPr>
          <p:cNvPr id="20" name="直线连接符 12"/>
          <p:cNvCxnSpPr/>
          <p:nvPr/>
        </p:nvCxnSpPr>
        <p:spPr>
          <a:xfrm flipH="1">
            <a:off x="2824163" y="1658938"/>
            <a:ext cx="920750" cy="57467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14"/>
          <p:cNvCxnSpPr>
            <a:cxnSpLocks noChangeShapeType="1"/>
            <a:stCxn id="44036" idx="1"/>
          </p:cNvCxnSpPr>
          <p:nvPr/>
        </p:nvCxnSpPr>
        <p:spPr bwMode="auto">
          <a:xfrm flipH="1">
            <a:off x="8521700" y="2320925"/>
            <a:ext cx="779463" cy="71596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16"/>
          <p:cNvCxnSpPr>
            <a:cxnSpLocks noChangeShapeType="1"/>
            <a:stCxn id="44037" idx="1"/>
          </p:cNvCxnSpPr>
          <p:nvPr/>
        </p:nvCxnSpPr>
        <p:spPr bwMode="auto">
          <a:xfrm flipH="1" flipV="1">
            <a:off x="8878888" y="4421188"/>
            <a:ext cx="460375" cy="144462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18"/>
          <p:cNvCxnSpPr>
            <a:stCxn id="19" idx="1"/>
          </p:cNvCxnSpPr>
          <p:nvPr/>
        </p:nvCxnSpPr>
        <p:spPr>
          <a:xfrm flipH="1" flipV="1">
            <a:off x="2835275" y="5543550"/>
            <a:ext cx="909638" cy="53816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366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7400" y="1325563"/>
            <a:ext cx="10648950" cy="51577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10331450" y="30368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0331450" y="37433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等线" panose="0201060003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331450" y="44069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等线" panose="0201060003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331450" y="50688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等线" panose="02010600030101010101" charset="-122"/>
              <a:ea typeface="楷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331450" y="57324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45064" name="文本框 8"/>
          <p:cNvSpPr txBox="1"/>
          <p:nvPr/>
        </p:nvSpPr>
        <p:spPr>
          <a:xfrm>
            <a:off x="10058400" y="1379538"/>
            <a:ext cx="1311275" cy="5572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charset="-122"/>
              <a:ea typeface="等线" panose="02010600030101010101" charset="-122"/>
            </a:endParaRPr>
          </a:p>
        </p:txBody>
      </p:sp>
      <p:pic>
        <p:nvPicPr>
          <p:cNvPr id="17" name="19-0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459977" y="1291453"/>
            <a:ext cx="729456" cy="729456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79699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0" grpId="0"/>
      <p:bldP spid="4" grpId="0"/>
      <p:bldP spid="7" grpId="0"/>
      <p:bldP spid="8" grpId="0"/>
      <p:bldP spid="9" grpId="0"/>
      <p:bldP spid="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366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2675" y="1189038"/>
            <a:ext cx="10058400" cy="55467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1620838" y="6089650"/>
            <a:ext cx="89820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1  5  8  6  3  7  2  4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7106" name="文本框 2"/>
          <p:cNvSpPr txBox="1"/>
          <p:nvPr/>
        </p:nvSpPr>
        <p:spPr>
          <a:xfrm>
            <a:off x="598488" y="650875"/>
            <a:ext cx="11225212" cy="54879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喂，艾米丽，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我刚才给你打了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多个电话，你都没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接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真不好意思！我刚才在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公交车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上，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人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多，没听见。怎么了？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这个周六下午你有时间吗？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我想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邀请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你来我家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做客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26689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00965" y="545465"/>
            <a:ext cx="11859895" cy="61874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5415" y="545465"/>
            <a:ext cx="11439525" cy="673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医院  医生  体温   肠胃  </a:t>
            </a:r>
            <a:r>
              <a:rPr lang="zh-CN" altLang="en-US" sz="32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影响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健康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原来  路上 其他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量  感冒   检查   肚子疼  害怕  注意  通知  </a:t>
            </a:r>
            <a:r>
              <a:rPr lang="zh-CN" altLang="en-US" sz="32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影响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需要  吓  站  行  能  记   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早日康复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V//N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看病  发烧  开药   打针   点名  请假   </a:t>
            </a:r>
            <a:endParaRPr lang="en-US" altLang="zh-CN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adj.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清楚  辣  凉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最好  马上   及时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conj.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怪不得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但是   而且  </a:t>
            </a:r>
            <a:endParaRPr lang="zh-CN" altLang="en-US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只有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，才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     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要是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的话，就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en-US" altLang="zh-CN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9154" name="矩形 2"/>
          <p:cNvSpPr/>
          <p:nvPr/>
        </p:nvSpPr>
        <p:spPr>
          <a:xfrm>
            <a:off x="541338" y="939800"/>
            <a:ext cx="10961687" cy="5078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好啊！一定去！可是怎么去你家呢？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你在学校对面的公交车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坐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307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路，坐两站，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在“幸福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小区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”站下车。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下车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以后，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你会看到一个饭馆，门前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着大大的红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灯笼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那个饭馆旁边就是我家小区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幸福小区。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好，我记住了。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1202" name="文本框 2"/>
          <p:cNvSpPr txBox="1"/>
          <p:nvPr/>
        </p:nvSpPr>
        <p:spPr>
          <a:xfrm>
            <a:off x="629285" y="952500"/>
            <a:ext cx="10610850" cy="5078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等一下，我还没说完。你进小区以后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往右边走，我家在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号楼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单元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805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室。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你能找到吗？这对你来说应该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没问题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吧？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应该没问题，找不到的话我再给你打电话。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那好，咱们就周六下午三点见？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好，没问题，周六见！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8130" name="文本框 2"/>
          <p:cNvSpPr txBox="1"/>
          <p:nvPr/>
        </p:nvSpPr>
        <p:spPr>
          <a:xfrm>
            <a:off x="1664018" y="415925"/>
            <a:ext cx="8863012" cy="602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美：喂，艾米丽，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，你都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艾米丽：真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！我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没听见。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？我想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8130" name="文本框 2"/>
          <p:cNvSpPr txBox="1"/>
          <p:nvPr/>
        </p:nvSpPr>
        <p:spPr>
          <a:xfrm>
            <a:off x="1664018" y="415925"/>
            <a:ext cx="8863012" cy="602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美：喂，艾米丽，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，你都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艾米丽：真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！我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没听见。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？我想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2226" name="文本框 2"/>
          <p:cNvSpPr txBox="1"/>
          <p:nvPr/>
        </p:nvSpPr>
        <p:spPr>
          <a:xfrm>
            <a:off x="1336675" y="755650"/>
            <a:ext cx="9518650" cy="54879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美：等一下，我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，我家在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？这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艾米丽：应该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，找不到的话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美：那好，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艾米丽：好，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71682" name="文本框 2"/>
          <p:cNvSpPr txBox="1"/>
          <p:nvPr/>
        </p:nvSpPr>
        <p:spPr>
          <a:xfrm>
            <a:off x="393700" y="933450"/>
            <a:ext cx="1140523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20090" fontAlgn="auto">
              <a:lnSpc>
                <a:spcPct val="10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高美给艾米丽打了很多个电话，但是艾米丽都没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，因为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在公交车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上，人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多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。高美想邀请艾米丽去她家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，可是艾米丽不知道怎么去。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高美告诉她，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在学校对面的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坐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307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路，坐两站，在“幸福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小区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”站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，会看到一个门前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着大大的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饭馆，饭馆旁边就是幸福小区，高美的家在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号楼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3_____805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室，她们约好了周末见面。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64" y="1285305"/>
            <a:ext cx="899549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356132"/>
            <a:ext cx="14833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500584"/>
            <a:ext cx="25806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14713"/>
            <a:ext cx="37795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728813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p:transition spd="med"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26689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3556" name="矩形 1"/>
          <p:cNvSpPr/>
          <p:nvPr/>
        </p:nvSpPr>
        <p:spPr>
          <a:xfrm>
            <a:off x="310515" y="1074420"/>
            <a:ext cx="10417810" cy="4258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公交车    站   小区  单元  灯笼    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邀请   接   挂         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V//N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下车  做客  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没问题   好   特别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0515" y="713740"/>
            <a:ext cx="1168209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38175" y="713740"/>
            <a:ext cx="11166475" cy="6042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015" y="890270"/>
            <a:ext cx="1116457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en-US" altLang="zh-CN" sz="4000" b="1" noProof="0" dirty="0">
                <a:ln>
                  <a:noFill/>
                </a:ln>
                <a:solidFill>
                  <a:srgbClr val="548235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上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下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进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出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回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过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起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去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来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4000" b="1" noProof="0" dirty="0">
                <a:ln>
                  <a:noFill/>
                </a:ln>
                <a:solidFill>
                  <a:srgbClr val="548235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上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下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进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出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回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过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起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地方</a:t>
            </a:r>
            <a:r>
              <a:rPr lang="en-US" altLang="zh-CN" sz="4000" b="1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东西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去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来</a:t>
            </a:r>
            <a:r>
              <a:rPr lang="en-US" altLang="zh-CN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 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VS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</a:t>
            </a:r>
          </a:p>
          <a:p>
            <a:pPr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，而且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，但是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最好</a:t>
            </a:r>
          </a:p>
        </p:txBody>
      </p:sp>
    </p:spTree>
  </p:cSld>
  <p:clrMapOvr>
    <a:masterClrMapping/>
  </p:clrMapOvr>
  <p:transition spd="med"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862965" y="755650"/>
            <a:ext cx="10632440" cy="563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 </a:t>
            </a:r>
            <a:r>
              <a:rPr lang="zh-CN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好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+A/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 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特别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+A/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endParaRPr lang="zh-CN" altLang="en-US" sz="40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 </a:t>
            </a:r>
            <a:r>
              <a:rPr lang="zh-CN" altLang="en-US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地方</a:t>
            </a:r>
            <a:r>
              <a:rPr lang="en-US" altLang="zh-CN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+V+</a:t>
            </a:r>
            <a:r>
              <a:rPr lang="zh-CN" altLang="en-US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着</a:t>
            </a:r>
            <a:r>
              <a:rPr lang="en-US" altLang="zh-CN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+N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 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很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A→AA/AABB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5. 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对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来说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6. 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)+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再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4000" b="1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015" y="713740"/>
            <a:ext cx="1104963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好</a:t>
            </a:r>
            <a:endParaRPr lang="en-US" altLang="zh-CN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/>
            <a:endParaRPr lang="en-US" altLang="zh-CN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887404" y="2865348"/>
            <a:ext cx="441706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40" y="2145983"/>
            <a:ext cx="11044238" cy="17065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1593215" y="2282508"/>
            <a:ext cx="687388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景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93153" y="3219133"/>
            <a:ext cx="11874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自然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87178" y="2353945"/>
            <a:ext cx="11287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爱的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087178" y="3212783"/>
            <a:ext cx="6873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戚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16103" y="2371408"/>
            <a:ext cx="6858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气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916103" y="3208020"/>
            <a:ext cx="6858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调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9483090" y="2255520"/>
            <a:ext cx="154781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担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913303" y="3201670"/>
            <a:ext cx="6873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意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462088"/>
            <a:ext cx="11468100" cy="41910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1393825" y="1752600"/>
            <a:ext cx="23129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倒水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076825" y="1746250"/>
            <a:ext cx="30670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倒茶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512175" y="1752600"/>
            <a:ext cx="34528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倒酒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393825" y="2822575"/>
            <a:ext cx="143033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种花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76825" y="2811463"/>
            <a:ext cx="20955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种树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512175" y="2817813"/>
            <a:ext cx="42402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一种水果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393825" y="3854450"/>
            <a:ext cx="23129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放着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076825" y="3848100"/>
            <a:ext cx="20955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放音乐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512175" y="3854450"/>
            <a:ext cx="34528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放心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393825" y="4924425"/>
            <a:ext cx="18827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开电脑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076825" y="4918075"/>
            <a:ext cx="32289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开窗户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512175" y="4921250"/>
            <a:ext cx="34528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开空调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P369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1506" name="标题 1"/>
          <p:cNvSpPr txBox="1"/>
          <p:nvPr/>
        </p:nvSpPr>
        <p:spPr>
          <a:xfrm>
            <a:off x="3482340" y="608330"/>
            <a:ext cx="5227320" cy="132524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" y="2080260"/>
            <a:ext cx="6948488" cy="36480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093" y="2080260"/>
            <a:ext cx="4756150" cy="36480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717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</a:t>
            </a:r>
            <a:endParaRPr lang="zh-CN" altLang="en-US" sz="28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4380" y="7727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984885" y="885190"/>
            <a:ext cx="1058799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收下  心意  河    风景  窗（户）   住    市区  顺利  打车  就是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倒    放    种    草莓  亲戚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空调  空气  环保  自然风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78460" y="989965"/>
            <a:ext cx="11708130" cy="53873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530" name="矩形 3"/>
          <p:cNvSpPr/>
          <p:nvPr/>
        </p:nvSpPr>
        <p:spPr>
          <a:xfrm>
            <a:off x="825500" y="81280"/>
            <a:ext cx="402018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1. </a:t>
            </a:r>
            <a:r>
              <a:rPr lang="zh-CN" altLang="en-US" sz="4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收下  心意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25500" y="2283460"/>
            <a:ext cx="8239125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爷爷奶奶，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这是我们的一点儿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心意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，请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收下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8835" y="81280"/>
            <a:ext cx="4565015" cy="3043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0350" y="999490"/>
            <a:ext cx="11544300" cy="56172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4" name="文本框 2"/>
          <p:cNvSpPr txBox="1"/>
          <p:nvPr/>
        </p:nvSpPr>
        <p:spPr>
          <a:xfrm>
            <a:off x="762000" y="147638"/>
            <a:ext cx="64008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风景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景色    美景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Rectangle 2"/>
          <p:cNvSpPr txBox="1"/>
          <p:nvPr/>
        </p:nvSpPr>
        <p:spPr>
          <a:xfrm>
            <a:off x="4693603" y="2229485"/>
            <a:ext cx="6934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463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上海晚上海边的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风景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很美。</a:t>
            </a:r>
          </a:p>
        </p:txBody>
      </p:sp>
      <p:sp>
        <p:nvSpPr>
          <p:cNvPr id="8" name="Rectangle 2"/>
          <p:cNvSpPr txBox="1"/>
          <p:nvPr/>
        </p:nvSpPr>
        <p:spPr>
          <a:xfrm>
            <a:off x="5909310" y="4489450"/>
            <a:ext cx="54260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463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秋天时，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长城上的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风景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很好。</a:t>
            </a: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595" y="999490"/>
            <a:ext cx="4462780" cy="29768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" y="3706495"/>
            <a:ext cx="4622165" cy="270891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0350" y="999490"/>
            <a:ext cx="11544300" cy="56172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4" name="文本框 2"/>
          <p:cNvSpPr txBox="1"/>
          <p:nvPr/>
        </p:nvSpPr>
        <p:spPr>
          <a:xfrm>
            <a:off x="762000" y="147638"/>
            <a:ext cx="64008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窗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户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872" y="1110548"/>
            <a:ext cx="4364238" cy="33646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3896678"/>
            <a:ext cx="3957638" cy="264001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/>
          <p:nvPr/>
        </p:nvSpPr>
        <p:spPr>
          <a:xfrm>
            <a:off x="7304088" y="2449513"/>
            <a:ext cx="442118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 窗户</a:t>
            </a:r>
          </a:p>
        </p:txBody>
      </p:sp>
      <p:sp>
        <p:nvSpPr>
          <p:cNvPr id="5" name="Rectangle 2"/>
          <p:cNvSpPr txBox="1"/>
          <p:nvPr/>
        </p:nvSpPr>
        <p:spPr>
          <a:xfrm>
            <a:off x="7405688" y="1487488"/>
            <a:ext cx="441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开</a:t>
            </a:r>
            <a:r>
              <a:rPr lang="en-US" altLang="zh-CN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关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窗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户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)</a:t>
            </a:r>
            <a:endParaRPr lang="zh-CN" altLang="en-US" sz="4400" b="1" dirty="0">
              <a:solidFill>
                <a:srgbClr val="66006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Rectangle 2"/>
          <p:cNvSpPr txBox="1"/>
          <p:nvPr/>
        </p:nvSpPr>
        <p:spPr>
          <a:xfrm>
            <a:off x="4964113" y="4092575"/>
            <a:ext cx="441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她正在往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窗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外看。</a:t>
            </a:r>
          </a:p>
        </p:txBody>
      </p:sp>
      <p:sp>
        <p:nvSpPr>
          <p:cNvPr id="12" name="矩形 11"/>
          <p:cNvSpPr/>
          <p:nvPr/>
        </p:nvSpPr>
        <p:spPr>
          <a:xfrm>
            <a:off x="8816975" y="2514600"/>
            <a:ext cx="957263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扇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3" name="Rectangle 2"/>
          <p:cNvSpPr txBox="1"/>
          <p:nvPr/>
        </p:nvSpPr>
        <p:spPr>
          <a:xfrm>
            <a:off x="4964113" y="5121275"/>
            <a:ext cx="5308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窗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外有美丽的风景。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55015" y="904875"/>
            <a:ext cx="9907905" cy="4799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 </a:t>
            </a:r>
            <a:r>
              <a:rPr lang="zh-CN" altLang="en-US" sz="40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原来</a:t>
            </a:r>
            <a:r>
              <a:rPr lang="en-US" altLang="zh-CN" sz="4000" b="1" baseline="-250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40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+……</a:t>
            </a:r>
            <a:endParaRPr lang="zh-CN" altLang="en-US" sz="4000" b="1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40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原来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en-US" altLang="zh-CN" sz="44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r>
              <a:rPr lang="zh-CN" altLang="en-US" sz="40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以前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 </a:t>
            </a:r>
            <a:r>
              <a:rPr lang="zh-CN" altLang="en-US" sz="4000" b="1" spc="3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怪不得</a:t>
            </a:r>
            <a:r>
              <a:rPr lang="en-US" altLang="zh-CN" sz="4000" b="1" spc="3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+……</a:t>
            </a:r>
            <a:endParaRPr lang="zh-CN" altLang="en-US" sz="4000" b="1" spc="3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 spc="3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3.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要是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的话，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)……</a:t>
            </a:r>
          </a:p>
          <a:p>
            <a:pPr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 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只有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，才</a:t>
            </a:r>
            <a:r>
              <a:rPr lang="en-US" altLang="zh-CN" sz="40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en-US" altLang="zh-CN" sz="40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8175" y="713740"/>
            <a:ext cx="11166475" cy="6042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/>
            <a:endParaRPr lang="en-US" altLang="en-US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16294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4. </a:t>
            </a:r>
            <a:r>
              <a:rPr lang="zh-CN" altLang="en-US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住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Rectangle 2"/>
          <p:cNvSpPr txBox="1"/>
          <p:nvPr/>
        </p:nvSpPr>
        <p:spPr>
          <a:xfrm>
            <a:off x="5621020" y="1310005"/>
            <a:ext cx="4419600" cy="1739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住</a:t>
            </a:r>
            <a:endParaRPr lang="en-US" altLang="zh-CN" sz="4400" b="1" dirty="0">
              <a:solidFill>
                <a:srgbClr val="548235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住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</a:p>
        </p:txBody>
      </p:sp>
      <p:sp>
        <p:nvSpPr>
          <p:cNvPr id="6" name="Rectangle 2"/>
          <p:cNvSpPr txBox="1"/>
          <p:nvPr/>
        </p:nvSpPr>
        <p:spPr>
          <a:xfrm>
            <a:off x="485775" y="3049588"/>
            <a:ext cx="9845675" cy="3327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我一直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住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学校。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我一个人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北京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住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，妈妈不太放心。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endParaRPr lang="zh-CN" altLang="en-US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09575" y="755015"/>
            <a:ext cx="1139507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81280"/>
            <a:ext cx="870394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5. </a:t>
            </a:r>
            <a:r>
              <a:rPr lang="zh-CN" altLang="en-US" sz="44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河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" y="3086100"/>
            <a:ext cx="5208905" cy="343916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675765" y="1220153"/>
            <a:ext cx="441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一    河</a:t>
            </a:r>
          </a:p>
        </p:txBody>
      </p:sp>
      <p:sp>
        <p:nvSpPr>
          <p:cNvPr id="9" name="矩形 8"/>
          <p:cNvSpPr/>
          <p:nvPr/>
        </p:nvSpPr>
        <p:spPr>
          <a:xfrm>
            <a:off x="3406775" y="1220153"/>
            <a:ext cx="957263" cy="1014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条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0" name="Rectangle 2"/>
          <p:cNvSpPr txBox="1"/>
          <p:nvPr/>
        </p:nvSpPr>
        <p:spPr>
          <a:xfrm>
            <a:off x="6305233" y="1058228"/>
            <a:ext cx="5162550" cy="52244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just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高美家小区附近有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一条河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，风景特别好，艾米丽觉得这个地方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起来太舒服了！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09575" y="755015"/>
            <a:ext cx="1139507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23253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6. </a:t>
            </a:r>
            <a:r>
              <a:rPr lang="zh-CN" altLang="en-US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市区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61260" y="102235"/>
            <a:ext cx="2148840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— 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郊区</a:t>
            </a:r>
          </a:p>
        </p:txBody>
      </p:sp>
      <p:sp>
        <p:nvSpPr>
          <p:cNvPr id="11" name="矩形 10"/>
          <p:cNvSpPr/>
          <p:nvPr/>
        </p:nvSpPr>
        <p:spPr>
          <a:xfrm>
            <a:off x="293370" y="1160145"/>
            <a:ext cx="1160462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如果你想买房子，你想住在市区还是郊区，为什么？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8676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15" y="2174875"/>
            <a:ext cx="5664200" cy="39160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5673090" y="3071495"/>
            <a:ext cx="6034405" cy="2122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高美家风景很好，但是住在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郊区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，离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市区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太远了。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0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62280" y="756285"/>
            <a:ext cx="11342370" cy="56210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7.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顺利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Rectangle 2"/>
          <p:cNvSpPr txBox="1"/>
          <p:nvPr/>
        </p:nvSpPr>
        <p:spPr>
          <a:xfrm>
            <a:off x="638175" y="1080770"/>
            <a:ext cx="9845675" cy="453199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我来的路上不太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顺利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，我坐错车了。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你考试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顺利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祝你工作顺利！</a:t>
            </a:r>
            <a:endParaRPr lang="en-US" altLang="zh-CN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祝你们考试顺利！</a:t>
            </a:r>
            <a:endParaRPr lang="en-US" altLang="zh-CN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祝你生活顺利！</a:t>
            </a: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顺利地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通过了考试。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191375" y="5079365"/>
            <a:ext cx="28968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顺利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地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4160" y="756285"/>
            <a:ext cx="11717655" cy="56210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8.</a:t>
            </a:r>
            <a:r>
              <a:rPr lang="zh-CN" altLang="en-US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倒</a:t>
            </a:r>
            <a:r>
              <a:rPr lang="en-US" altLang="zh-CN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……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38175" y="1405890"/>
            <a:ext cx="8999220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倒茶、倒酒、倒水、倒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垃圾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……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55015" y="2857500"/>
            <a:ext cx="9847580" cy="261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请坐，我给你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倒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一杯茶。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晚上我打算下楼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倒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垃圾。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89255" y="756285"/>
            <a:ext cx="11415395" cy="56210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9.</a:t>
            </a:r>
            <a:r>
              <a:rPr lang="zh-CN" altLang="en-US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放</a:t>
            </a:r>
            <a:r>
              <a:rPr lang="en-US" altLang="zh-CN" sz="4000" b="1" kern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1</a:t>
            </a:r>
            <a:r>
              <a:rPr lang="zh-CN" altLang="en-US" sz="4000" b="1" kern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、</a:t>
            </a:r>
            <a:r>
              <a:rPr lang="en-US" altLang="zh-CN" sz="4000" b="1" kern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2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Rectangle 2"/>
          <p:cNvSpPr txBox="1"/>
          <p:nvPr/>
        </p:nvSpPr>
        <p:spPr>
          <a:xfrm>
            <a:off x="503555" y="3695700"/>
            <a:ext cx="7294880" cy="208089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桌子上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</a:t>
            </a:r>
            <a:r>
              <a:rPr lang="en-US" altLang="zh-CN" sz="54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着一些水果。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她的手机一直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</a:t>
            </a:r>
            <a:r>
              <a:rPr lang="en-US" altLang="zh-CN" sz="54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在书包里。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240" y="146368"/>
            <a:ext cx="4727575" cy="31511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89255" y="756285"/>
            <a:ext cx="11415395" cy="56210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9.</a:t>
            </a:r>
            <a:r>
              <a:rPr lang="zh-CN" altLang="en-US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放</a:t>
            </a:r>
            <a:r>
              <a:rPr lang="en-US" altLang="zh-CN" sz="4000" b="1" kern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1</a:t>
            </a:r>
            <a:r>
              <a:rPr lang="zh-CN" altLang="en-US" sz="4000" b="1" kern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、</a:t>
            </a:r>
            <a:r>
              <a:rPr lang="en-US" altLang="zh-CN" sz="4000" b="1" kern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2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Rectangle 2"/>
          <p:cNvSpPr txBox="1"/>
          <p:nvPr/>
        </p:nvSpPr>
        <p:spPr>
          <a:xfrm>
            <a:off x="440690" y="2177415"/>
            <a:ext cx="11363960" cy="337566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我有点儿困了，我们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放</a:t>
            </a:r>
            <a:r>
              <a:rPr lang="en-US" altLang="zh-CN" sz="5400" b="1" baseline="-25000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一会儿音乐吧。</a:t>
            </a: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今天电影院会</a:t>
            </a:r>
            <a:r>
              <a:rPr lang="zh-CN" altLang="en-US" sz="5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放</a:t>
            </a:r>
            <a:r>
              <a:rPr lang="en-US" altLang="zh-CN" sz="5400" b="1" baseline="-25000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电影吗？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7060" y="1325245"/>
            <a:ext cx="8999220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放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+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音乐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/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歌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/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视频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/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电影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……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755015"/>
            <a:ext cx="1104963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5198" y="1264285"/>
            <a:ext cx="6907212" cy="2122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种</a:t>
            </a:r>
            <a:r>
              <a:rPr lang="zh-CN" altLang="en-US" sz="44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地、</a:t>
            </a:r>
            <a:r>
              <a:rPr lang="zh-CN" altLang="en-US" sz="4400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种</a:t>
            </a:r>
            <a:r>
              <a:rPr lang="zh-CN" altLang="en-US" sz="44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菜、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种</a:t>
            </a:r>
            <a:r>
              <a:rPr lang="zh-CN" altLang="en-US" sz="44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花、</a:t>
            </a:r>
            <a:r>
              <a:rPr lang="zh-CN" altLang="en-US" sz="4400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种</a:t>
            </a:r>
            <a:r>
              <a:rPr lang="zh-CN" altLang="en-US" sz="44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水果</a:t>
            </a:r>
            <a:r>
              <a:rPr lang="en-US" altLang="zh-CN" sz="44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10.</a:t>
            </a:r>
            <a:r>
              <a:rPr lang="zh-CN" altLang="en-US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种</a:t>
            </a:r>
            <a:r>
              <a:rPr lang="en-US" altLang="zh-CN" sz="4000" b="1" kern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……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5515" y="4041140"/>
            <a:ext cx="897318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40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农民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种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地</a:t>
            </a:r>
            <a:r>
              <a:rPr lang="zh-CN" altLang="en-US" sz="400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很辛苦，但也很快乐。</a:t>
            </a: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奶奶平时喜欢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种种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花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种种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菜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810" y="49530"/>
            <a:ext cx="4291330" cy="2644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955" y="1889125"/>
            <a:ext cx="3916045" cy="26104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755015"/>
            <a:ext cx="1104963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11.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草莓  亲戚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2425700"/>
            <a:ext cx="4784725" cy="37750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/>
          <p:nvPr/>
        </p:nvSpPr>
        <p:spPr>
          <a:xfrm>
            <a:off x="5620703" y="1086168"/>
            <a:ext cx="6338887" cy="49593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你喜欢吃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草莓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这些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草莓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是我的一个亲戚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种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的，特别</a:t>
            </a: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甜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。你想</a:t>
            </a: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尝尝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755015"/>
            <a:ext cx="1104963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5515" y="1264285"/>
            <a:ext cx="3613785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</a:t>
            </a:r>
            <a:r>
              <a:rPr lang="en-US" altLang="zh-CN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关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空调</a:t>
            </a:r>
            <a:endParaRPr lang="en-US" altLang="zh-CN" sz="4400" b="1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12.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空调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95250"/>
            <a:ext cx="5238750" cy="33337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/>
          <p:nvPr/>
        </p:nvSpPr>
        <p:spPr>
          <a:xfrm>
            <a:off x="945515" y="2478723"/>
            <a:ext cx="44211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 空调</a:t>
            </a:r>
          </a:p>
        </p:txBody>
      </p:sp>
      <p:sp>
        <p:nvSpPr>
          <p:cNvPr id="8" name="矩形 7"/>
          <p:cNvSpPr/>
          <p:nvPr/>
        </p:nvSpPr>
        <p:spPr>
          <a:xfrm>
            <a:off x="2458403" y="2545398"/>
            <a:ext cx="957263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台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Rectangle 2"/>
          <p:cNvSpPr txBox="1"/>
          <p:nvPr/>
        </p:nvSpPr>
        <p:spPr>
          <a:xfrm>
            <a:off x="1344613" y="3428683"/>
            <a:ext cx="10674350" cy="2962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你要开窗户还是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开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空调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开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空调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凉快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可是常常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空调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对身体不好。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887404" y="2865348"/>
            <a:ext cx="441706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755015"/>
            <a:ext cx="1104963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13.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空气  自然风 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440" y="147955"/>
            <a:ext cx="3891280" cy="2888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0490" y="1102360"/>
            <a:ext cx="3904615" cy="2678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2"/>
          <p:cNvSpPr txBox="1"/>
          <p:nvPr/>
        </p:nvSpPr>
        <p:spPr>
          <a:xfrm>
            <a:off x="790575" y="4007803"/>
            <a:ext cx="11014075" cy="21717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公园里的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空气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很好，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自然风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也很舒服。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这个地方的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空气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污染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严重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755015"/>
            <a:ext cx="1104963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41827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14.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环保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0" y="0"/>
            <a:ext cx="2244725" cy="2593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5496" y="158263"/>
            <a:ext cx="2285280" cy="2295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2"/>
          <p:cNvSpPr txBox="1"/>
          <p:nvPr/>
        </p:nvSpPr>
        <p:spPr>
          <a:xfrm>
            <a:off x="755015" y="1552575"/>
            <a:ext cx="9844405" cy="482473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出差的时候，自己带牙刷比较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环保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走路比开车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环保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用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纸袋子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比用塑料袋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环保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你知道还有什么事比较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环保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04393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多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啊！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716" y="1336430"/>
            <a:ext cx="3423139" cy="51347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2"/>
          <p:cNvSpPr txBox="1"/>
          <p:nvPr/>
        </p:nvSpPr>
        <p:spPr>
          <a:xfrm>
            <a:off x="4191000" y="1423988"/>
            <a:ext cx="7743825" cy="47132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草莓蛋糕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甜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啊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想买一个草莓蛋糕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啊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15" y="1642745"/>
            <a:ext cx="10820400" cy="40259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1012825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，就是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431800" y="2409825"/>
            <a:ext cx="11328400" cy="40671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他的汉语好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发音不太标准。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这条裤子漂亮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漂亮，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太贵了！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这个小区美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美，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离学校太远了！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86765" y="1163955"/>
            <a:ext cx="7287895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S+adj.+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是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+adj.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，就是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……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。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369185" y="1872615"/>
            <a:ext cx="1248410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优点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388100" y="1945005"/>
            <a:ext cx="124841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缺点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1012825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，就是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431800" y="2409825"/>
            <a:ext cx="11328400" cy="40671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我吃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吃了，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没吃饱。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这件衣服洗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洗干净了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太旧了！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这件衣服洗干净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洗干净了，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旧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了！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86765" y="1163955"/>
            <a:ext cx="7287895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S+V+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是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+V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，就是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……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。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868170" y="1872615"/>
            <a:ext cx="1248410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优点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789805" y="1945005"/>
            <a:ext cx="124841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缺点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325563"/>
            <a:ext cx="11395075" cy="52038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000250" y="3832225"/>
            <a:ext cx="864552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坐飞机快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快，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太贵了。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00250" y="5776913"/>
            <a:ext cx="86455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食堂的饭便宜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便宜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不太好吃。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587375"/>
            <a:ext cx="11637963" cy="58245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1878013" y="1730375"/>
            <a:ext cx="864393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考试题做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做完了，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做得不太好。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878013" y="3733800"/>
            <a:ext cx="969486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上海好玩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好玩，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那儿的天气太不舒服了。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78013" y="5738813"/>
            <a:ext cx="94361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这部电影好看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好看，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演员我不太喜欢。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89597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不是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5305" y="1167765"/>
            <a:ext cx="96653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不是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......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吗？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完成对话。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995" y="2463165"/>
            <a:ext cx="3213735" cy="224917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24840" y="4993640"/>
            <a:ext cx="63595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：他也不知道怎么做这道题。</a:t>
            </a:r>
          </a:p>
          <a:p>
            <a:endParaRPr lang="zh-CN" alt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B:</a:t>
            </a:r>
            <a:r>
              <a:rPr lang="en-US" altLang="zh-CN" sz="3600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3600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</p:spTree>
  </p:cSld>
  <p:clrMapOvr>
    <a:masterClrMapping/>
  </p:clrMapOvr>
  <p:transition spd="med">
    <p:pull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1772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</a:t>
            </a:r>
            <a:endParaRPr 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49275" y="772795"/>
            <a:ext cx="96653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不是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......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吗？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完成对话。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4840" y="4993640"/>
            <a:ext cx="63595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：我买了双新鞋。</a:t>
            </a:r>
          </a:p>
          <a:p>
            <a:endParaRPr lang="zh-CN" alt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B: </a:t>
            </a:r>
            <a:r>
              <a:rPr lang="en-US" altLang="zh-CN" sz="3600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705" y="2107565"/>
            <a:ext cx="3676650" cy="251587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6633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预习检查：生词</a:t>
            </a:r>
            <a:endParaRPr lang="zh-CN" altLang="en-US" sz="28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862965" y="950595"/>
            <a:ext cx="11082020" cy="47567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公交车    站     接    下车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邀请    做客     小区   单元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没问题   好   挂    灯笼   特别</a:t>
            </a:r>
            <a:endParaRPr lang="en-US" altLang="zh-CN" sz="48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1772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</a:t>
            </a:r>
            <a:endParaRPr 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49275" y="772795"/>
            <a:ext cx="96653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不是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......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吗？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完成对话。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4840" y="4993640"/>
            <a:ext cx="976058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：我不知道这个字怎么写，你能给我写一遍吗？</a:t>
            </a:r>
          </a:p>
          <a:p>
            <a:endParaRPr lang="zh-CN" alt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B:</a:t>
            </a:r>
            <a:r>
              <a:rPr lang="en-US" altLang="zh-CN" sz="3600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75" y="1674495"/>
            <a:ext cx="4838065" cy="2949575"/>
          </a:xfrm>
          <a:prstGeom prst="rect">
            <a:avLst/>
          </a:prstGeom>
        </p:spPr>
      </p:pic>
      <p:pic>
        <p:nvPicPr>
          <p:cNvPr id="4" name="图片 3" descr="anxious-face-with-sweat_1f6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110" y="2279015"/>
            <a:ext cx="1524000" cy="152400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1772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</a:t>
            </a:r>
            <a:endParaRPr 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49275" y="772795"/>
            <a:ext cx="96653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不是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......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吗？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完成对话。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49275" y="4580890"/>
            <a:ext cx="635952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：我还想吃饭。</a:t>
            </a:r>
          </a:p>
          <a:p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B:</a:t>
            </a:r>
            <a:r>
              <a:rPr lang="en-US" altLang="zh-CN" sz="3200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75" y="2353945"/>
            <a:ext cx="1878965" cy="1905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4180" y="2273300"/>
            <a:ext cx="1916430" cy="1857375"/>
          </a:xfrm>
          <a:prstGeom prst="rect">
            <a:avLst/>
          </a:prstGeom>
        </p:spPr>
      </p:pic>
      <p:pic>
        <p:nvPicPr>
          <p:cNvPr id="7" name="图片 6" descr="face-savoring-food_1f60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7025" y="1923415"/>
            <a:ext cx="1143000" cy="114300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89597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不是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0760" y="1770380"/>
            <a:ext cx="58839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S+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不是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......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吗？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01415" y="2651760"/>
            <a:ext cx="63595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吃惊，提醒，不用回答。</a:t>
            </a:r>
            <a:endParaRPr lang="zh-CN" altLang="en-US" sz="3600" u="sng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325563"/>
            <a:ext cx="11395075" cy="52212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1890713" y="3829050"/>
            <a:ext cx="96964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最喜欢篮球鞋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890713" y="5773738"/>
            <a:ext cx="96964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班长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676275"/>
            <a:ext cx="11517313" cy="57594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849438" y="1727200"/>
            <a:ext cx="96964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明天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有考试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49438" y="3692525"/>
            <a:ext cx="96964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这个字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刚学的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49438" y="5657850"/>
            <a:ext cx="96964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前两天刚买了一双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403987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一定</a:t>
            </a:r>
            <a:r>
              <a:rPr lang="en-US" altLang="zh-CN" sz="44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kumimoji="0" lang="en-US" altLang="zh-CN" sz="4400" b="1" i="0" u="none" strike="noStrike" kern="1200" cap="none" spc="0" normalizeH="0" baseline="-2500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299720" y="1073150"/>
            <a:ext cx="11328400" cy="47117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你学了三年汉语，你的汉语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很不错吧。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他好多衣服都是红色的，我猜她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喜欢红色。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她今天一天都不跟我说话，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是生我的气了。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887595" y="98425"/>
            <a:ext cx="1248410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猜测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721600" y="98425"/>
            <a:ext cx="3219450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一定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1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325563"/>
            <a:ext cx="11550650" cy="44862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48130" name="组 4"/>
          <p:cNvGrpSpPr/>
          <p:nvPr/>
        </p:nvGrpSpPr>
        <p:grpSpPr>
          <a:xfrm>
            <a:off x="426403" y="1322070"/>
            <a:ext cx="11164887" cy="4075113"/>
            <a:chOff x="422322" y="1411122"/>
            <a:chExt cx="11432930" cy="4279995"/>
          </a:xfrm>
        </p:grpSpPr>
        <p:pic>
          <p:nvPicPr>
            <p:cNvPr id="4813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2322" y="2862473"/>
              <a:ext cx="11432930" cy="28286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8133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2322" y="1411122"/>
              <a:ext cx="9922681" cy="119481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40703" y="1320483"/>
            <a:ext cx="11109325" cy="42164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67118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还是</a:t>
            </a:r>
            <a:r>
              <a:rPr lang="en-US" altLang="zh-CN" sz="44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吧</a:t>
            </a:r>
            <a:endParaRPr kumimoji="0" lang="zh-CN" altLang="en-US" sz="4400" b="1" i="0" u="none" strike="noStrike" kern="1200" cap="none" spc="0" normalizeH="0" baseline="-2500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341110" y="260350"/>
            <a:ext cx="1248410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建议</a:t>
            </a:r>
          </a:p>
        </p:txBody>
      </p:sp>
      <p:sp>
        <p:nvSpPr>
          <p:cNvPr id="4" name="Rectangle 2"/>
          <p:cNvSpPr txBox="1"/>
          <p:nvPr/>
        </p:nvSpPr>
        <p:spPr>
          <a:xfrm>
            <a:off x="710565" y="1130300"/>
            <a:ext cx="9413875" cy="21717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我们去逛街啊？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在房间里好好看书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Rectangle 2"/>
          <p:cNvSpPr txBox="1"/>
          <p:nvPr/>
        </p:nvSpPr>
        <p:spPr>
          <a:xfrm>
            <a:off x="758825" y="3445193"/>
            <a:ext cx="11142663" cy="29606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点，不着急走。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早点儿去教室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，我怕迟到。</a:t>
            </a:r>
            <a:endParaRPr lang="en-US" altLang="zh-CN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876030" y="260350"/>
            <a:ext cx="2493645" cy="10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还是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1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还是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2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1379538"/>
            <a:ext cx="11174413" cy="45307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308100" y="3106738"/>
            <a:ext cx="96948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你发烧了，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去看看医生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08100" y="5032375"/>
            <a:ext cx="969486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明天就考试了，咱们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别去打篮球了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P359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t="20889" r="581"/>
          <a:stretch>
            <a:fillRect/>
          </a:stretch>
        </p:blipFill>
        <p:spPr bwMode="auto">
          <a:xfrm>
            <a:off x="690563" y="2024063"/>
            <a:ext cx="10715625" cy="29210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1595438" y="3386138"/>
            <a:ext cx="687387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邀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518150" y="3390900"/>
            <a:ext cx="687388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440863" y="3387725"/>
            <a:ext cx="6858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938338" y="4156075"/>
            <a:ext cx="687387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交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61050" y="4160838"/>
            <a:ext cx="687388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笼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936163" y="4165600"/>
            <a:ext cx="687387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区</a:t>
            </a:r>
          </a:p>
        </p:txBody>
      </p:sp>
      <p:sp>
        <p:nvSpPr>
          <p:cNvPr id="19457" name="标题 1"/>
          <p:cNvSpPr txBox="1"/>
          <p:nvPr/>
        </p:nvSpPr>
        <p:spPr>
          <a:xfrm>
            <a:off x="791210" y="915670"/>
            <a:ext cx="10515600" cy="965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1——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选字组词：第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359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2" grpId="0"/>
      <p:bldP spid="12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P374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655638"/>
            <a:ext cx="11312525" cy="56578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1231900" y="1782763"/>
            <a:ext cx="96964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买这件黑色的衣服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，更适合我。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31900" y="3724275"/>
            <a:ext cx="96964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给我发邮件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，我现在不能接电话。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231900" y="5630863"/>
            <a:ext cx="96964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少熬夜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，最近身体越来越不好了。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369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3" y="1114425"/>
            <a:ext cx="9417050" cy="54768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641600" y="5995988"/>
            <a:ext cx="6873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91100" y="5984875"/>
            <a:ext cx="687388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40600" y="5999163"/>
            <a:ext cx="6873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690100" y="5972175"/>
            <a:ext cx="687388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6" grpId="0"/>
      <p:bldP spid="17" grpId="0"/>
      <p:bldP spid="18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375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147763"/>
            <a:ext cx="11369675" cy="54784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0602913" y="31067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10604500" y="38020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607675" y="45307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8" name="矩形 7"/>
          <p:cNvSpPr/>
          <p:nvPr/>
        </p:nvSpPr>
        <p:spPr>
          <a:xfrm>
            <a:off x="10607675" y="51943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07675" y="59102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pic>
        <p:nvPicPr>
          <p:cNvPr id="17" name="19-0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816854" y="1210341"/>
            <a:ext cx="610062" cy="610062"/>
          </a:xfrm>
          <a:prstGeom prst="rect">
            <a:avLst/>
          </a:prstGeom>
        </p:spPr>
      </p:pic>
      <p:sp>
        <p:nvSpPr>
          <p:cNvPr id="53258" name="文本框 2"/>
          <p:cNvSpPr txBox="1"/>
          <p:nvPr/>
        </p:nvSpPr>
        <p:spPr>
          <a:xfrm>
            <a:off x="10440988" y="1325563"/>
            <a:ext cx="1247775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9370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0" grpId="0"/>
      <p:bldP spid="5" grpId="0"/>
      <p:bldP spid="6" grpId="0"/>
      <p:bldP spid="7" grpId="0"/>
      <p:bldP spid="8" grpId="0"/>
      <p:bldP spid="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375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1624013"/>
            <a:ext cx="11058525" cy="41132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273175" y="5003800"/>
            <a:ext cx="223361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2  1  3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19-0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005830" y="1624013"/>
            <a:ext cx="610062" cy="610062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937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0" grpId="0"/>
      <p:bldP spid="4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375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55298" name="组 3"/>
          <p:cNvGrpSpPr/>
          <p:nvPr/>
        </p:nvGrpSpPr>
        <p:grpSpPr>
          <a:xfrm>
            <a:off x="682625" y="1252538"/>
            <a:ext cx="10714038" cy="4397375"/>
            <a:chOff x="668741" y="1020076"/>
            <a:chExt cx="11023268" cy="4368954"/>
          </a:xfrm>
        </p:grpSpPr>
        <p:pic>
          <p:nvPicPr>
            <p:cNvPr id="55302" name="图片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8741" y="2413818"/>
              <a:ext cx="11023268" cy="297521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5303" name="图片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8741" y="1020076"/>
              <a:ext cx="9307772" cy="139374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04825" y="1119188"/>
            <a:ext cx="10891838" cy="45307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04938" y="4894263"/>
            <a:ext cx="22113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3  1  2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19-0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425261" y="1343881"/>
            <a:ext cx="610062" cy="610062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937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0" grpId="0"/>
      <p:bldP spid="3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375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012825"/>
            <a:ext cx="11109325" cy="54451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270000" y="5811838"/>
            <a:ext cx="48577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3  2  6  4  5  1  7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19-0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0759" y="1012825"/>
            <a:ext cx="610062" cy="610062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937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0" grpId="0"/>
      <p:bldP spid="3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9938" name="文本框 2"/>
          <p:cNvSpPr txBox="1"/>
          <p:nvPr/>
        </p:nvSpPr>
        <p:spPr>
          <a:xfrm>
            <a:off x="2537460" y="123825"/>
            <a:ext cx="9323070" cy="6734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（艾米丽去高美家做客。）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艾米丽，快请进！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高美，这是送给你的礼物。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你怎么这么客气！还买什么礼物啊！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就是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我的一点儿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心意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，请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收下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谢谢。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外看）你家附近有一条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啊，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风景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真好！这地方住起来多舒服啊！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好是好，就是离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市区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太远。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   对了，你路上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顺利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9395" name="文本框 2"/>
          <p:cNvSpPr txBox="1"/>
          <p:nvPr/>
        </p:nvSpPr>
        <p:spPr>
          <a:xfrm>
            <a:off x="2537143" y="390843"/>
            <a:ext cx="9078912" cy="6075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不太顺利，我坐错车了。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啊？不是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307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路吗？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哎呀！我坐了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301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路，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坐了好几站才发现坐错了。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那你怎么过来的啊？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下来以后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打车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啊！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原来是这样。累了吧？你先坐，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我去给你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倒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杯茶。那边桌子上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放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着一些水果，你先吃点儿。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1443" name="文本框 2"/>
          <p:cNvSpPr txBox="1"/>
          <p:nvPr/>
        </p:nvSpPr>
        <p:spPr>
          <a:xfrm>
            <a:off x="2537460" y="123825"/>
            <a:ext cx="8678863" cy="6610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谢谢，别忙了。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吃点儿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草莓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吧，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这是我的一个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亲戚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自己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是吗？那一定很好吃。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你热不热？要开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空调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不了，还是开着窗户吧，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空气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好，也比较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环保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是啊，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自然风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挺舒服的。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857.5007874015746,&quot;width&quot;:7662.5007874015746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572.4985250400614,&quot;width&quot;:9557.5007874015755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284.9992293796045,&quot;width&quot;:9557.5007874015755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3642</Words>
  <Application>Microsoft Office PowerPoint</Application>
  <PresentationFormat>宽屏</PresentationFormat>
  <Paragraphs>729</Paragraphs>
  <Slides>112</Slides>
  <Notes>112</Notes>
  <HiddenSlides>0</HiddenSlides>
  <MMClips>5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112</vt:i4>
      </vt:variant>
    </vt:vector>
  </HeadingPairs>
  <TitlesOfParts>
    <vt:vector size="122" baseType="lpstr">
      <vt:lpstr>等线</vt:lpstr>
      <vt:lpstr>楷体</vt:lpstr>
      <vt:lpstr>宋体</vt:lpstr>
      <vt:lpstr>微软雅黑</vt:lpstr>
      <vt:lpstr>字魂105号-简雅黑</vt:lpstr>
      <vt:lpstr>Arial</vt:lpstr>
      <vt:lpstr>Bookman Old Style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HQU</cp:lastModifiedBy>
  <cp:revision>303</cp:revision>
  <dcterms:created xsi:type="dcterms:W3CDTF">2019-10-10T09:15:00Z</dcterms:created>
  <dcterms:modified xsi:type="dcterms:W3CDTF">2023-10-10T07:16:33Z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E73219CD787E43988ADCF517D94EF0CF</vt:lpwstr>
  </property>
</Properties>
</file>