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37" Type="http://schemas.openxmlformats.org/officeDocument/2006/relationships/slide" Target="slides/slide31.xml"/><Relationship Id="rId38" Type="http://schemas.openxmlformats.org/officeDocument/2006/relationships/slide" Target="slides/slide32.xml"/><Relationship Id="rId39" Type="http://schemas.openxmlformats.org/officeDocument/2006/relationships/slide" Target="slides/slide33.xml"/><Relationship Id="rId40" Type="http://schemas.openxmlformats.org/officeDocument/2006/relationships/slide" Target="slides/slide34.xml"/><Relationship Id="rId41" Type="http://schemas.openxmlformats.org/officeDocument/2006/relationships/slide" Target="slides/slide35.xml"/><Relationship Id="rId42" Type="http://schemas.openxmlformats.org/officeDocument/2006/relationships/slide" Target="slides/slide36.xml"/><Relationship Id="rId43" Type="http://schemas.openxmlformats.org/officeDocument/2006/relationships/slide" Target="slides/slide37.xml"/><Relationship Id="rId44" Type="http://schemas.openxmlformats.org/officeDocument/2006/relationships/slide" Target="slides/slide38.xml"/><Relationship Id="rId45" Type="http://schemas.openxmlformats.org/officeDocument/2006/relationships/slide" Target="slides/slide39.xml"/><Relationship Id="rId46" Type="http://schemas.openxmlformats.org/officeDocument/2006/relationships/slide" Target="slides/slide40.xml"/><Relationship Id="rId47" Type="http://schemas.openxmlformats.org/officeDocument/2006/relationships/slide" Target="slides/slide41.xml"/><Relationship Id="rId48"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103120"/>
            <a:ext cx="11247120" cy="1005840"/>
          </a:xfrm>
          <a:prstGeom prst="rect">
            <a:avLst/>
          </a:prstGeom>
          <a:noFill/>
        </p:spPr>
        <p:txBody>
          <a:bodyPr wrap="none">
            <a:spAutoFit/>
          </a:bodyPr>
          <a:lstStyle/>
          <a:p>
            <a:pPr algn="l">
              <a:defRPr sz="4800" b="1">
                <a:solidFill>
                  <a:srgbClr val="000000"/>
                </a:solidFill>
                <a:latin typeface="Microsoft YaHei"/>
              </a:defRPr>
            </a:pPr>
            <a:r>
              <a:t>中国龙</a:t>
            </a:r>
          </a:p>
        </p:txBody>
      </p:sp>
      <p:sp>
        <p:nvSpPr>
          <p:cNvPr id="4" name="TextBox 3"/>
          <p:cNvSpPr txBox="1"/>
          <p:nvPr/>
        </p:nvSpPr>
        <p:spPr>
          <a:xfrm>
            <a:off x="457200" y="3200400"/>
            <a:ext cx="11247120" cy="914400"/>
          </a:xfrm>
          <a:prstGeom prst="rect">
            <a:avLst/>
          </a:prstGeom>
          <a:noFill/>
        </p:spPr>
        <p:txBody>
          <a:bodyPr wrap="none">
            <a:spAutoFit/>
          </a:bodyPr>
          <a:lstStyle/>
          <a:p>
            <a:pPr algn="l">
              <a:defRPr sz="2800">
                <a:solidFill>
                  <a:srgbClr val="4B5563"/>
                </a:solidFill>
                <a:latin typeface="Microsoft YaHei"/>
              </a:defRPr>
            </a:pPr>
            <a:r>
              <a:t>Chinese dragon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进攻</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jìn gōng</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attack; to offend</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တိုက်ခိုက်မှု</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进攻城市  jìngōng ché</a:t>
            </a:r>
            <a:br/>
            <a:r>
              <a:t>ngshì  to attack a city</a:t>
            </a:r>
          </a:p>
          <a:p>
            <a:pPr>
              <a:spcAft>
                <a:spcPts val="600"/>
              </a:spcAft>
              <a:defRPr sz="1800">
                <a:solidFill>
                  <a:srgbClr val="4B5563"/>
                </a:solidFill>
                <a:latin typeface="Microsoft YaHei"/>
              </a:defRPr>
            </a:pPr>
            <a:r>
              <a:t>发动进攻  fā dòng jìn gōng  to launch an attack</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首都</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shǒudū</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capital</a:t>
            </a:r>
            <a:br/>
            <a:r>
              <a:t>(city)</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မြို့တော်</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中</a:t>
            </a:r>
            <a:br/>
            <a:r>
              <a:t>国首都  Zhōngguó shǒudū  capital of China</a:t>
            </a:r>
          </a:p>
          <a:p>
            <a:pPr>
              <a:spcAft>
                <a:spcPts val="600"/>
              </a:spcAft>
              <a:defRPr sz="1800">
                <a:solidFill>
                  <a:srgbClr val="4B5563"/>
                </a:solidFill>
                <a:latin typeface="Microsoft YaHei"/>
              </a:defRPr>
            </a:pPr>
            <a:r>
              <a:t>首都北京  shǒudū Běijīng  capital Beiji</a:t>
            </a:r>
            <a:br/>
            <a:r>
              <a:t>ng</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号召</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hàozhào</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call on; to appeal</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လက်နက်ကိုခေါ်ပါ။</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号召大家  hàozhào dàjiā  အားလုံးကို ဖိတ်ခေါ်ပါတယ်။</a:t>
            </a:r>
          </a:p>
          <a:p>
            <a:pPr>
              <a:spcAft>
                <a:spcPts val="600"/>
              </a:spcAft>
              <a:defRPr sz="1800">
                <a:solidFill>
                  <a:srgbClr val="4B5563"/>
                </a:solidFill>
                <a:latin typeface="Microsoft YaHei"/>
              </a:defRPr>
            </a:pPr>
            <a:r>
              <a:t>响应号召  xiǎngyìng </a:t>
            </a:r>
            <a:br/>
            <a:r>
              <a:t>hàozhào  to respond to the call</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救援</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jiùyuán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rescue; to c</a:t>
            </a:r>
            <a:br/>
            <a:r>
              <a:t>ome to the aid of</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ကယ်ဆယ်ရေး</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  pài bīng jiùyuán  to dispatch tro</a:t>
            </a:r>
            <a:br/>
            <a:r>
              <a:t>ops to rescue</a:t>
            </a:r>
          </a:p>
          <a:p>
            <a:pPr>
              <a:spcAft>
                <a:spcPts val="600"/>
              </a:spcAft>
              <a:defRPr sz="1800">
                <a:solidFill>
                  <a:srgbClr val="4B5563"/>
                </a:solidFill>
                <a:latin typeface="Microsoft YaHei"/>
              </a:defRPr>
            </a:pPr>
            <a:r>
              <a:t>救援队伍  jiùyuán duìwu  ကယ်ဆယ်ရေးအဖွဲ့</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组织</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zǔ zhī</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organize; organization</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စည်းရုံး</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组织军队  zǔzhī</a:t>
            </a:r>
            <a:br/>
            <a:r>
              <a:t>jūnduì  to organize an army</a:t>
            </a:r>
          </a:p>
          <a:p>
            <a:pPr>
              <a:spcAft>
                <a:spcPts val="600"/>
              </a:spcAft>
              <a:defRPr sz="1800">
                <a:solidFill>
                  <a:srgbClr val="4B5563"/>
                </a:solidFill>
                <a:latin typeface="Microsoft YaHei"/>
              </a:defRPr>
            </a:pPr>
            <a:r>
              <a:t>学生组织  xué shēng zǔ zhī  student organization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抵抗</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dǐkàng</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a:t>
            </a:r>
            <a:br/>
            <a:r>
              <a:t>o resist; to stand up to</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ခုခံမှု</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抵抗敌人  dǐkàng dírén  to resist the</a:t>
            </a:r>
            <a:br/>
            <a:r>
              <a:t>enemy</a:t>
            </a:r>
          </a:p>
          <a:p>
            <a:pPr>
              <a:spcAft>
                <a:spcPts val="600"/>
              </a:spcAft>
              <a:defRPr sz="1800">
                <a:solidFill>
                  <a:srgbClr val="4B5563"/>
                </a:solidFill>
                <a:latin typeface="Microsoft YaHei"/>
              </a:defRPr>
            </a:pPr>
            <a:r>
              <a:t>顽强抵抗  wánqiáng dǐkàng  to resist stubbornly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好比</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hǎobǐ</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be like; can be compared to</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ကြိုက်တယ်။</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好比朋友  hǎobǐ péngyou  like a friend</a:t>
            </a:r>
          </a:p>
          <a:p>
            <a:pPr>
              <a:spcAft>
                <a:spcPts val="600"/>
              </a:spcAft>
              <a:defRPr sz="1800">
                <a:solidFill>
                  <a:srgbClr val="4B5563"/>
                </a:solidFill>
                <a:latin typeface="Microsoft YaHei"/>
              </a:defRPr>
            </a:pPr>
            <a:r>
              <a:t>好比兄弟  hǎobǐ xiōngdì  like brothers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搏斗</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bódòu</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fight;</a:t>
            </a:r>
            <a:br/>
            <a:r>
              <a:t>to wrestle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တိုက်ပွဲ</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与虎搏斗  yǔ hǔ bódòu  to fight a tiger</a:t>
            </a:r>
          </a:p>
          <a:p>
            <a:pPr>
              <a:spcAft>
                <a:spcPts val="600"/>
              </a:spcAft>
              <a:defRPr sz="1800">
                <a:solidFill>
                  <a:srgbClr val="4B5563"/>
                </a:solidFill>
                <a:latin typeface="Microsoft YaHei"/>
              </a:defRPr>
            </a:pPr>
            <a:r>
              <a:t>激烈搏斗  jīliè bódòu  fierce fight</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危急</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wēijí</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ဝေဖန်</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情况危急  qíngkuàng wēijí  the </a:t>
            </a:r>
            <a:br/>
            <a:r>
              <a:t>situation is critical</a:t>
            </a:r>
          </a:p>
          <a:p>
            <a:pPr>
              <a:spcAft>
                <a:spcPts val="600"/>
              </a:spcAft>
              <a:defRPr sz="1800">
                <a:solidFill>
                  <a:srgbClr val="4B5563"/>
                </a:solidFill>
                <a:latin typeface="Microsoft YaHei"/>
              </a:defRPr>
            </a:pPr>
            <a:r>
              <a:t>危急时刻  wēijí shíkè  moment of crisis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痛心</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tòngxīn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distressed; grieved</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ဝမ်းနည်းစရာ</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令人痛心  lìng rén tòngxīn  heartbreaking</a:t>
            </a:r>
          </a:p>
          <a:p>
            <a:pPr>
              <a:spcAft>
                <a:spcPts val="600"/>
              </a:spcAft>
              <a:defRPr sz="1800">
                <a:solidFill>
                  <a:srgbClr val="4B5563"/>
                </a:solidFill>
                <a:latin typeface="Microsoft YaHei"/>
              </a:defRPr>
            </a:pPr>
            <a:r>
              <a:t>非常痛心  fēicháng tòngxīn  very distressed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103120"/>
            <a:ext cx="11247120" cy="1005840"/>
          </a:xfrm>
          <a:prstGeom prst="rect">
            <a:avLst/>
          </a:prstGeom>
          <a:noFill/>
        </p:spPr>
        <p:txBody>
          <a:bodyPr wrap="none">
            <a:spAutoFit/>
          </a:bodyPr>
          <a:lstStyle/>
          <a:p>
            <a:pPr algn="l">
              <a:defRPr sz="4800" b="1">
                <a:solidFill>
                  <a:srgbClr val="000000"/>
                </a:solidFill>
                <a:latin typeface="Microsoft YaHei"/>
              </a:defRPr>
            </a:pPr>
            <a:r>
              <a:t>生词</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力量</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lìliang</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strength; power; force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ခွန်အား</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力量有限  lìliang yǒuxiàn  limited str</a:t>
            </a:r>
            <a:br/>
            <a:r>
              <a:t>ength</a:t>
            </a:r>
          </a:p>
          <a:p>
            <a:pPr>
              <a:spcAft>
                <a:spcPts val="600"/>
              </a:spcAft>
              <a:defRPr sz="1800">
                <a:solidFill>
                  <a:srgbClr val="4B5563"/>
                </a:solidFill>
                <a:latin typeface="Microsoft YaHei"/>
              </a:defRPr>
            </a:pPr>
            <a:r>
              <a:t>很大力量  hěn dà lìliang  great strength</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有限</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yǒu xiàn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limited; finite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ကန့်သတ်</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时间有限  shíjiān yǒuxiàn  limited time</a:t>
            </a:r>
          </a:p>
          <a:p>
            <a:pPr>
              <a:spcAft>
                <a:spcPts val="600"/>
              </a:spcAft>
              <a:defRPr sz="1800">
                <a:solidFill>
                  <a:srgbClr val="4B5563"/>
                </a:solidFill>
                <a:latin typeface="Microsoft YaHei"/>
              </a:defRPr>
            </a:pPr>
            <a:r>
              <a:t>数量有限  shùliàn</a:t>
            </a:r>
            <a:br/>
            <a:r>
              <a:t>g yǒuxiàn  limited quantity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献身</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xiànshēn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a:t>
            </a:r>
            <a:br/>
            <a:r>
              <a:t>dedicate oneself; to sacrifice one's life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အပ်နှံခြင်း။</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为国献身  wèi guó xiànshēn  တိုင်းပြည်အတွက် အနစ်နာခံ</a:t>
            </a:r>
          </a:p>
          <a:p>
            <a:pPr>
              <a:spcAft>
                <a:spcPts val="600"/>
              </a:spcAft>
              <a:defRPr sz="1800">
                <a:solidFill>
                  <a:srgbClr val="4B5563"/>
                </a:solidFill>
                <a:latin typeface="Microsoft YaHei"/>
              </a:defRPr>
            </a:pPr>
            <a:r>
              <a:t>献身事业  xiàn shēn shì yè  to dedicate oneself to a cause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任命</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rènmìng</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ရက်ချိန်း</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任命丞相  rènmìng chéngxiàng  </a:t>
            </a:r>
            <a:br/>
            <a:r>
              <a:t>to appoint as prime minister</a:t>
            </a:r>
          </a:p>
          <a:p>
            <a:pPr>
              <a:spcAft>
                <a:spcPts val="600"/>
              </a:spcAft>
              <a:defRPr sz="1800">
                <a:solidFill>
                  <a:srgbClr val="4B5563"/>
                </a:solidFill>
                <a:latin typeface="Microsoft YaHei"/>
              </a:defRPr>
            </a:pPr>
            <a:r>
              <a:t>任命官员  rènmìng</a:t>
            </a:r>
            <a:br/>
            <a:r>
              <a:t>guānyuán  to appoint officials</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谈判</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tánpàn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negotiate; neg</a:t>
            </a:r>
            <a:br/>
            <a:r>
              <a:t>otiation</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ညှိနှိုင်းမှု</a:t>
            </a:r>
          </a:p>
        </p:txBody>
      </p:sp>
      <p:sp>
        <p:nvSpPr>
          <p:cNvPr id="7" name="TextBox 6"/>
          <p:cNvSpPr txBox="1"/>
          <p:nvPr/>
        </p:nvSpPr>
        <p:spPr>
          <a:xfrm>
            <a:off x="457200" y="4023360"/>
            <a:ext cx="11247120" cy="2377440"/>
          </a:xfrm>
          <a:prstGeom prst="rect">
            <a:avLst/>
          </a:prstGeom>
          <a:noFill/>
        </p:spPr>
        <p:txBody>
          <a:bodyPr wrap="square">
            <a:spAutoFit/>
          </a:bodyPr>
          <a:lstStyle/>
          <a:p>
            <a:br/>
            <a:pPr>
              <a:spcAft>
                <a:spcPts val="600"/>
              </a:spcAft>
              <a:defRPr sz="1800">
                <a:solidFill>
                  <a:srgbClr val="4B5563"/>
                </a:solidFill>
                <a:latin typeface="Microsoft YaHei"/>
              </a:defRPr>
            </a:pPr>
            <a:r>
              <a:t>进行谈判  jìnxíng tánpàn  to conduct negotiations</a:t>
            </a:r>
          </a:p>
          <a:p>
            <a:pPr>
              <a:spcAft>
                <a:spcPts val="600"/>
              </a:spcAft>
              <a:defRPr sz="1800">
                <a:solidFill>
                  <a:srgbClr val="4B5563"/>
                </a:solidFill>
                <a:latin typeface="Microsoft YaHei"/>
              </a:defRPr>
            </a:pPr>
            <a:r>
              <a:t>和平谈判  hépíng tánpàn  peace</a:t>
            </a:r>
            <a:br/>
            <a:r>
              <a:t>negotiation</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扣留</a:t>
            </a:r>
          </a:p>
        </p:txBody>
      </p:sp>
      <p:sp>
        <p:nvSpPr>
          <p:cNvPr id="4" name="TextBox 3"/>
          <p:cNvSpPr txBox="1"/>
          <p:nvPr/>
        </p:nvSpPr>
        <p:spPr>
          <a:xfrm>
            <a:off x="457200" y="2194560"/>
            <a:ext cx="11247120" cy="640080"/>
          </a:xfrm>
          <a:prstGeom prst="rect">
            <a:avLst/>
          </a:prstGeom>
          <a:noFill/>
        </p:spPr>
        <p:txBody>
          <a:bodyPr wrap="none">
            <a:spAutoFit/>
          </a:bodyPr>
          <a:lstStyle/>
          <a:p>
            <a:br/>
            <a:pPr algn="l">
              <a:defRPr sz="3600">
                <a:solidFill>
                  <a:srgbClr val="3B82F6"/>
                </a:solidFill>
                <a:latin typeface="Microsoft YaHei"/>
              </a:defRPr>
            </a:pPr>
            <a:r>
              <a:t>kòuliú</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detain; to hold in custody</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ထိန်းသိမ်း</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被扣留  bèi kòuliú  to be detained</a:t>
            </a:r>
          </a:p>
          <a:p>
            <a:pPr>
              <a:spcAft>
                <a:spcPts val="600"/>
              </a:spcAft>
              <a:defRPr sz="1800">
                <a:solidFill>
                  <a:srgbClr val="4B5563"/>
                </a:solidFill>
                <a:latin typeface="Microsoft YaHei"/>
              </a:defRPr>
            </a:pPr>
            <a:r>
              <a:t>扣留人质  kòuli</a:t>
            </a:r>
            <a:br/>
            <a:r>
              <a:t>ú rénzhì  to hold hostages</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灭亡</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mièwáng</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perish; to be destroye</a:t>
            </a:r>
            <a:br/>
            <a:r>
              <a:t>d</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ပျက်</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国家灭亡  guójiā mièwáng  the country perishes</a:t>
            </a:r>
          </a:p>
          <a:p>
            <a:pPr>
              <a:spcAft>
                <a:spcPts val="600"/>
              </a:spcAft>
              <a:defRPr sz="1800">
                <a:solidFill>
                  <a:srgbClr val="4B5563"/>
                </a:solidFill>
                <a:latin typeface="Microsoft YaHei"/>
              </a:defRPr>
            </a:pPr>
            <a:r>
              <a:t>王朝灭亡  wángcháo mièwáng  the dynasty f</a:t>
            </a:r>
            <a:br/>
            <a:r>
              <a:t>alls</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悬殊</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xuánshū</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great disparity; wide gap</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ကြီးစွာသောကွာဟမှု</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力量悬殊  lìliang xuánshū  ပါဝါကွာဟမှု</a:t>
            </a:r>
          </a:p>
          <a:p>
            <a:pPr>
              <a:spcAft>
                <a:spcPts val="600"/>
              </a:spcAft>
              <a:defRPr sz="1800">
                <a:solidFill>
                  <a:srgbClr val="4B5563"/>
                </a:solidFill>
                <a:latin typeface="Microsoft YaHei"/>
              </a:defRPr>
            </a:pPr>
            <a:r>
              <a:t>差距悬殊  chā jù xuán shū  huge gap</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投降</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tóux</a:t>
            </a:r>
            <a:br/>
            <a:r>
              <a:t>iáng</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surrender</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လက်မြှောက်</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我喜欢投降  wǒ xǐ huān tóu xiáng  လက်မြှောက်ရတာကြိုက်တယ်။</a:t>
            </a:r>
          </a:p>
          <a:p>
            <a:pPr>
              <a:spcAft>
                <a:spcPts val="600"/>
              </a:spcAft>
              <a:defRPr sz="1800">
                <a:solidFill>
                  <a:srgbClr val="4B5563"/>
                </a:solidFill>
                <a:latin typeface="Microsoft YaHei"/>
              </a:defRPr>
            </a:pPr>
            <a:r>
              <a:t>你投降吗？  nǐ tóu xiáng ma ？  မင်းလက်မြှောက်မလား</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劝</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quàn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persuad</a:t>
            </a:r>
            <a:br/>
            <a:r>
              <a:t>e; to advise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အကြံပေး</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  quànshuō  to persuade</a:t>
            </a:r>
          </a:p>
          <a:p>
            <a:pPr>
              <a:spcAft>
                <a:spcPts val="600"/>
              </a:spcAft>
              <a:defRPr sz="1800">
                <a:solidFill>
                  <a:srgbClr val="4B5563"/>
                </a:solidFill>
                <a:latin typeface="Microsoft YaHei"/>
              </a:defRPr>
            </a:pPr>
            <a:r>
              <a:t>  quàngào  to advise</a:t>
            </a:r>
          </a:p>
          <a:p>
            <a:pPr>
              <a:spcAft>
                <a:spcPts val="600"/>
              </a:spcAft>
              <a:defRPr sz="1800">
                <a:solidFill>
                  <a:srgbClr val="4B5563"/>
                </a:solidFill>
                <a:latin typeface="Microsoft YaHei"/>
              </a:defRPr>
            </a:pPr>
            <a:r>
              <a:t>劝阻  quànzǔ  to dissuade</a:t>
            </a:r>
          </a:p>
          <a:p>
            <a:br/>
            <a:pPr>
              <a:spcAft>
                <a:spcPts val="600"/>
              </a:spcAft>
              <a:defRPr sz="1800">
                <a:solidFill>
                  <a:srgbClr val="4B5563"/>
                </a:solidFill>
                <a:latin typeface="Microsoft YaHei"/>
              </a:defRPr>
            </a:pPr>
            <a:r>
              <a:t>劝架  quànjià  to mediate a quarrel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历史</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lìshǐ</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history</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သမိုင်း</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中国历史  Zhōngguó lìshǐ  Chinese history</a:t>
            </a:r>
          </a:p>
          <a:p>
            <a:pPr>
              <a:spcAft>
                <a:spcPts val="600"/>
              </a:spcAft>
              <a:defRPr sz="1800">
                <a:solidFill>
                  <a:srgbClr val="4B5563"/>
                </a:solidFill>
                <a:latin typeface="Microsoft YaHei"/>
              </a:defRPr>
            </a:pPr>
            <a:r>
              <a:t>历史故事  lìsh</a:t>
            </a:r>
            <a:br/>
            <a:r>
              <a:t>ǐ gùshi  historical story</a:t>
            </a:r>
          </a:p>
          <a:p>
            <a:pPr>
              <a:spcAft>
                <a:spcPts val="600"/>
              </a:spcAft>
              <a:defRPr sz="1800">
                <a:solidFill>
                  <a:srgbClr val="4B5563"/>
                </a:solidFill>
                <a:latin typeface="Microsoft YaHei"/>
              </a:defRPr>
            </a:pPr>
            <a:r>
              <a:t>学习历史  xué xí lì shǐ  to study history</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仍旧</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réngjiù</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still; yet</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ဆဲ</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仍旧让你  réngjiù ràng nǐ  still let you</a:t>
            </a:r>
          </a:p>
          <a:p>
            <a:pPr>
              <a:spcAft>
                <a:spcPts val="600"/>
              </a:spcAft>
              <a:defRPr sz="1800">
                <a:solidFill>
                  <a:srgbClr val="4B5563"/>
                </a:solidFill>
                <a:latin typeface="Microsoft YaHei"/>
              </a:defRPr>
            </a:pPr>
            <a:r>
              <a:t>仍旧喜欢  réngjiù xǐhuan  still like</a:t>
            </a:r>
          </a:p>
          <a:p>
            <a:pPr>
              <a:spcAft>
                <a:spcPts val="600"/>
              </a:spcAft>
              <a:defRPr sz="1800">
                <a:solidFill>
                  <a:srgbClr val="4B5563"/>
                </a:solidFill>
                <a:latin typeface="Microsoft YaHei"/>
              </a:defRPr>
            </a:pPr>
            <a:r>
              <a:t>n  n  n</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去世</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qùshì</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pass away; to die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ကွယ်လွန်</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因病去世  yīn bìng qùshì  to</a:t>
            </a:r>
            <a:br/>
            <a:r>
              <a:t>pass away due to illness</a:t>
            </a:r>
          </a:p>
          <a:p>
            <a:pPr>
              <a:spcAft>
                <a:spcPts val="600"/>
              </a:spcAft>
              <a:defRPr sz="1800">
                <a:solidFill>
                  <a:srgbClr val="4B5563"/>
                </a:solidFill>
                <a:latin typeface="Microsoft YaHei"/>
              </a:defRPr>
            </a:pPr>
            <a:r>
              <a:t>年仅去世  nián jǐn qù</a:t>
            </a:r>
            <a:br/>
            <a:r>
              <a:t>shì  to die at a young age</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传颂</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chuánsòng</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a:t>
            </a:r>
            <a:br/>
            <a:r>
              <a:t>eulogize; to praise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ချီးမွမ်းပါ။</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千古传颂  qiāngǔ chuánsòng  to be praised</a:t>
            </a:r>
            <a:br/>
            <a:r>
              <a:t>for ages</a:t>
            </a:r>
          </a:p>
          <a:p>
            <a:pPr>
              <a:spcAft>
                <a:spcPts val="600"/>
              </a:spcAft>
              <a:defRPr sz="1800">
                <a:solidFill>
                  <a:srgbClr val="4B5563"/>
                </a:solidFill>
                <a:latin typeface="Microsoft YaHei"/>
              </a:defRPr>
            </a:pPr>
            <a:r>
              <a:t>被人传颂  bèi rén chuánsòng  ချီးကျူးရမှာပါ။</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不朽</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bùxiǔ</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immortal; everlasting</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မသေနိုင်သော</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不朽诗篇  bùxiǔ shīpiān  immortal poem</a:t>
            </a:r>
          </a:p>
          <a:p>
            <a:pPr>
              <a:spcAft>
                <a:spcPts val="600"/>
              </a:spcAft>
              <a:defRPr sz="1800">
                <a:solidFill>
                  <a:srgbClr val="4B5563"/>
                </a:solidFill>
                <a:latin typeface="Microsoft YaHei"/>
              </a:defRPr>
            </a:pPr>
            <a:r>
              <a:t>永垂不朽  yǒngchuí bùxiǔ  immortal; eternal glory</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103120"/>
            <a:ext cx="11247120" cy="1005840"/>
          </a:xfrm>
          <a:prstGeom prst="rect">
            <a:avLst/>
          </a:prstGeom>
          <a:noFill/>
        </p:spPr>
        <p:txBody>
          <a:bodyPr wrap="none">
            <a:spAutoFit/>
          </a:bodyPr>
          <a:lstStyle/>
          <a:p>
            <a:pPr algn="l">
              <a:defRPr sz="4800" b="1">
                <a:solidFill>
                  <a:srgbClr val="000000"/>
                </a:solidFill>
                <a:latin typeface="Microsoft YaHei"/>
              </a:defRPr>
            </a:pPr>
            <a:r>
              <a:t>课文</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11247120" cy="731520"/>
          </a:xfrm>
          <a:prstGeom prst="rect">
            <a:avLst/>
          </a:prstGeom>
          <a:noFill/>
        </p:spPr>
        <p:txBody>
          <a:bodyPr wrap="none">
            <a:spAutoFit/>
          </a:bodyPr>
          <a:lstStyle/>
          <a:p>
            <a:pPr algn="l">
              <a:defRPr sz="4000" b="1">
                <a:solidFill>
                  <a:srgbClr val="000000"/>
                </a:solidFill>
                <a:latin typeface="Microsoft YaHei"/>
              </a:defRPr>
            </a:pPr>
            <a:r>
              <a:t>历史名臣文天祥</a:t>
            </a:r>
          </a:p>
        </p:txBody>
      </p:sp>
      <p:sp>
        <p:nvSpPr>
          <p:cNvPr id="4" name="TextBox 3"/>
          <p:cNvSpPr txBox="1"/>
          <p:nvPr/>
        </p:nvSpPr>
        <p:spPr>
          <a:xfrm>
            <a:off x="457200" y="1554480"/>
            <a:ext cx="11247120" cy="2560320"/>
          </a:xfrm>
          <a:prstGeom prst="rect">
            <a:avLst/>
          </a:prstGeom>
          <a:noFill/>
        </p:spPr>
        <p:txBody>
          <a:bodyPr wrap="square">
            <a:spAutoFit/>
          </a:bodyPr>
          <a:lstStyle/>
          <a:p>
            <a:pPr algn="l">
              <a:defRPr sz="2800">
                <a:solidFill>
                  <a:srgbClr val="1F2937"/>
                </a:solidFill>
                <a:latin typeface="Microsoft YaHei"/>
              </a:defRPr>
            </a:pPr>
            <a:r>
              <a:t>文天祥（1236—1283）是中国历史上的名臣，江西人。他从小爱读历史上忠臣烈士的传记，立志要向他们学习，年轻时就考中了状元。忽必烈建立元朝以后，开始进攻南宋，一路南下逼近临安（南宋首都，今杭州）。这时南宋朝廷连忙号召各地派兵救援。文天祥在江西响应，组织了几万义军，准备赶到临安去。有个朋友劝他说：“你用这些临时招来的人马去抵抗元军，好比赶着羊群去跟猛虎搏斗，还是不要去吧！”文天祥说：“国家危急，却没有人为国出力，难道不叫人痛心吗？我明知道自己力量有限，宁愿为国献身。”南宋朝廷在危急中任命文天祥为右丞相，去和元军谈判。文天祥被元军扣留，在押往大都（今北京）的途中，他趁机逃走。文天祥在大都被关了3年多，宁愿死也不肯投降。元世祖忽必烈亲自劝他说：“你的忠心，我也完全了解。现在你如果能改变主意，做元朝的臣子，我仍旧让你当丞相。”文天祥回答说：“宋朝已经灭亡，我只求一死，别的没什么可说了。”1283年，年仅47岁的文天祥去世。文天祥在监狱中写下的《正气歌》，成为千古传颂的不朽诗篇。</a:t>
            </a:r>
          </a:p>
        </p:txBody>
      </p:sp>
      <p:sp>
        <p:nvSpPr>
          <p:cNvPr id="5" name="TextBox 4"/>
          <p:cNvSpPr txBox="1"/>
          <p:nvPr/>
        </p:nvSpPr>
        <p:spPr>
          <a:xfrm>
            <a:off x="457200" y="4937760"/>
            <a:ext cx="11247120" cy="548640"/>
          </a:xfrm>
          <a:prstGeom prst="rect">
            <a:avLst/>
          </a:prstGeom>
          <a:noFill/>
        </p:spPr>
        <p:txBody>
          <a:bodyPr wrap="none">
            <a:spAutoFit/>
          </a:bodyPr>
          <a:lstStyle/>
          <a:p>
            <a:pPr algn="l">
              <a:defRPr sz="2000">
                <a:solidFill>
                  <a:srgbClr val="9CA3AF"/>
                </a:solidFill>
                <a:latin typeface="Microsoft YaHei"/>
              </a:defRPr>
            </a:pPr>
            <a:r>
              <a:t>Wen Tianxiang (1236-1283) သည် တရုတ်သမိုင်းတွင် ထင်ရှားကျော်ကြားသော အရာရှိတစ်ဦးဖြစ်ပြီး Jiangxi ဇာတိဖြစ်သည်။ သူသည် ငယ်စဉ်ကတည်းက သမိုင်းတွင် သစ္စာစောင့်သိသော ဓမ္မဆရာများနှင့် အာဇာနည်များ၏ အတ္ထုပ္ပတ္တိများကို ဖတ်ရှုခြင်းကို နှစ်သက်ပြီး ၎င်းတို့ထံမှ သင်ယူရန် ဆုံးဖြတ်ခဲ့သည်။ ငယ်ငယ်ရွယ်ရွယ်နဲ့ စာမေးပွဲအောင်ပြီး ပထမဆုရခဲ့တယ်။ Kublai Khan သည် Yuan မင်းဆက်ကို တည်ထောင်ပြီးနောက်၊ သူသည် တောင်ပိုင်းဆောင်းမင်းဆက်ကို စတင်တိုက်ခိုက်ခဲ့ပြီး Lin'an (တောင်ပိုင်းဆောင်းမင်းဆက်၏မြို့တော်၊ ယနေ့ Hangzhou) သို့ တောင်ဘက်သို့သွားခဲ့သည်။ ထိုအချိန်တွင် တောင်ပိုင်းဆောင်းမင်းဆက်တရားရုံးက ဒေသအားလုံးကို ကယ်ဆယ်ရန်အတွက် တပ်များစေလွှတ်ရန် အမြန်တောင်းဆိုခဲ့သည်။ Wen Tianxiang သည် Jiangxi တွင် တုံ့ပြန်ခဲ့ပြီး သောင်းနှင့်ချီသော သူပုန်များကို လင်းအန်းသို့ အပြေးအလွှားသွားရန် ပြင်ဆင်နေသည်။ သူငယ်ချင်းတစ်ယောက်က "ယွမ်စစ်တပ်ကို တွန်းလှန်ဖို့ ဒီယာယီစုဆောင်းထားတဲ့တပ်တွေကို သုံးတာက ကျားတွေကိုတိုက်ဖို့ သိုးတွေကို မောင်းနှင်နေသလိုပါပဲ။ မသွားတာက ပိုကောင်းပါတယ်!" Wen Tianxiang က "တိုင်းပြည်က အကျပ်အတည်းဖြစ်နေပေမယ့် တိုင်းပြည်အတွက် ဘယ်သူမှ မကူညီပါဘူး။ စိတ်မကောင်းပါဘူး၊ ငါ့ရဲ့အင်အားက အကန့်အသတ်ရှိတယ်ဆိုတာ ငါသိတယ်၊ တိုင်းပြည်အတွက် ငါပိုလှူချင်တယ်" အကျပ်အတည်းတွင်၊ တောင်ပိုင်းဆောင်းမင်းဆက်တရားရုံးက ဝမ်ထျန်းရှင်းအား ယွမ်စစ်တပ်နှင့် ညှိနှိုင်းရန် မှန်ကန်သော ၀န်ကြီးချုပ်အဖြစ် ခန့်အပ်ခဲ့သည်။ Wen Tianxiang ကို Yuan စစ်တပ်မှ ဖမ်းဆီးထိန်းသိမ်းခဲ့သည်။ Dadu (ယနေ့ ပေကျင်းမြို့) ကိုသွားရာလမ်းမှာ သူလွတ်မြောက်ဖို့ အခွင့်အရေးယူခဲ့တယ်။ Wen Tianxiang သည် Dadu တွင် သုံးနှစ်ကျော် အကျဉ်းချခံခဲ့ရပြီး လက်နက်ချခြင်းထက် သေချင်သည်။ ယွမ်မင်းဆက်ကို တည်ထောင်သူ Kublai Khan က "မင်းရဲ့သစ္စာစောင့်သိမှုကို ငါ အပြည့်အဝနားလည်ပါတယ်။ မင်းစိတ်ပြောင်းပြီး ယွမ်မင်းဆက်ရဲ့ ဝန်ကြီးတစ်ယောက်ဖြစ်လာရင် မင်းကို ဝန်ကြီးချုပ်အဖြစ် ခန့်အပ်ထားဆဲပါ။" Wen Tianxiang က "ဆောင်းမင်းဆက် ပျက်သွားပြီ။ ငါသေချင်တယ်၊ တခြားပြောစရာမရှိဘူး" 1283 ခုနှစ်တွင် Wen Tianxiang သည် အသက် 47 နှစ်တွင် ကွယ်လွန်ခဲ့သည်။ အကျဉ်းထောင်ထဲတွင် Wen Tianxiang ရေးသားခဲ့သော "ဖြောင့်မတ်ခြင်းသီချင်း" သည် ခေတ်အဆက်ဆက် ချီးမွမ်းခံခဲ့ရသော မသေနိုင်သော ကဗျာတစ်ပုဒ် ဖြစ်လာခဲ့သည်။</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103120"/>
            <a:ext cx="11247120" cy="1005840"/>
          </a:xfrm>
          <a:prstGeom prst="rect">
            <a:avLst/>
          </a:prstGeom>
          <a:noFill/>
        </p:spPr>
        <p:txBody>
          <a:bodyPr wrap="none">
            <a:spAutoFit/>
          </a:bodyPr>
          <a:lstStyle/>
          <a:p>
            <a:pPr algn="l">
              <a:defRPr sz="4800" b="1">
                <a:solidFill>
                  <a:srgbClr val="000000"/>
                </a:solidFill>
                <a:latin typeface="Microsoft YaHei"/>
              </a:defRPr>
            </a:pPr>
            <a:r>
              <a:t>语法</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11247120" cy="731520"/>
          </a:xfrm>
          <a:prstGeom prst="rect">
            <a:avLst/>
          </a:prstGeom>
          <a:noFill/>
        </p:spPr>
        <p:txBody>
          <a:bodyPr wrap="none">
            <a:spAutoFit/>
          </a:bodyPr>
          <a:lstStyle/>
          <a:p>
            <a:pPr algn="l">
              <a:defRPr sz="3600" b="1">
                <a:solidFill>
                  <a:srgbClr val="000000"/>
                </a:solidFill>
                <a:latin typeface="Microsoft YaHei"/>
              </a:defRPr>
            </a:pPr>
            <a:r>
              <a:t>立志要……</a:t>
            </a:r>
          </a:p>
        </p:txBody>
      </p:sp>
      <p:sp>
        <p:nvSpPr>
          <p:cNvPr id="4" name="TextBox 3"/>
          <p:cNvSpPr txBox="1"/>
          <p:nvPr/>
        </p:nvSpPr>
        <p:spPr>
          <a:xfrm>
            <a:off x="457200" y="1554480"/>
            <a:ext cx="11247120" cy="2011680"/>
          </a:xfrm>
          <a:prstGeom prst="rect">
            <a:avLst/>
          </a:prstGeom>
          <a:noFill/>
        </p:spPr>
        <p:txBody>
          <a:bodyPr wrap="square">
            <a:spAutoFit/>
          </a:bodyPr>
          <a:lstStyle/>
          <a:p>
            <a:pPr algn="l">
              <a:defRPr sz="2600">
                <a:solidFill>
                  <a:srgbClr val="1F2937"/>
                </a:solidFill>
                <a:latin typeface="Microsoft YaHei"/>
              </a:defRPr>
            </a:pPr>
            <a:r>
              <a:t>表示决心</a:t>
            </a:r>
            <a:br/>
            <a:r>
              <a:t>要做某事，表达坚定的志向或目标。</a:t>
            </a:r>
          </a:p>
        </p:txBody>
      </p:sp>
      <p:sp>
        <p:nvSpPr>
          <p:cNvPr id="5" name="TextBox 4"/>
          <p:cNvSpPr txBox="1"/>
          <p:nvPr/>
        </p:nvSpPr>
        <p:spPr>
          <a:xfrm>
            <a:off x="457200" y="3657600"/>
            <a:ext cx="11247120" cy="2743200"/>
          </a:xfrm>
          <a:prstGeom prst="rect">
            <a:avLst/>
          </a:prstGeom>
          <a:noFill/>
        </p:spPr>
        <p:txBody>
          <a:bodyPr wrap="square">
            <a:spAutoFit/>
          </a:bodyPr>
          <a:lstStyle/>
          <a:p>
            <a:pPr>
              <a:spcAft>
                <a:spcPts val="800"/>
              </a:spcAft>
              <a:defRPr sz="2200">
                <a:solidFill>
                  <a:srgbClr val="4B5563"/>
                </a:solidFill>
                <a:latin typeface="Microsoft YaHei"/>
              </a:defRPr>
            </a:pPr>
            <a:r>
              <a:t>他立志要当一名医生。  Tā lìzhì yào dāng yì míng</a:t>
            </a:r>
            <a:br/>
            <a:r>
              <a:t>yīshēng.  He resolved to become a doctor.</a:t>
            </a:r>
          </a:p>
          <a:p>
            <a:pPr>
              <a:spcAft>
                <a:spcPts val="800"/>
              </a:spcAft>
              <a:defRPr sz="2200">
                <a:solidFill>
                  <a:srgbClr val="4B5563"/>
                </a:solidFill>
                <a:latin typeface="Microsoft YaHei"/>
              </a:defRPr>
            </a:pPr>
            <a:r>
              <a:t>她从小立志要学好汉语。  Tā cóngxiǎo lìzhì yào xuéhǎo Hànyǔ.</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11247120" cy="731520"/>
          </a:xfrm>
          <a:prstGeom prst="rect">
            <a:avLst/>
          </a:prstGeom>
          <a:noFill/>
        </p:spPr>
        <p:txBody>
          <a:bodyPr wrap="none">
            <a:spAutoFit/>
          </a:bodyPr>
          <a:lstStyle/>
          <a:p>
            <a:pPr algn="l">
              <a:defRPr sz="3600" b="1">
                <a:solidFill>
                  <a:srgbClr val="000000"/>
                </a:solidFill>
                <a:latin typeface="Microsoft YaHei"/>
              </a:defRPr>
            </a:pPr>
            <a:r>
              <a:t>好比……</a:t>
            </a:r>
          </a:p>
        </p:txBody>
      </p:sp>
      <p:sp>
        <p:nvSpPr>
          <p:cNvPr id="4" name="TextBox 3"/>
          <p:cNvSpPr txBox="1"/>
          <p:nvPr/>
        </p:nvSpPr>
        <p:spPr>
          <a:xfrm>
            <a:off x="457200" y="1554480"/>
            <a:ext cx="11247120" cy="2011680"/>
          </a:xfrm>
          <a:prstGeom prst="rect">
            <a:avLst/>
          </a:prstGeom>
          <a:noFill/>
        </p:spPr>
        <p:txBody>
          <a:bodyPr wrap="square">
            <a:spAutoFit/>
          </a:bodyPr>
          <a:lstStyle/>
          <a:p>
            <a:pPr algn="l">
              <a:defRPr sz="2600">
                <a:solidFill>
                  <a:srgbClr val="1F2937"/>
                </a:solidFill>
                <a:latin typeface="Microsoft YaHei"/>
              </a:defRPr>
            </a:pPr>
            <a:r>
              <a:t>用来打比方，表示“就像……</a:t>
            </a:r>
            <a:br/>
            <a:r>
              <a:t>一样”，常用于说明两种事物之间的相似关系。</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11247120" cy="731520"/>
          </a:xfrm>
          <a:prstGeom prst="rect">
            <a:avLst/>
          </a:prstGeom>
          <a:noFill/>
        </p:spPr>
        <p:txBody>
          <a:bodyPr wrap="none">
            <a:spAutoFit/>
          </a:bodyPr>
          <a:lstStyle/>
          <a:p>
            <a:pPr algn="l">
              <a:defRPr sz="3600" b="1">
                <a:solidFill>
                  <a:srgbClr val="000000"/>
                </a:solidFill>
                <a:latin typeface="Microsoft YaHei"/>
              </a:defRPr>
            </a:pPr>
            <a:r>
              <a:t>难道</a:t>
            </a:r>
            <a:br/>
            <a:r>
              <a:t>不……吗？</a:t>
            </a:r>
          </a:p>
        </p:txBody>
      </p:sp>
      <p:sp>
        <p:nvSpPr>
          <p:cNvPr id="4" name="TextBox 3"/>
          <p:cNvSpPr txBox="1"/>
          <p:nvPr/>
        </p:nvSpPr>
        <p:spPr>
          <a:xfrm>
            <a:off x="457200" y="1554480"/>
            <a:ext cx="11247120" cy="2011680"/>
          </a:xfrm>
          <a:prstGeom prst="rect">
            <a:avLst/>
          </a:prstGeom>
          <a:noFill/>
        </p:spPr>
        <p:txBody>
          <a:bodyPr wrap="square">
            <a:spAutoFit/>
          </a:bodyPr>
          <a:lstStyle/>
          <a:p>
            <a:pPr algn="l">
              <a:defRPr sz="2600">
                <a:solidFill>
                  <a:srgbClr val="1F2937"/>
                </a:solidFill>
                <a:latin typeface="Microsoft YaHei"/>
              </a:defRPr>
            </a:pPr>
            <a:r>
              <a:t>反问句结构，表示“当然……”，加强肯定的语气。</a:t>
            </a:r>
          </a:p>
        </p:txBody>
      </p:sp>
      <p:sp>
        <p:nvSpPr>
          <p:cNvPr id="5" name="TextBox 4"/>
          <p:cNvSpPr txBox="1"/>
          <p:nvPr/>
        </p:nvSpPr>
        <p:spPr>
          <a:xfrm>
            <a:off x="457200" y="3657600"/>
            <a:ext cx="11247120" cy="2743200"/>
          </a:xfrm>
          <a:prstGeom prst="rect">
            <a:avLst/>
          </a:prstGeom>
          <a:noFill/>
        </p:spPr>
        <p:txBody>
          <a:bodyPr wrap="square">
            <a:spAutoFit/>
          </a:bodyPr>
          <a:lstStyle/>
          <a:p>
            <a:pPr>
              <a:spcAft>
                <a:spcPts val="800"/>
              </a:spcAft>
              <a:defRPr sz="2200">
                <a:solidFill>
                  <a:srgbClr val="4B5563"/>
                </a:solidFill>
                <a:latin typeface="Microsoft YaHei"/>
              </a:defRPr>
            </a:pPr>
            <a:r>
              <a:t>你这样做，难道不</a:t>
            </a:r>
            <a:br/>
            <a:r>
              <a:t>对吗？  Nǐ zhèyàng zuò, nándào bù duì ma?  You did </a:t>
            </a:r>
            <a:br/>
            <a:r>
              <a:t>this; isn't it right?</a:t>
            </a:r>
          </a:p>
          <a:p>
            <a:pPr>
              <a:spcAft>
                <a:spcPts val="800"/>
              </a:spcAft>
              <a:defRPr sz="2200">
                <a:solidFill>
                  <a:srgbClr val="4B5563"/>
                </a:solidFill>
                <a:latin typeface="Microsoft YaHei"/>
              </a:defRPr>
            </a:pPr>
            <a:r>
              <a:t>这么好的机会，难道不应该抓住吗？  Zhème hǎo de jīhuì, nándào bù yīnggāi zhuāzhù ma?  S</a:t>
            </a:r>
            <a:br/>
            <a:r>
              <a:t>uch a good opportunity; shouldn't you seize it?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名臣</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míngchén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famous m</a:t>
            </a:r>
            <a:br/>
            <a:r>
              <a:t>inister</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နာမည်ကြီးဝန်ကြီး</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历</a:t>
            </a:r>
            <a:br/>
            <a:r>
              <a:t>史名臣  lìshǐ míngchén  famous minister in history</a:t>
            </a:r>
          </a:p>
          <a:p>
            <a:pPr>
              <a:spcAft>
                <a:spcPts val="600"/>
              </a:spcAft>
              <a:defRPr sz="1800">
                <a:solidFill>
                  <a:srgbClr val="4B5563"/>
                </a:solidFill>
                <a:latin typeface="Microsoft YaHei"/>
              </a:defRPr>
            </a:pPr>
            <a:r>
              <a:t>一代名臣  yí dài míngchén  a </a:t>
            </a:r>
            <a:br/>
            <a:r>
              <a:t>famous minister of a generation</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11247120" cy="731520"/>
          </a:xfrm>
          <a:prstGeom prst="rect">
            <a:avLst/>
          </a:prstGeom>
          <a:noFill/>
        </p:spPr>
        <p:txBody>
          <a:bodyPr wrap="none">
            <a:spAutoFit/>
          </a:bodyPr>
          <a:lstStyle/>
          <a:p>
            <a:pPr algn="l">
              <a:defRPr sz="3600" b="1">
                <a:solidFill>
                  <a:srgbClr val="000000"/>
                </a:solidFill>
                <a:latin typeface="Microsoft YaHei"/>
              </a:defRPr>
            </a:pPr>
            <a:r>
              <a:t>宁愿……也不……</a:t>
            </a:r>
          </a:p>
        </p:txBody>
      </p:sp>
      <p:sp>
        <p:nvSpPr>
          <p:cNvPr id="4" name="TextBox 3"/>
          <p:cNvSpPr txBox="1"/>
          <p:nvPr/>
        </p:nvSpPr>
        <p:spPr>
          <a:xfrm>
            <a:off x="457200" y="1554480"/>
            <a:ext cx="11247120" cy="2011680"/>
          </a:xfrm>
          <a:prstGeom prst="rect">
            <a:avLst/>
          </a:prstGeom>
          <a:noFill/>
        </p:spPr>
        <p:txBody>
          <a:bodyPr wrap="square">
            <a:spAutoFit/>
          </a:bodyPr>
          <a:lstStyle/>
          <a:p>
            <a:pPr algn="l">
              <a:defRPr sz="2600">
                <a:solidFill>
                  <a:srgbClr val="1F2937"/>
                </a:solidFill>
                <a:latin typeface="Microsoft YaHei"/>
              </a:defRPr>
            </a:pPr>
            <a:r>
              <a:t>表示在两者中选择前者，放弃后者</a:t>
            </a:r>
            <a:br/>
            <a:r>
              <a:t>，强调坚定的选择。</a:t>
            </a:r>
          </a:p>
        </p:txBody>
      </p:sp>
      <p:sp>
        <p:nvSpPr>
          <p:cNvPr id="5" name="TextBox 4"/>
          <p:cNvSpPr txBox="1"/>
          <p:nvPr/>
        </p:nvSpPr>
        <p:spPr>
          <a:xfrm>
            <a:off x="457200" y="3657600"/>
            <a:ext cx="11247120" cy="2743200"/>
          </a:xfrm>
          <a:prstGeom prst="rect">
            <a:avLst/>
          </a:prstGeom>
          <a:noFill/>
        </p:spPr>
        <p:txBody>
          <a:bodyPr wrap="square">
            <a:spAutoFit/>
          </a:bodyPr>
          <a:lstStyle/>
          <a:p>
            <a:pPr>
              <a:spcAft>
                <a:spcPts val="800"/>
              </a:spcAft>
              <a:defRPr sz="2200">
                <a:solidFill>
                  <a:srgbClr val="4B5563"/>
                </a:solidFill>
                <a:latin typeface="Microsoft YaHei"/>
              </a:defRPr>
            </a:pPr>
            <a:r>
              <a:t>她宁愿饿着</a:t>
            </a:r>
            <a:br/>
            <a:r>
              <a:t>也不吃垃圾食品。  Tā nìngyuàn è zhe yě bù chī lājī shípǐn.</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11247120" cy="731520"/>
          </a:xfrm>
          <a:prstGeom prst="rect">
            <a:avLst/>
          </a:prstGeom>
          <a:noFill/>
        </p:spPr>
        <p:txBody>
          <a:bodyPr wrap="none">
            <a:spAutoFit/>
          </a:bodyPr>
          <a:lstStyle/>
          <a:p>
            <a:pPr algn="l">
              <a:defRPr sz="3600" b="1">
                <a:solidFill>
                  <a:srgbClr val="000000"/>
                </a:solidFill>
                <a:latin typeface="Microsoft YaHei"/>
              </a:defRPr>
            </a:pPr>
            <a:r>
              <a:t>趁机</a:t>
            </a:r>
          </a:p>
        </p:txBody>
      </p:sp>
      <p:sp>
        <p:nvSpPr>
          <p:cNvPr id="4" name="TextBox 3"/>
          <p:cNvSpPr txBox="1"/>
          <p:nvPr/>
        </p:nvSpPr>
        <p:spPr>
          <a:xfrm>
            <a:off x="457200" y="1554480"/>
            <a:ext cx="11247120" cy="2011680"/>
          </a:xfrm>
          <a:prstGeom prst="rect">
            <a:avLst/>
          </a:prstGeom>
          <a:noFill/>
        </p:spPr>
        <p:txBody>
          <a:bodyPr wrap="square">
            <a:spAutoFit/>
          </a:bodyPr>
          <a:lstStyle/>
          <a:p>
            <a:pPr algn="l">
              <a:defRPr sz="2600">
                <a:solidFill>
                  <a:srgbClr val="1F2937"/>
                </a:solidFill>
                <a:latin typeface="Microsoft YaHei"/>
              </a:defRPr>
            </a:pPr>
            <a:r>
              <a:t>表示利用某个机会做某事，常用于</a:t>
            </a:r>
            <a:br/>
            <a:r>
              <a:t>描述在有利条件下采取行动。</a:t>
            </a:r>
          </a:p>
        </p:txBody>
      </p:sp>
      <p:sp>
        <p:nvSpPr>
          <p:cNvPr id="5" name="TextBox 4"/>
          <p:cNvSpPr txBox="1"/>
          <p:nvPr/>
        </p:nvSpPr>
        <p:spPr>
          <a:xfrm>
            <a:off x="457200" y="3657600"/>
            <a:ext cx="11247120" cy="2743200"/>
          </a:xfrm>
          <a:prstGeom prst="rect">
            <a:avLst/>
          </a:prstGeom>
          <a:noFill/>
        </p:spPr>
        <p:txBody>
          <a:bodyPr wrap="square">
            <a:spAutoFit/>
          </a:bodyPr>
          <a:lstStyle/>
          <a:p>
            <a:pPr>
              <a:spcAft>
                <a:spcPts val="800"/>
              </a:spcAft>
              <a:defRPr sz="2200">
                <a:solidFill>
                  <a:srgbClr val="4B5563"/>
                </a:solidFill>
                <a:latin typeface="Microsoft YaHei"/>
              </a:defRPr>
            </a:pPr>
            <a:r>
              <a:t>他趁机逃走了。  Tā chènjī táozǒu le.  He took the chance to escape.</a:t>
            </a:r>
          </a:p>
          <a:p>
            <a:pPr>
              <a:spcAft>
                <a:spcPts val="800"/>
              </a:spcAft>
              <a:defRPr sz="2200">
                <a:solidFill>
                  <a:srgbClr val="4B5563"/>
                </a:solidFill>
                <a:latin typeface="Microsoft YaHei"/>
              </a:defRPr>
            </a:pPr>
            <a:r>
              <a:t>我们要趁机好好学习。  We should take this oppo</a:t>
            </a:r>
            <a:br/>
            <a:r>
              <a:t>rtunity to study hard.</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731520"/>
            <a:ext cx="11247120" cy="731520"/>
          </a:xfrm>
          <a:prstGeom prst="rect">
            <a:avLst/>
          </a:prstGeom>
          <a:noFill/>
        </p:spPr>
        <p:txBody>
          <a:bodyPr wrap="none">
            <a:spAutoFit/>
          </a:bodyPr>
          <a:lstStyle/>
          <a:p>
            <a:pPr algn="l">
              <a:defRPr sz="3600" b="1">
                <a:solidFill>
                  <a:srgbClr val="000000"/>
                </a:solidFill>
                <a:latin typeface="Microsoft YaHei"/>
              </a:defRPr>
            </a:pPr>
            <a:r>
              <a:t>被 + 动作执行</a:t>
            </a:r>
            <a:br/>
            <a:r>
              <a:t>者 + 动词</a:t>
            </a:r>
          </a:p>
        </p:txBody>
      </p:sp>
      <p:sp>
        <p:nvSpPr>
          <p:cNvPr id="4" name="TextBox 3"/>
          <p:cNvSpPr txBox="1"/>
          <p:nvPr/>
        </p:nvSpPr>
        <p:spPr>
          <a:xfrm>
            <a:off x="457200" y="1554480"/>
            <a:ext cx="11247120" cy="2011680"/>
          </a:xfrm>
          <a:prstGeom prst="rect">
            <a:avLst/>
          </a:prstGeom>
          <a:noFill/>
        </p:spPr>
        <p:txBody>
          <a:bodyPr wrap="square">
            <a:spAutoFit/>
          </a:bodyPr>
          <a:lstStyle/>
          <a:p>
            <a:pPr algn="l">
              <a:defRPr sz="2600">
                <a:solidFill>
                  <a:srgbClr val="1F2937"/>
                </a:solidFill>
                <a:latin typeface="Microsoft YaHei"/>
              </a:defRPr>
            </a:pPr>
            <a:r>
              <a:t>汉语被动句的基本结构，表示主语是动作的承受者</a:t>
            </a:r>
            <a:br/>
            <a:r>
              <a:t>。</a:t>
            </a:r>
          </a:p>
        </p:txBody>
      </p:sp>
      <p:sp>
        <p:nvSpPr>
          <p:cNvPr id="5" name="TextBox 4"/>
          <p:cNvSpPr txBox="1"/>
          <p:nvPr/>
        </p:nvSpPr>
        <p:spPr>
          <a:xfrm>
            <a:off x="457200" y="3657600"/>
            <a:ext cx="11247120" cy="2743200"/>
          </a:xfrm>
          <a:prstGeom prst="rect">
            <a:avLst/>
          </a:prstGeom>
          <a:noFill/>
        </p:spPr>
        <p:txBody>
          <a:bodyPr wrap="square">
            <a:spAutoFit/>
          </a:bodyPr>
          <a:lstStyle/>
          <a:p>
            <a:pPr>
              <a:spcAft>
                <a:spcPts val="800"/>
              </a:spcAft>
              <a:defRPr sz="2200">
                <a:solidFill>
                  <a:srgbClr val="4B5563"/>
                </a:solidFill>
                <a:latin typeface="Microsoft YaHei"/>
              </a:defRPr>
            </a:pPr>
            <a:r>
              <a:t>他被元军</a:t>
            </a:r>
            <a:br/>
            <a:r>
              <a:t>抓住了。  Tā bèi Yuánjūn zhuāzhù le.  He was captur</a:t>
            </a:r>
            <a:br/>
            <a:r>
              <a:t>ed by the Yuan army.</a:t>
            </a:r>
          </a:p>
          <a:p>
            <a:pPr>
              <a:spcAft>
                <a:spcPts val="800"/>
              </a:spcAft>
              <a:defRPr sz="2200">
                <a:solidFill>
                  <a:srgbClr val="4B5563"/>
                </a:solidFill>
                <a:latin typeface="Microsoft YaHei"/>
              </a:defRPr>
            </a:pPr>
            <a:r>
              <a:t>这本书被老师拿走了。  Zhè</a:t>
            </a:r>
            <a:br/>
            <a:r>
              <a:t>běn shū bèi lǎoshī ná zǒu le.  This book was taken away by the </a:t>
            </a:r>
            <a:br/>
            <a:r>
              <a:t>teacher.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臣</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chén</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minister; subject (of a ruler)</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ဝန်ကြီး</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大臣  dà chén  high official</a:t>
            </a:r>
          </a:p>
          <a:p>
            <a:pPr>
              <a:spcAft>
                <a:spcPts val="600"/>
              </a:spcAft>
              <a:defRPr sz="1800">
                <a:solidFill>
                  <a:srgbClr val="4B5563"/>
                </a:solidFill>
                <a:latin typeface="Microsoft YaHei"/>
              </a:defRPr>
            </a:pPr>
            <a:r>
              <a:t>忠臣  zhōng chén  loyal minister</a:t>
            </a:r>
          </a:p>
          <a:p>
            <a:pPr>
              <a:spcAft>
                <a:spcPts val="600"/>
              </a:spcAft>
              <a:defRPr sz="1800">
                <a:solidFill>
                  <a:srgbClr val="4B5563"/>
                </a:solidFill>
                <a:latin typeface="Microsoft YaHei"/>
              </a:defRPr>
            </a:pPr>
            <a:r>
              <a:t>臣子  chén zi  official; subject</a:t>
            </a:r>
          </a:p>
          <a:p>
            <a:pPr>
              <a:spcAft>
                <a:spcPts val="600"/>
              </a:spcAft>
              <a:defRPr sz="1800">
                <a:solidFill>
                  <a:srgbClr val="4B5563"/>
                </a:solidFill>
                <a:latin typeface="Microsoft YaHei"/>
              </a:defRPr>
            </a:pPr>
            <a:r>
              <a:t>名臣  míngchén  famous minister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传记</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zhuànjì</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biography</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အတ္ထုပ္ပတ္တိ</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读传记  dú zhuànjì  to read a biography</a:t>
            </a:r>
          </a:p>
          <a:p>
            <a:pPr>
              <a:spcAft>
                <a:spcPts val="600"/>
              </a:spcAft>
              <a:defRPr sz="1800">
                <a:solidFill>
                  <a:srgbClr val="4B5563"/>
                </a:solidFill>
                <a:latin typeface="Microsoft YaHei"/>
              </a:defRPr>
            </a:pPr>
            <a:r>
              <a:t>名人传记  míngrén zhuànjì  biography of a famous p</a:t>
            </a:r>
            <a:br/>
            <a:r>
              <a:t>erson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立志</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lìzhì</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to resolve; to aspire</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ဆုံးဖြတ်သည်။</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立志学习  lìzhì xuéxí  to resolve to study</a:t>
            </a:r>
          </a:p>
          <a:p>
            <a:pPr>
              <a:spcAft>
                <a:spcPts val="600"/>
              </a:spcAft>
              <a:defRPr sz="1800">
                <a:solidFill>
                  <a:srgbClr val="4B5563"/>
                </a:solidFill>
                <a:latin typeface="Microsoft YaHei"/>
              </a:defRPr>
            </a:pPr>
            <a:r>
              <a:t>立志报国  lìzhì bàoguó  to aspire to serve the country</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3" name="Picture 2" descr="courseware-1786087601-335d27e8.png"/>
          <p:cNvPicPr>
            <a:picLocks noChangeAspect="1"/>
          </p:cNvPicPr>
          <p:nvPr/>
        </p:nvPicPr>
        <p:blipFill>
          <a:blip r:embed="rId2"/>
          <a:stretch>
            <a:fillRect/>
          </a:stretch>
        </p:blipFill>
        <p:spPr>
          <a:xfrm>
            <a:off x="7772400" y="1097280"/>
            <a:ext cx="3657600" cy="3657600"/>
          </a:xfrm>
          <a:prstGeom prst="rect">
            <a:avLst/>
          </a:prstGeom>
        </p:spPr>
      </p:pic>
      <p:sp>
        <p:nvSpPr>
          <p:cNvPr id="4" name="TextBox 3"/>
          <p:cNvSpPr txBox="1"/>
          <p:nvPr/>
        </p:nvSpPr>
        <p:spPr>
          <a:xfrm>
            <a:off x="457200" y="548640"/>
            <a:ext cx="6858000" cy="1554480"/>
          </a:xfrm>
          <a:prstGeom prst="rect">
            <a:avLst/>
          </a:prstGeom>
          <a:noFill/>
        </p:spPr>
        <p:txBody>
          <a:bodyPr wrap="square">
            <a:spAutoFit/>
          </a:bodyPr>
          <a:lstStyle/>
          <a:p>
            <a:pPr algn="l">
              <a:defRPr sz="8400" b="1">
                <a:solidFill>
                  <a:srgbClr val="000000"/>
                </a:solidFill>
                <a:latin typeface="Microsoft YaHei"/>
              </a:defRPr>
            </a:pPr>
            <a:r>
              <a:t>状元</a:t>
            </a:r>
          </a:p>
        </p:txBody>
      </p:sp>
      <p:sp>
        <p:nvSpPr>
          <p:cNvPr id="5" name="TextBox 4"/>
          <p:cNvSpPr txBox="1"/>
          <p:nvPr/>
        </p:nvSpPr>
        <p:spPr>
          <a:xfrm>
            <a:off x="457200" y="2194560"/>
            <a:ext cx="6858000" cy="640080"/>
          </a:xfrm>
          <a:prstGeom prst="rect">
            <a:avLst/>
          </a:prstGeom>
          <a:noFill/>
        </p:spPr>
        <p:txBody>
          <a:bodyPr wrap="none">
            <a:spAutoFit/>
          </a:bodyPr>
          <a:lstStyle/>
          <a:p>
            <a:pPr algn="l">
              <a:defRPr sz="3600">
                <a:solidFill>
                  <a:srgbClr val="3B82F6"/>
                </a:solidFill>
                <a:latin typeface="Microsoft YaHei"/>
              </a:defRPr>
            </a:pPr>
            <a:r>
              <a:t>zhuàngyuan</a:t>
            </a:r>
          </a:p>
        </p:txBody>
      </p:sp>
      <p:sp>
        <p:nvSpPr>
          <p:cNvPr id="6" name="TextBox 5"/>
          <p:cNvSpPr txBox="1"/>
          <p:nvPr/>
        </p:nvSpPr>
        <p:spPr>
          <a:xfrm>
            <a:off x="457200" y="2880360"/>
            <a:ext cx="6858000" cy="548640"/>
          </a:xfrm>
          <a:prstGeom prst="rect">
            <a:avLst/>
          </a:prstGeom>
          <a:noFill/>
        </p:spPr>
        <p:txBody>
          <a:bodyPr wrap="none">
            <a:spAutoFit/>
          </a:bodyPr>
          <a:lstStyle/>
          <a:p>
            <a:pPr algn="l">
              <a:defRPr sz="2800">
                <a:solidFill>
                  <a:srgbClr val="4B5563"/>
                </a:solidFill>
                <a:latin typeface="Microsoft YaHei"/>
              </a:defRPr>
            </a:pPr>
            <a:r>
              <a:t>top scholar</a:t>
            </a:r>
            <a:br/>
            <a:r>
              <a:t>in imperial examination</a:t>
            </a:r>
          </a:p>
        </p:txBody>
      </p:sp>
      <p:sp>
        <p:nvSpPr>
          <p:cNvPr id="7" name="TextBox 6"/>
          <p:cNvSpPr txBox="1"/>
          <p:nvPr/>
        </p:nvSpPr>
        <p:spPr>
          <a:xfrm>
            <a:off x="457200" y="3474720"/>
            <a:ext cx="6858000" cy="457200"/>
          </a:xfrm>
          <a:prstGeom prst="rect">
            <a:avLst/>
          </a:prstGeom>
          <a:noFill/>
        </p:spPr>
        <p:txBody>
          <a:bodyPr wrap="none">
            <a:spAutoFit/>
          </a:bodyPr>
          <a:lstStyle/>
          <a:p>
            <a:pPr algn="l">
              <a:defRPr sz="2000">
                <a:solidFill>
                  <a:srgbClr val="9CA3AF"/>
                </a:solidFill>
                <a:latin typeface="Microsoft YaHei"/>
              </a:defRPr>
            </a:pPr>
            <a:r>
              <a:t>နံပါတ်တစ် ပညာရှင်</a:t>
            </a:r>
          </a:p>
        </p:txBody>
      </p:sp>
      <p:sp>
        <p:nvSpPr>
          <p:cNvPr id="8" name="TextBox 7"/>
          <p:cNvSpPr txBox="1"/>
          <p:nvPr/>
        </p:nvSpPr>
        <p:spPr>
          <a:xfrm>
            <a:off x="457200" y="4023360"/>
            <a:ext cx="6858000" cy="2377440"/>
          </a:xfrm>
          <a:prstGeom prst="rect">
            <a:avLst/>
          </a:prstGeom>
          <a:noFill/>
        </p:spPr>
        <p:txBody>
          <a:bodyPr wrap="square">
            <a:spAutoFit/>
          </a:bodyPr>
          <a:lstStyle/>
          <a:p>
            <a:pPr>
              <a:spcAft>
                <a:spcPts val="600"/>
              </a:spcAft>
              <a:defRPr sz="1800">
                <a:solidFill>
                  <a:srgbClr val="4B5563"/>
                </a:solidFill>
                <a:latin typeface="Microsoft YaHei"/>
              </a:defRPr>
            </a:pPr>
            <a:r>
              <a:t>考中状元  kǎo zhòng zhuàngyuan  to ach</a:t>
            </a:r>
            <a:br/>
            <a:r>
              <a:t>ieve first place in the imperial exam</a:t>
            </a:r>
          </a:p>
          <a:p>
            <a:pPr>
              <a:spcAft>
                <a:spcPts val="600"/>
              </a:spcAft>
              <a:defRPr sz="1800">
                <a:solidFill>
                  <a:srgbClr val="4B5563"/>
                </a:solidFill>
                <a:latin typeface="Microsoft YaHei"/>
              </a:defRPr>
            </a:pPr>
            <a:r>
              <a:t>文状元  </a:t>
            </a:r>
            <a:br/>
            <a:r>
              <a:t>wén zhuàngyuan  top civil examination scholar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548640"/>
            <a:ext cx="11247120" cy="1554480"/>
          </a:xfrm>
          <a:prstGeom prst="rect">
            <a:avLst/>
          </a:prstGeom>
          <a:noFill/>
        </p:spPr>
        <p:txBody>
          <a:bodyPr wrap="square">
            <a:spAutoFit/>
          </a:bodyPr>
          <a:lstStyle/>
          <a:p>
            <a:pPr algn="l">
              <a:defRPr sz="8400" b="1">
                <a:solidFill>
                  <a:srgbClr val="000000"/>
                </a:solidFill>
                <a:latin typeface="Microsoft YaHei"/>
              </a:defRPr>
            </a:pPr>
            <a:r>
              <a:t>建立</a:t>
            </a:r>
          </a:p>
        </p:txBody>
      </p:sp>
      <p:sp>
        <p:nvSpPr>
          <p:cNvPr id="4" name="TextBox 3"/>
          <p:cNvSpPr txBox="1"/>
          <p:nvPr/>
        </p:nvSpPr>
        <p:spPr>
          <a:xfrm>
            <a:off x="457200" y="2194560"/>
            <a:ext cx="11247120" cy="640080"/>
          </a:xfrm>
          <a:prstGeom prst="rect">
            <a:avLst/>
          </a:prstGeom>
          <a:noFill/>
        </p:spPr>
        <p:txBody>
          <a:bodyPr wrap="none">
            <a:spAutoFit/>
          </a:bodyPr>
          <a:lstStyle/>
          <a:p>
            <a:pPr algn="l">
              <a:defRPr sz="3600">
                <a:solidFill>
                  <a:srgbClr val="3B82F6"/>
                </a:solidFill>
                <a:latin typeface="Microsoft YaHei"/>
              </a:defRPr>
            </a:pPr>
            <a:r>
              <a:t>jiànlì</a:t>
            </a:r>
          </a:p>
        </p:txBody>
      </p:sp>
      <p:sp>
        <p:nvSpPr>
          <p:cNvPr id="5" name="TextBox 4"/>
          <p:cNvSpPr txBox="1"/>
          <p:nvPr/>
        </p:nvSpPr>
        <p:spPr>
          <a:xfrm>
            <a:off x="457200" y="2880360"/>
            <a:ext cx="11247120" cy="548640"/>
          </a:xfrm>
          <a:prstGeom prst="rect">
            <a:avLst/>
          </a:prstGeom>
          <a:noFill/>
        </p:spPr>
        <p:txBody>
          <a:bodyPr wrap="none">
            <a:spAutoFit/>
          </a:bodyPr>
          <a:lstStyle/>
          <a:p>
            <a:pPr algn="l">
              <a:defRPr sz="2800">
                <a:solidFill>
                  <a:srgbClr val="4B5563"/>
                </a:solidFill>
                <a:latin typeface="Microsoft YaHei"/>
              </a:defRPr>
            </a:pPr>
            <a:r>
              <a:t>t</a:t>
            </a:r>
            <a:br/>
            <a:r>
              <a:t>o establish; to found</a:t>
            </a:r>
          </a:p>
        </p:txBody>
      </p:sp>
      <p:sp>
        <p:nvSpPr>
          <p:cNvPr id="6" name="TextBox 5"/>
          <p:cNvSpPr txBox="1"/>
          <p:nvPr/>
        </p:nvSpPr>
        <p:spPr>
          <a:xfrm>
            <a:off x="457200" y="3474720"/>
            <a:ext cx="11247120" cy="457200"/>
          </a:xfrm>
          <a:prstGeom prst="rect">
            <a:avLst/>
          </a:prstGeom>
          <a:noFill/>
        </p:spPr>
        <p:txBody>
          <a:bodyPr wrap="none">
            <a:spAutoFit/>
          </a:bodyPr>
          <a:lstStyle/>
          <a:p>
            <a:pPr algn="l">
              <a:defRPr sz="2000">
                <a:solidFill>
                  <a:srgbClr val="9CA3AF"/>
                </a:solidFill>
                <a:latin typeface="Microsoft YaHei"/>
              </a:defRPr>
            </a:pPr>
            <a:r>
              <a:t>တည်စေ</a:t>
            </a:r>
          </a:p>
        </p:txBody>
      </p:sp>
      <p:sp>
        <p:nvSpPr>
          <p:cNvPr id="7" name="TextBox 6"/>
          <p:cNvSpPr txBox="1"/>
          <p:nvPr/>
        </p:nvSpPr>
        <p:spPr>
          <a:xfrm>
            <a:off x="457200" y="4023360"/>
            <a:ext cx="11247120" cy="2377440"/>
          </a:xfrm>
          <a:prstGeom prst="rect">
            <a:avLst/>
          </a:prstGeom>
          <a:noFill/>
        </p:spPr>
        <p:txBody>
          <a:bodyPr wrap="square">
            <a:spAutoFit/>
          </a:bodyPr>
          <a:lstStyle/>
          <a:p>
            <a:pPr>
              <a:spcAft>
                <a:spcPts val="600"/>
              </a:spcAft>
              <a:defRPr sz="1800">
                <a:solidFill>
                  <a:srgbClr val="4B5563"/>
                </a:solidFill>
                <a:latin typeface="Microsoft YaHei"/>
              </a:defRPr>
            </a:pPr>
            <a:r>
              <a:t>建立国家  jiànlì guójiā  to found a coun</a:t>
            </a:r>
            <a:br/>
            <a:r>
              <a:t>try</a:t>
            </a:r>
          </a:p>
          <a:p>
            <a:pPr>
              <a:spcAft>
                <a:spcPts val="600"/>
              </a:spcAft>
              <a:defRPr sz="1800">
                <a:solidFill>
                  <a:srgbClr val="4B5563"/>
                </a:solidFill>
                <a:latin typeface="Microsoft YaHei"/>
              </a:defRPr>
            </a:pPr>
            <a:r>
              <a:t>建立友谊  jiànlì yǒuyì  t</a:t>
            </a:r>
            <a:br/>
            <a:r>
              <a:t>o build friendship</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