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0" r:id="rId3"/>
    <p:sldId id="421" r:id="rId5"/>
    <p:sldId id="443" r:id="rId6"/>
    <p:sldId id="456" r:id="rId7"/>
    <p:sldId id="450" r:id="rId8"/>
    <p:sldId id="524" r:id="rId9"/>
    <p:sldId id="452" r:id="rId10"/>
    <p:sldId id="454" r:id="rId11"/>
    <p:sldId id="457" r:id="rId12"/>
    <p:sldId id="458" r:id="rId13"/>
    <p:sldId id="459" r:id="rId14"/>
    <p:sldId id="491" r:id="rId15"/>
    <p:sldId id="600" r:id="rId16"/>
    <p:sldId id="601" r:id="rId17"/>
    <p:sldId id="602" r:id="rId18"/>
    <p:sldId id="461" r:id="rId19"/>
    <p:sldId id="460" r:id="rId20"/>
    <p:sldId id="603" r:id="rId21"/>
    <p:sldId id="604" r:id="rId22"/>
    <p:sldId id="605" r:id="rId23"/>
    <p:sldId id="607" r:id="rId24"/>
    <p:sldId id="493" r:id="rId25"/>
    <p:sldId id="565" r:id="rId26"/>
    <p:sldId id="497" r:id="rId27"/>
    <p:sldId id="494" r:id="rId28"/>
    <p:sldId id="635" r:id="rId29"/>
    <p:sldId id="566" r:id="rId30"/>
    <p:sldId id="500" r:id="rId31"/>
    <p:sldId id="517" r:id="rId32"/>
    <p:sldId id="501" r:id="rId33"/>
    <p:sldId id="504" r:id="rId34"/>
    <p:sldId id="442" r:id="rId35"/>
    <p:sldId id="507" r:id="rId36"/>
    <p:sldId id="511" r:id="rId37"/>
    <p:sldId id="510" r:id="rId38"/>
    <p:sldId id="570" r:id="rId39"/>
    <p:sldId id="513" r:id="rId40"/>
    <p:sldId id="519" r:id="rId41"/>
    <p:sldId id="523" r:id="rId42"/>
    <p:sldId id="572" r:id="rId43"/>
    <p:sldId id="629" r:id="rId44"/>
    <p:sldId id="633" r:id="rId45"/>
    <p:sldId id="636" r:id="rId46"/>
    <p:sldId id="637" r:id="rId47"/>
    <p:sldId id="634" r:id="rId48"/>
    <p:sldId id="630" r:id="rId49"/>
    <p:sldId id="631" r:id="rId50"/>
    <p:sldId id="638" r:id="rId51"/>
    <p:sldId id="639" r:id="rId52"/>
    <p:sldId id="640" r:id="rId53"/>
    <p:sldId id="641" r:id="rId54"/>
    <p:sldId id="642" r:id="rId55"/>
    <p:sldId id="643" r:id="rId56"/>
    <p:sldId id="645" r:id="rId5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00000"/>
    <a:srgbClr val="0E870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8" autoAdjust="0"/>
    <p:restoredTop sz="81363" autoAdjust="0"/>
  </p:normalViewPr>
  <p:slideViewPr>
    <p:cSldViewPr snapToGrid="0">
      <p:cViewPr varScale="1">
        <p:scale>
          <a:sx n="76" d="100"/>
          <a:sy n="76" d="100"/>
        </p:scale>
        <p:origin x="582" y="51"/>
      </p:cViewPr>
      <p:guideLst>
        <p:guide orient="horz" pos="2256"/>
        <p:guide pos="38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0" Type="http://schemas.openxmlformats.org/officeDocument/2006/relationships/tableStyles" Target="tableStyles.xml"/><Relationship Id="rId6" Type="http://schemas.openxmlformats.org/officeDocument/2006/relationships/slide" Target="slides/slide3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那人有不同的成功，是吧？那你觉得事业</a:t>
            </a:r>
            <a:r>
              <a:rPr lang="en-US" altLang="zh-CN" dirty="0"/>
              <a:t>/</a:t>
            </a:r>
            <a:r>
              <a:rPr lang="zh-CN" altLang="en-US" dirty="0"/>
              <a:t>婚姻成功的关键是什么？</a:t>
            </a:r>
            <a:endParaRPr lang="en-US" altLang="zh-CN" dirty="0"/>
          </a:p>
          <a:p>
            <a:r>
              <a:rPr lang="zh-CN" altLang="en-US" dirty="0"/>
              <a:t>那你觉得学好汉语的关键是什么呀？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表情表演：</a:t>
            </a:r>
            <a:r>
              <a:rPr lang="en-US" altLang="zh-CN" dirty="0"/>
              <a:t>HSK6</a:t>
            </a:r>
            <a:r>
              <a:rPr lang="zh-CN" altLang="en-US" dirty="0"/>
              <a:t>级通过时</a:t>
            </a:r>
            <a:r>
              <a:rPr lang="en-US" altLang="zh-CN" dirty="0"/>
              <a:t>,……</a:t>
            </a:r>
            <a:r>
              <a:rPr lang="zh-CN" altLang="en-US" dirty="0"/>
              <a:t>（</a:t>
            </a:r>
            <a:r>
              <a:rPr lang="en-US" altLang="zh-CN" dirty="0"/>
              <a:t>HSK6</a:t>
            </a:r>
            <a:r>
              <a:rPr lang="zh-CN" altLang="en-US" dirty="0"/>
              <a:t>级通过时，某某露出了</a:t>
            </a:r>
            <a:r>
              <a:rPr lang="en-US" altLang="zh-CN" dirty="0"/>
              <a:t>……</a:t>
            </a:r>
            <a:r>
              <a:rPr lang="zh-CN" altLang="en-US" dirty="0"/>
              <a:t>的表情）</a:t>
            </a:r>
            <a:endParaRPr lang="en-US" altLang="zh-CN" dirty="0"/>
          </a:p>
          <a:p>
            <a:r>
              <a:rPr lang="zh-CN" altLang="en-US" dirty="0"/>
              <a:t>上课不认真，但是被老师点名回答问题时</a:t>
            </a:r>
            <a:r>
              <a:rPr lang="en-US" altLang="zh-CN" dirty="0"/>
              <a:t>……</a:t>
            </a:r>
            <a:r>
              <a:rPr lang="zh-CN" altLang="en-US" dirty="0"/>
              <a:t>（上课不认真，但是被老师点名回答问题时，某某露出了</a:t>
            </a:r>
            <a:r>
              <a:rPr lang="en-US" altLang="zh-CN" dirty="0"/>
              <a:t>……</a:t>
            </a:r>
            <a:r>
              <a:rPr lang="zh-CN" altLang="en-US" dirty="0"/>
              <a:t>的表情）</a:t>
            </a:r>
            <a:endParaRPr lang="en-US" altLang="zh-CN" dirty="0"/>
          </a:p>
          <a:p>
            <a:r>
              <a:rPr lang="zh-CN" altLang="en-US" dirty="0"/>
              <a:t>发现自己的巧克力蛋糕被室友偷偷吃完了的时候</a:t>
            </a:r>
            <a:r>
              <a:rPr lang="en-US" altLang="zh-CN" dirty="0"/>
              <a:t>……</a:t>
            </a:r>
            <a:r>
              <a:rPr lang="zh-CN" altLang="en-US" dirty="0"/>
              <a:t>（发现自己的巧克力蛋糕被室友偷偷吃完了的时候，某某露出了</a:t>
            </a:r>
            <a:r>
              <a:rPr lang="en-US" altLang="zh-CN" dirty="0"/>
              <a:t>……</a:t>
            </a:r>
            <a:r>
              <a:rPr lang="zh-CN" altLang="en-US" dirty="0"/>
              <a:t>的表情）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我们看，这是一个好习惯吗？什么不是一个好习惯？为什么不是？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我们来说一说右边的图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1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我完全不理解夏天不下雨的时候为什么要打伞。</a:t>
            </a:r>
            <a:endParaRPr lang="zh-CN" altLang="en-US" sz="1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1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你说的句子完全正确。</a:t>
            </a:r>
            <a:endParaRPr lang="zh-CN" altLang="en-US" sz="1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1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我完全不是故意的。</a:t>
            </a:r>
            <a:endParaRPr lang="zh-CN" altLang="en-US" sz="1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你和她一样吗？会不会因为玩手机完全不再身边发生的事情？</a:t>
            </a:r>
            <a:endParaRPr lang="en-US" altLang="zh-CN" dirty="0"/>
          </a:p>
          <a:p>
            <a:r>
              <a:rPr lang="zh-CN" altLang="en-US" dirty="0"/>
              <a:t>如果你和朋友一起吃饭，她一直在玩手机你会不会在意呢？</a:t>
            </a:r>
            <a:endParaRPr lang="en-US" altLang="zh-CN" dirty="0"/>
          </a:p>
          <a:p>
            <a:r>
              <a:rPr lang="zh-CN" altLang="en-US" dirty="0"/>
              <a:t>你在意别人对你的看法吗？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说一说你刚开始学习汉字的时候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这张图片什么地方不太对劲？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80800" y="6444344"/>
            <a:ext cx="711200" cy="116113"/>
          </a:xfrm>
          <a:prstGeom prst="rect">
            <a:avLst/>
          </a:prstGeom>
          <a:solidFill>
            <a:srgbClr val="C3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8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3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3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81474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941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801636" y="1960983"/>
            <a:ext cx="23641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5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基础课</a:t>
            </a:r>
            <a:endParaRPr lang="zh-CN" altLang="zh-CN" sz="5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PA-文本框 61"/>
          <p:cNvSpPr txBox="1"/>
          <p:nvPr>
            <p:custDataLst>
              <p:tags r:id="rId6"/>
            </p:custDataLst>
          </p:nvPr>
        </p:nvSpPr>
        <p:spPr>
          <a:xfrm>
            <a:off x="2896973" y="3428852"/>
            <a:ext cx="59639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zh-CN" sz="4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第三课 我叫大家笑话了</a:t>
            </a:r>
            <a:endParaRPr lang="zh-CN" altLang="en-US" sz="4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307282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5152580" y="4844639"/>
            <a:ext cx="1886840" cy="460375"/>
            <a:chOff x="5152580" y="4844639"/>
            <a:chExt cx="1886840" cy="460375"/>
          </a:xfrm>
        </p:grpSpPr>
        <p:sp>
          <p:nvSpPr>
            <p:cNvPr id="24" name="任意多边形 23"/>
            <p:cNvSpPr/>
            <p:nvPr/>
          </p:nvSpPr>
          <p:spPr>
            <a:xfrm>
              <a:off x="5152580" y="4855435"/>
              <a:ext cx="1886840" cy="438587"/>
            </a:xfrm>
            <a:custGeom>
              <a:avLst/>
              <a:gdLst>
                <a:gd name="connsiteX0" fmla="*/ 181420 w 1886840"/>
                <a:gd name="connsiteY0" fmla="*/ 0 h 438587"/>
                <a:gd name="connsiteX1" fmla="*/ 213805 w 1886840"/>
                <a:gd name="connsiteY1" fmla="*/ 0 h 438587"/>
                <a:gd name="connsiteX2" fmla="*/ 1673035 w 1886840"/>
                <a:gd name="connsiteY2" fmla="*/ 0 h 438587"/>
                <a:gd name="connsiteX3" fmla="*/ 1705419 w 1886840"/>
                <a:gd name="connsiteY3" fmla="*/ 0 h 438587"/>
                <a:gd name="connsiteX4" fmla="*/ 1705419 w 1886840"/>
                <a:gd name="connsiteY4" fmla="*/ 3317 h 438587"/>
                <a:gd name="connsiteX5" fmla="*/ 1716124 w 1886840"/>
                <a:gd name="connsiteY5" fmla="*/ 4413 h 438587"/>
                <a:gd name="connsiteX6" fmla="*/ 1886840 w 1886840"/>
                <a:gd name="connsiteY6" fmla="*/ 217198 h 438587"/>
                <a:gd name="connsiteX7" fmla="*/ 1716124 w 1886840"/>
                <a:gd name="connsiteY7" fmla="*/ 429984 h 438587"/>
                <a:gd name="connsiteX8" fmla="*/ 1705419 w 1886840"/>
                <a:gd name="connsiteY8" fmla="*/ 431080 h 438587"/>
                <a:gd name="connsiteX9" fmla="*/ 1705419 w 1886840"/>
                <a:gd name="connsiteY9" fmla="*/ 438587 h 438587"/>
                <a:gd name="connsiteX10" fmla="*/ 181420 w 1886840"/>
                <a:gd name="connsiteY10" fmla="*/ 438587 h 438587"/>
                <a:gd name="connsiteX11" fmla="*/ 181420 w 1886840"/>
                <a:gd name="connsiteY11" fmla="*/ 431080 h 438587"/>
                <a:gd name="connsiteX12" fmla="*/ 170716 w 1886840"/>
                <a:gd name="connsiteY12" fmla="*/ 429984 h 438587"/>
                <a:gd name="connsiteX13" fmla="*/ 0 w 1886840"/>
                <a:gd name="connsiteY13" fmla="*/ 217198 h 438587"/>
                <a:gd name="connsiteX14" fmla="*/ 170716 w 1886840"/>
                <a:gd name="connsiteY14" fmla="*/ 4413 h 438587"/>
                <a:gd name="connsiteX15" fmla="*/ 181420 w 1886840"/>
                <a:gd name="connsiteY15" fmla="*/ 3317 h 4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840" h="438587">
                  <a:moveTo>
                    <a:pt x="181420" y="0"/>
                  </a:moveTo>
                  <a:lnTo>
                    <a:pt x="213805" y="0"/>
                  </a:lnTo>
                  <a:lnTo>
                    <a:pt x="1673035" y="0"/>
                  </a:lnTo>
                  <a:lnTo>
                    <a:pt x="1705419" y="0"/>
                  </a:lnTo>
                  <a:lnTo>
                    <a:pt x="1705419" y="3317"/>
                  </a:lnTo>
                  <a:lnTo>
                    <a:pt x="1716124" y="4413"/>
                  </a:lnTo>
                  <a:cubicBezTo>
                    <a:pt x="1813552" y="24666"/>
                    <a:pt x="1886840" y="112238"/>
                    <a:pt x="1886840" y="217198"/>
                  </a:cubicBezTo>
                  <a:cubicBezTo>
                    <a:pt x="1886840" y="322159"/>
                    <a:pt x="1813552" y="409731"/>
                    <a:pt x="1716124" y="429984"/>
                  </a:cubicBezTo>
                  <a:lnTo>
                    <a:pt x="1705419" y="431080"/>
                  </a:lnTo>
                  <a:lnTo>
                    <a:pt x="1705419" y="438587"/>
                  </a:lnTo>
                  <a:lnTo>
                    <a:pt x="181420" y="438587"/>
                  </a:lnTo>
                  <a:lnTo>
                    <a:pt x="181420" y="431080"/>
                  </a:lnTo>
                  <a:lnTo>
                    <a:pt x="170716" y="429984"/>
                  </a:lnTo>
                  <a:cubicBezTo>
                    <a:pt x="73288" y="409731"/>
                    <a:pt x="0" y="322159"/>
                    <a:pt x="0" y="217198"/>
                  </a:cubicBezTo>
                  <a:cubicBezTo>
                    <a:pt x="0" y="112238"/>
                    <a:pt x="73288" y="24666"/>
                    <a:pt x="170716" y="4413"/>
                  </a:cubicBezTo>
                  <a:lnTo>
                    <a:pt x="181420" y="331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2540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5" name="PA-文本框 61"/>
            <p:cNvSpPr txBox="1"/>
            <p:nvPr>
              <p:custDataLst>
                <p:tags r:id="rId7"/>
              </p:custDataLst>
            </p:nvPr>
          </p:nvSpPr>
          <p:spPr>
            <a:xfrm>
              <a:off x="5563627" y="4844639"/>
              <a:ext cx="121539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2400" b="1" spc="3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字魂105号-简雅黑" panose="00000500000000000000" pitchFamily="2" charset="-122"/>
                </a:rPr>
                <a:t>徐心瑶</a:t>
              </a:r>
              <a:endParaRPr lang="zh-CN" altLang="zh-CN" sz="24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56108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关键</a:t>
            </a:r>
            <a:r>
              <a:rPr lang="en-US" altLang="zh-CN" sz="4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adj./N.</a:t>
            </a:r>
            <a:endParaRPr lang="zh-CN" altLang="en-US" sz="44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58687" y="1196576"/>
            <a:ext cx="5377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重要    关键：起决定性作用</a:t>
            </a:r>
            <a:endParaRPr lang="zh-CN" altLang="en-US" sz="28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2965" y="1965777"/>
            <a:ext cx="108161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高考是中国学生人生中最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关键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重要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的考试之一，决定着他们将去哪里上大学。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2965" y="1196576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adj.</a:t>
            </a:r>
            <a:endParaRPr lang="zh-CN" altLang="en-US" sz="2800" b="1" dirty="0"/>
          </a:p>
        </p:txBody>
      </p:sp>
      <p:sp>
        <p:nvSpPr>
          <p:cNvPr id="20" name="文本框 19"/>
          <p:cNvSpPr txBox="1"/>
          <p:nvPr/>
        </p:nvSpPr>
        <p:spPr>
          <a:xfrm>
            <a:off x="862964" y="3312166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n.</a:t>
            </a:r>
            <a:endParaRPr lang="zh-CN" altLang="en-US" sz="28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862964" y="3974690"/>
            <a:ext cx="8754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一位作家说：“人成功的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关键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是坚持”。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62964" y="4824362"/>
            <a:ext cx="60981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自信是你赢得这场比赛的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关键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638175" y="81280"/>
            <a:ext cx="27412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关键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VS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重要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en-US" altLang="zh-CN" sz="4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华文楷体" panose="0201060004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1266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1285" y="-19437"/>
            <a:ext cx="872966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8" name="Text Box 4"/>
          <p:cNvSpPr txBox="1"/>
          <p:nvPr/>
        </p:nvSpPr>
        <p:spPr>
          <a:xfrm>
            <a:off x="9684746" y="2664439"/>
            <a:ext cx="1255712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关键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269" name="Text Box 4"/>
          <p:cNvSpPr txBox="1"/>
          <p:nvPr/>
        </p:nvSpPr>
        <p:spPr>
          <a:xfrm>
            <a:off x="6572726" y="3433117"/>
            <a:ext cx="125412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关键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270" name="Text Box 4"/>
          <p:cNvSpPr txBox="1"/>
          <p:nvPr/>
        </p:nvSpPr>
        <p:spPr>
          <a:xfrm>
            <a:off x="9905999" y="3845866"/>
            <a:ext cx="1255713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重要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271" name="Text Box 4"/>
          <p:cNvSpPr txBox="1"/>
          <p:nvPr/>
        </p:nvSpPr>
        <p:spPr>
          <a:xfrm>
            <a:off x="7256266" y="4920109"/>
            <a:ext cx="125412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关键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272" name="Text Box 4"/>
          <p:cNvSpPr txBox="1"/>
          <p:nvPr/>
        </p:nvSpPr>
        <p:spPr>
          <a:xfrm>
            <a:off x="6531991" y="5313501"/>
            <a:ext cx="125412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关键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273" name="Text Box 4"/>
          <p:cNvSpPr txBox="1"/>
          <p:nvPr/>
        </p:nvSpPr>
        <p:spPr>
          <a:xfrm>
            <a:off x="7332203" y="5706893"/>
            <a:ext cx="125412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重要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415" y="1493520"/>
            <a:ext cx="4188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关键：起决定性作用</a:t>
            </a:r>
            <a:endParaRPr lang="zh-CN" altLang="en-US" sz="280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  <p:bldP spid="11270" grpId="0"/>
      <p:bldP spid="11271" grpId="0"/>
      <p:bldP spid="11272" grpId="0"/>
      <p:bldP spid="112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606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亮</a:t>
            </a:r>
            <a:endParaRPr lang="zh-CN" altLang="en-US" sz="48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1" name="文本框 99"/>
          <p:cNvSpPr txBox="1"/>
          <p:nvPr/>
        </p:nvSpPr>
        <p:spPr>
          <a:xfrm>
            <a:off x="529113" y="3824618"/>
            <a:ext cx="11501438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她特别努力，经常天没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亮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就起床学习。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2292" name="图片 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541" y="3919780"/>
            <a:ext cx="3556376" cy="2320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4" name="文本框 99"/>
          <p:cNvSpPr txBox="1"/>
          <p:nvPr/>
        </p:nvSpPr>
        <p:spPr>
          <a:xfrm>
            <a:off x="529113" y="4549794"/>
            <a:ext cx="7826846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为了拍到日出的照片，他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1220" y="1211580"/>
            <a:ext cx="66198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 adj. 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虽然外面很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亮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，但是我的房间很暗。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2965" y="2657897"/>
            <a:ext cx="72637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 v.   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天亮了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天没亮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天慢慢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亮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889" y="1121638"/>
            <a:ext cx="3401680" cy="191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606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表情</a:t>
            </a:r>
            <a:endParaRPr lang="zh-CN" altLang="en-US" sz="48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274320" y="950595"/>
            <a:ext cx="11530330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3315" name="图片 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7447" y="2210730"/>
            <a:ext cx="3599594" cy="24365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文本框 99"/>
          <p:cNvSpPr txBox="1"/>
          <p:nvPr/>
        </p:nvSpPr>
        <p:spPr>
          <a:xfrm>
            <a:off x="3205393" y="2903116"/>
            <a:ext cx="5287207" cy="126188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爸爸批评孩子时，总是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357505"/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一副</a:t>
            </a:r>
            <a:r>
              <a:rPr lang="zh-CN" altLang="en-US" sz="4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严肃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表情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317" name="文本框 99"/>
          <p:cNvSpPr txBox="1"/>
          <p:nvPr/>
        </p:nvSpPr>
        <p:spPr>
          <a:xfrm>
            <a:off x="3205393" y="5248965"/>
            <a:ext cx="8421648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这位演员表演时的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表情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特别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丰富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318" name="图片 6"/>
          <p:cNvPicPr>
            <a:picLocks noChangeAspect="1"/>
          </p:cNvPicPr>
          <p:nvPr/>
        </p:nvPicPr>
        <p:blipFill rotWithShape="1">
          <a:blip r:embed="rId2"/>
          <a:srcRect l="22" t="6231" r="-1465" b="15855"/>
          <a:stretch>
            <a:fillRect/>
          </a:stretch>
        </p:blipFill>
        <p:spPr>
          <a:xfrm>
            <a:off x="862965" y="3580970"/>
            <a:ext cx="2083499" cy="24989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28758" y="1125053"/>
            <a:ext cx="76530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露出严肃</a:t>
            </a:r>
            <a:r>
              <a:rPr lang="en-US" altLang="zh-CN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幸福</a:t>
            </a:r>
            <a:r>
              <a:rPr lang="en-US" altLang="zh-CN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快乐</a:t>
            </a:r>
            <a:r>
              <a:rPr lang="en-US" altLang="zh-CN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茫然</a:t>
            </a:r>
            <a:r>
              <a:rPr lang="en-US" altLang="zh-CN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轻松的表情</a:t>
            </a:r>
            <a:endParaRPr lang="en-US" altLang="zh-CN" sz="32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表情丰富</a:t>
            </a:r>
            <a:r>
              <a:rPr lang="en-US" altLang="zh-CN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单一</a:t>
            </a:r>
            <a:endParaRPr lang="en-US" altLang="zh-CN" sz="32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一副</a:t>
            </a:r>
            <a:r>
              <a:rPr lang="en-US" altLang="zh-CN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的表情</a:t>
            </a:r>
            <a:endParaRPr lang="zh-CN" altLang="en-US" sz="32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606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友好</a:t>
            </a:r>
            <a:endParaRPr lang="zh-CN" altLang="en-US" sz="48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274320" y="950595"/>
            <a:ext cx="11530330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4339" name="文本框 99"/>
          <p:cNvSpPr txBox="1"/>
          <p:nvPr/>
        </p:nvSpPr>
        <p:spPr>
          <a:xfrm>
            <a:off x="387350" y="1907847"/>
            <a:ext cx="10856912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他从不发脾气，对身边的人一直很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友好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340" name="文本框 99"/>
          <p:cNvSpPr txBox="1"/>
          <p:nvPr/>
        </p:nvSpPr>
        <p:spPr>
          <a:xfrm>
            <a:off x="387350" y="3130857"/>
            <a:ext cx="9913937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微笑是陌生人之间表示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友好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的方式。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341" name="文本框 99"/>
          <p:cNvSpPr txBox="1"/>
          <p:nvPr/>
        </p:nvSpPr>
        <p:spPr>
          <a:xfrm>
            <a:off x="317817" y="4304972"/>
            <a:ext cx="12028488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妈妈告诉孩子要与同学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友好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相处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，互相帮助。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61423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  <a:sym typeface="等线" panose="02010600030101010101" charset="-122"/>
              </a:rPr>
              <a:t>表情 关键 亮 友好</a:t>
            </a:r>
            <a:endParaRPr lang="zh-CN" altLang="en-US" sz="48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274320" y="950595"/>
            <a:ext cx="11530330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5363" name="Text Box 4"/>
          <p:cNvSpPr txBox="1"/>
          <p:nvPr/>
        </p:nvSpPr>
        <p:spPr>
          <a:xfrm>
            <a:off x="274320" y="1269683"/>
            <a:ext cx="1204912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马克是一个非常热情的男孩，对谁都很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15364" name="Rectangle 5"/>
          <p:cNvSpPr/>
          <p:nvPr/>
        </p:nvSpPr>
        <p:spPr>
          <a:xfrm>
            <a:off x="9407208" y="901065"/>
            <a:ext cx="22320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友好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365" name="Text Box 4"/>
          <p:cNvSpPr txBox="1"/>
          <p:nvPr/>
        </p:nvSpPr>
        <p:spPr>
          <a:xfrm>
            <a:off x="274320" y="2262823"/>
            <a:ext cx="12049125" cy="13220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谁来解决这个问题不重要，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是怎么解决。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15366" name="Rectangle 5"/>
          <p:cNvSpPr/>
          <p:nvPr/>
        </p:nvSpPr>
        <p:spPr>
          <a:xfrm>
            <a:off x="6802755" y="1736090"/>
            <a:ext cx="22320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关键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367" name="Text Box 4"/>
          <p:cNvSpPr txBox="1"/>
          <p:nvPr/>
        </p:nvSpPr>
        <p:spPr>
          <a:xfrm>
            <a:off x="358140" y="3180398"/>
            <a:ext cx="120491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我想在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点儿的地方学习，灯光太暗对眼睛不好。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368" name="Rectangle 5"/>
          <p:cNvSpPr/>
          <p:nvPr/>
        </p:nvSpPr>
        <p:spPr>
          <a:xfrm>
            <a:off x="2352040" y="2706370"/>
            <a:ext cx="22320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亮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370" name="Text Box 4"/>
          <p:cNvSpPr txBox="1"/>
          <p:nvPr/>
        </p:nvSpPr>
        <p:spPr>
          <a:xfrm>
            <a:off x="274320" y="4150995"/>
            <a:ext cx="11917363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4.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她的肚子越来越疼，脸上的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也变得很痛苦。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371" name="Rectangle 5"/>
          <p:cNvSpPr/>
          <p:nvPr/>
        </p:nvSpPr>
        <p:spPr>
          <a:xfrm>
            <a:off x="6802755" y="3585210"/>
            <a:ext cx="22320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表情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15364" grpId="0"/>
      <p:bldP spid="15365" grpId="0"/>
      <p:bldP spid="15366" grpId="0"/>
      <p:bldP spid="15367" grpId="0"/>
      <p:bldP spid="15368" grpId="0"/>
      <p:bldP spid="15370" grpId="0"/>
      <p:bldP spid="153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第三部分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2367214" y="2792958"/>
            <a:ext cx="74574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  <a:sym typeface="+mn-ea"/>
              </a:rPr>
              <a:t>灿烂  得意  摸黑  鲜艳</a:t>
            </a:r>
            <a:endParaRPr lang="zh-CN" altLang="en-US" sz="48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华文楷体" panose="02010600040101010101" charset="-122"/>
            </a:endParaRPr>
          </a:p>
          <a:p>
            <a:pPr algn="l"/>
            <a:endParaRPr lang="zh-CN" altLang="en-US" sz="4800" b="1" dirty="0">
              <a:solidFill>
                <a:srgbClr val="8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15678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灿烂</a:t>
            </a:r>
            <a:endParaRPr 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7410" name="文本框 3"/>
          <p:cNvSpPr txBox="1"/>
          <p:nvPr/>
        </p:nvSpPr>
        <p:spPr>
          <a:xfrm>
            <a:off x="862965" y="5248472"/>
            <a:ext cx="7886700" cy="10144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这个小女孩的笑容特别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灿烂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17412" name="图片 4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4433" y="1357683"/>
            <a:ext cx="3674417" cy="25973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图片 2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4" y="1238076"/>
            <a:ext cx="4520301" cy="2863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4" name="文本框 3"/>
          <p:cNvSpPr txBox="1"/>
          <p:nvPr/>
        </p:nvSpPr>
        <p:spPr>
          <a:xfrm>
            <a:off x="862965" y="4389341"/>
            <a:ext cx="10059988" cy="1014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今天阳光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灿烂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,正是</a:t>
            </a:r>
            <a:r>
              <a:rPr lang="zh-CN" altLang="en-US" sz="6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郊游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的好日子。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01743" y="304687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阳光</a:t>
            </a:r>
            <a:r>
              <a:rPr lang="en-US" altLang="zh-CN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笑容灿烂</a:t>
            </a:r>
            <a:endParaRPr lang="zh-CN" altLang="en-US" sz="28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15678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得意</a:t>
            </a:r>
            <a:endParaRPr 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8434" name="文本框 3"/>
          <p:cNvSpPr txBox="1"/>
          <p:nvPr/>
        </p:nvSpPr>
        <p:spPr>
          <a:xfrm>
            <a:off x="1026663" y="3913138"/>
            <a:ext cx="9294532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得到了老板的表扬后，他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得意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地笑了。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18436" name="图片 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663" y="1152197"/>
            <a:ext cx="2580371" cy="25335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520315" y="147955"/>
            <a:ext cx="28314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≈ 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骄傲</a:t>
            </a:r>
            <a:endParaRPr lang="zh-CN" altLang="en-US" sz="48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1026663" y="5063836"/>
            <a:ext cx="9191940" cy="707886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得到了老板的表扬后，他露出了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……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7066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摸黑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-O</a:t>
            </a:r>
            <a:endParaRPr 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9458" name="文本框 3"/>
          <p:cNvSpPr txBox="1"/>
          <p:nvPr/>
        </p:nvSpPr>
        <p:spPr>
          <a:xfrm>
            <a:off x="931545" y="4116388"/>
            <a:ext cx="10694670" cy="1014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小区里突然停电了，她只好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摸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着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黑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工作。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19460" name="图片 2" descr="微信图片_202001151920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1227" y="1130935"/>
            <a:ext cx="4570095" cy="304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627573" y="189229"/>
            <a:ext cx="45815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摸黑</a:t>
            </a:r>
            <a:r>
              <a:rPr lang="en-US" altLang="zh-CN" sz="4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+v.</a:t>
            </a:r>
            <a:endParaRPr lang="en-US" altLang="zh-CN" sz="4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047" y="1130935"/>
            <a:ext cx="5414150" cy="304736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7066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鲜艳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adj</a:t>
            </a:r>
            <a:endParaRPr lang="en-US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0483" name="图片 2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101" y="1035094"/>
            <a:ext cx="2983624" cy="3239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文本框 3"/>
          <p:cNvSpPr txBox="1"/>
          <p:nvPr/>
        </p:nvSpPr>
        <p:spPr>
          <a:xfrm>
            <a:off x="800101" y="4346160"/>
            <a:ext cx="10088563" cy="1004888"/>
          </a:xfrm>
          <a:prstGeom prst="rect">
            <a:avLst/>
          </a:prstGeom>
          <a:noFill/>
          <a:ln w="9525">
            <a:noFill/>
          </a:ln>
        </p:spPr>
        <p:txBody>
          <a:bodyPr vert="horz" wrap="none" anchor="t">
            <a:spAutoFit/>
          </a:bodyPr>
          <a:lstStyle/>
          <a:p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她今天穿了一条颜色特别</a:t>
            </a:r>
            <a:r>
              <a:rPr lang="zh-CN" altLang="en-US" sz="6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鲜艳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的裙子。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7892"/>
          <a:stretch>
            <a:fillRect/>
          </a:stretch>
        </p:blipFill>
        <p:spPr>
          <a:xfrm>
            <a:off x="5177790" y="1035094"/>
            <a:ext cx="4762500" cy="328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第四部分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4072104" y="2929746"/>
            <a:ext cx="14071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完全</a:t>
            </a:r>
            <a:endParaRPr lang="zh-CN" altLang="en-US" sz="48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完全</a:t>
            </a:r>
            <a:endParaRPr lang="zh-CN" altLang="en-US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文本框 99"/>
          <p:cNvSpPr txBox="1"/>
          <p:nvPr/>
        </p:nvSpPr>
        <p:spPr>
          <a:xfrm>
            <a:off x="821641" y="1660615"/>
            <a:ext cx="11520586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今天上课时学习的内容一点儿也不难，我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完全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明白了。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4"/>
          <p:cNvSpPr txBox="1"/>
          <p:nvPr/>
        </p:nvSpPr>
        <p:spPr>
          <a:xfrm>
            <a:off x="821641" y="2688858"/>
            <a:ext cx="11653838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我从来没去过上海，对那座城市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完全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不熟悉。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5"/>
          <p:cNvSpPr txBox="1"/>
          <p:nvPr/>
        </p:nvSpPr>
        <p:spPr>
          <a:xfrm>
            <a:off x="862965" y="3763640"/>
            <a:ext cx="11315700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这件事的发生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完全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是他一个人的责任。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99"/>
          <p:cNvSpPr txBox="1"/>
          <p:nvPr/>
        </p:nvSpPr>
        <p:spPr>
          <a:xfrm>
            <a:off x="862965" y="4838422"/>
            <a:ext cx="9460296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谢谢你的建议，但我不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完全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同意的观点。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P49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rcRect t="49208"/>
          <a:stretch>
            <a:fillRect/>
          </a:stretch>
        </p:blipFill>
        <p:spPr>
          <a:xfrm>
            <a:off x="437382" y="1349625"/>
            <a:ext cx="11683991" cy="460822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430966" cy="827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2"/>
            <a:ext cx="801050" cy="585652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6" y="950595"/>
            <a:ext cx="11010212" cy="5407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rcRect b="53587"/>
          <a:stretch>
            <a:fillRect/>
          </a:stretch>
        </p:blipFill>
        <p:spPr>
          <a:xfrm>
            <a:off x="530861" y="1357313"/>
            <a:ext cx="11458612" cy="4129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6" name="Text Box 4"/>
          <p:cNvSpPr txBox="1"/>
          <p:nvPr/>
        </p:nvSpPr>
        <p:spPr>
          <a:xfrm>
            <a:off x="4953635" y="2968625"/>
            <a:ext cx="5761047" cy="9175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我对它完全不熟悉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607" name="Text Box 4"/>
          <p:cNvSpPr txBox="1"/>
          <p:nvPr/>
        </p:nvSpPr>
        <p:spPr>
          <a:xfrm>
            <a:off x="4953635" y="4335464"/>
            <a:ext cx="5761047" cy="91915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但是性格完全不一样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608" name="Text Box 4"/>
          <p:cNvSpPr txBox="1"/>
          <p:nvPr/>
        </p:nvSpPr>
        <p:spPr>
          <a:xfrm>
            <a:off x="1591310" y="3657600"/>
            <a:ext cx="5759466" cy="9175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我的病完全好了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  <p:bldP spid="25607" grpId="0"/>
      <p:bldP spid="2560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8093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完全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adv.   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全部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adv./n.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02" y="1606198"/>
            <a:ext cx="10837860" cy="1420782"/>
          </a:xfrm>
          <a:prstGeom prst="rect">
            <a:avLst/>
          </a:prstGeom>
        </p:spPr>
      </p:pic>
      <p:sp>
        <p:nvSpPr>
          <p:cNvPr id="15" name="文本框 4"/>
          <p:cNvSpPr txBox="1"/>
          <p:nvPr/>
        </p:nvSpPr>
        <p:spPr>
          <a:xfrm>
            <a:off x="695517" y="3429000"/>
            <a:ext cx="11653838" cy="193899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完全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不知道应该怎么办入学。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357505"/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357505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我们班的同学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全部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都通过了考试。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38" y="0"/>
            <a:ext cx="10827757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035" y="957580"/>
            <a:ext cx="10983595" cy="5724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" name="文本框 46"/>
          <p:cNvSpPr txBox="1"/>
          <p:nvPr/>
        </p:nvSpPr>
        <p:spPr>
          <a:xfrm>
            <a:off x="862965" y="127635"/>
            <a:ext cx="10015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用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完全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”/“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全部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填空</a:t>
            </a:r>
            <a:endParaRPr lang="zh-CN" altLang="en-US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2081530" y="1569403"/>
            <a:ext cx="99949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完全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5" name="文本框 6"/>
          <p:cNvSpPr txBox="1"/>
          <p:nvPr/>
        </p:nvSpPr>
        <p:spPr>
          <a:xfrm>
            <a:off x="1727518" y="2695258"/>
            <a:ext cx="99949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完全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6" name="文本框 7"/>
          <p:cNvSpPr txBox="1"/>
          <p:nvPr/>
        </p:nvSpPr>
        <p:spPr>
          <a:xfrm>
            <a:off x="8970963" y="3307398"/>
            <a:ext cx="99949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全部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7" name="文本框 8"/>
          <p:cNvSpPr txBox="1"/>
          <p:nvPr/>
        </p:nvSpPr>
        <p:spPr>
          <a:xfrm>
            <a:off x="1727518" y="3890963"/>
            <a:ext cx="99949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全部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27656" name="文本框 9"/>
          <p:cNvSpPr txBox="1"/>
          <p:nvPr/>
        </p:nvSpPr>
        <p:spPr>
          <a:xfrm>
            <a:off x="4776153" y="4474528"/>
            <a:ext cx="99949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完全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27657" name="文本框 10"/>
          <p:cNvSpPr txBox="1"/>
          <p:nvPr/>
        </p:nvSpPr>
        <p:spPr>
          <a:xfrm>
            <a:off x="6848158" y="4474528"/>
            <a:ext cx="99949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完全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7656" grpId="0"/>
      <p:bldP spid="2765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第五部分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2915854" y="2706598"/>
            <a:ext cx="524256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凌晨  吵  完美</a:t>
            </a:r>
            <a:endParaRPr lang="zh-CN" altLang="en-US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/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在意  张嘴  泡沫</a:t>
            </a:r>
            <a:endParaRPr lang="zh-CN" altLang="en-US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89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吵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v./adj.</a:t>
            </a:r>
            <a:endParaRPr lang="zh-CN" altLang="en-US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072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04380" y="0"/>
            <a:ext cx="5087620" cy="3113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4" name="文本框 99"/>
          <p:cNvSpPr txBox="1"/>
          <p:nvPr/>
        </p:nvSpPr>
        <p:spPr>
          <a:xfrm>
            <a:off x="638175" y="5523865"/>
            <a:ext cx="124523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爸爸妈妈都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吵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了一个多小时了，可还没停下来。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0725" name="图片 2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295" y="1309370"/>
            <a:ext cx="4443730" cy="29629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6" name="文本框 99"/>
          <p:cNvSpPr txBox="1"/>
          <p:nvPr/>
        </p:nvSpPr>
        <p:spPr>
          <a:xfrm>
            <a:off x="768350" y="4419600"/>
            <a:ext cx="106553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邻居晚上聚会的声音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吵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得他睡不着觉。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307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12801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生词</a:t>
            </a:r>
            <a:endParaRPr lang="zh-CN" altLang="en-US" sz="40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756285"/>
            <a:ext cx="11049635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62705" y="1463040"/>
            <a:ext cx="11001597" cy="432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笑话   闹笑话   关键   凌晨   亮   吵   摸黑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牙膏   完全   在意   阳光   灿烂   完美   表情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友好   得意   嘴   张嘴   似的   不对劲   泡沫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鲜艳   染发膏   意大利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3853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在意 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</a:t>
            </a:r>
            <a:endParaRPr lang="zh-CN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1747" name="图片 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7820" y="0"/>
            <a:ext cx="5229225" cy="3248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文本框 99"/>
          <p:cNvSpPr txBox="1"/>
          <p:nvPr/>
        </p:nvSpPr>
        <p:spPr>
          <a:xfrm>
            <a:off x="637858" y="3424555"/>
            <a:ext cx="1292542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她一直低着头玩手机，完全不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在意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身边发生的事。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749" name="文本框 99"/>
          <p:cNvSpPr txBox="1"/>
          <p:nvPr/>
        </p:nvSpPr>
        <p:spPr>
          <a:xfrm>
            <a:off x="638175" y="4439603"/>
            <a:ext cx="1292542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你别太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在意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，她一直就是个有话直说的人。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750" name="文本框 99"/>
          <p:cNvSpPr txBox="1"/>
          <p:nvPr/>
        </p:nvSpPr>
        <p:spPr>
          <a:xfrm>
            <a:off x="638175" y="5455285"/>
            <a:ext cx="1292542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他心里最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在意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的还是你对他的看法。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49" grpId="0"/>
      <p:bldP spid="317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393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吵 张嘴 泡沫 凌晨 完美 在意 </a:t>
            </a:r>
            <a:endParaRPr lang="zh-CN" altLang="en-US" sz="4400" b="1" dirty="0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9698" name="Rectangle 2"/>
          <p:cNvSpPr>
            <a:spLocks noGrp="1"/>
          </p:cNvSpPr>
          <p:nvPr/>
        </p:nvSpPr>
        <p:spPr>
          <a:xfrm>
            <a:off x="527050" y="929005"/>
            <a:ext cx="12192000" cy="103505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/>
          <a:lstStyle/>
          <a:p>
            <a:pPr marL="812800" indent="-812800" algn="ctr" eaLnBrk="0" hangingPunct="0">
              <a:spcBef>
                <a:spcPct val="20000"/>
              </a:spcBef>
            </a:pPr>
            <a:r>
              <a:rPr lang="zh-CN" altLang="en-US" sz="5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lang="zh-CN" altLang="en-US" sz="5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5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699" name="Text Box 4"/>
          <p:cNvSpPr txBox="1"/>
          <p:nvPr/>
        </p:nvSpPr>
        <p:spPr>
          <a:xfrm>
            <a:off x="669925" y="1228090"/>
            <a:ext cx="12049125" cy="6397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三点了，他还在熬夜学习呢，真辛苦。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29700" name="Rectangle 5"/>
          <p:cNvSpPr/>
          <p:nvPr/>
        </p:nvSpPr>
        <p:spPr>
          <a:xfrm>
            <a:off x="1613218" y="723900"/>
            <a:ext cx="22320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凌晨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701" name="Text Box 4"/>
          <p:cNvSpPr txBox="1"/>
          <p:nvPr/>
        </p:nvSpPr>
        <p:spPr>
          <a:xfrm>
            <a:off x="669925" y="1950403"/>
            <a:ext cx="12049125" cy="6397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今天早上艾米丽被外面的音乐声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醒了。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29702" name="Rectangle 5"/>
          <p:cNvSpPr/>
          <p:nvPr/>
        </p:nvSpPr>
        <p:spPr>
          <a:xfrm>
            <a:off x="7886700" y="1559878"/>
            <a:ext cx="2232025" cy="13636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吵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703" name="Text Box 4"/>
          <p:cNvSpPr txBox="1"/>
          <p:nvPr/>
        </p:nvSpPr>
        <p:spPr>
          <a:xfrm>
            <a:off x="669925" y="2663190"/>
            <a:ext cx="12049125" cy="6397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3.她长得漂亮、学习优秀、对人友好，真是个____的人。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704" name="Rectangle 5"/>
          <p:cNvSpPr/>
          <p:nvPr/>
        </p:nvSpPr>
        <p:spPr>
          <a:xfrm>
            <a:off x="9705975" y="2094865"/>
            <a:ext cx="2232025" cy="16097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完美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705" name="Text Box 4"/>
          <p:cNvSpPr txBox="1"/>
          <p:nvPr/>
        </p:nvSpPr>
        <p:spPr>
          <a:xfrm>
            <a:off x="638175" y="3385503"/>
            <a:ext cx="11917363" cy="6397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4.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我刚才一直在玩游戏，完全没_____他走还是没走。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706" name="Rectangle 5"/>
          <p:cNvSpPr/>
          <p:nvPr/>
        </p:nvSpPr>
        <p:spPr>
          <a:xfrm flipH="1">
            <a:off x="7037388" y="2983865"/>
            <a:ext cx="1700212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在意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708" name="Text Box 4"/>
          <p:cNvSpPr txBox="1"/>
          <p:nvPr/>
        </p:nvSpPr>
        <p:spPr>
          <a:xfrm>
            <a:off x="638175" y="4218940"/>
            <a:ext cx="11917363" cy="6397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5.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我昨天在路上看见了一只_____要食物的小狗。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709" name="Rectangle 5"/>
          <p:cNvSpPr/>
          <p:nvPr/>
        </p:nvSpPr>
        <p:spPr>
          <a:xfrm>
            <a:off x="6103938" y="3385503"/>
            <a:ext cx="1868487" cy="22510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张嘴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710" name="Text Box 4"/>
          <p:cNvSpPr txBox="1"/>
          <p:nvPr/>
        </p:nvSpPr>
        <p:spPr>
          <a:xfrm>
            <a:off x="638175" y="4996815"/>
            <a:ext cx="11917363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20204"/>
              </a:rPr>
              <a:t>6.洗衣服的时候如果倒了很多洗衣粉，就会出很多____。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20204"/>
            </a:endParaRPr>
          </a:p>
        </p:txBody>
      </p:sp>
      <p:sp>
        <p:nvSpPr>
          <p:cNvPr id="29711" name="Rectangle 5"/>
          <p:cNvSpPr/>
          <p:nvPr/>
        </p:nvSpPr>
        <p:spPr>
          <a:xfrm>
            <a:off x="10752138" y="4126230"/>
            <a:ext cx="1868487" cy="22510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泡沫</a:t>
            </a:r>
            <a:endParaRPr lang="zh-CN" altLang="en-US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29700" grpId="0"/>
      <p:bldP spid="29701" grpId="0"/>
      <p:bldP spid="29702" grpId="0"/>
      <p:bldP spid="29703" grpId="0"/>
      <p:bldP spid="29704" grpId="0"/>
      <p:bldP spid="29705" grpId="0"/>
      <p:bldP spid="29706" grpId="0"/>
      <p:bldP spid="29708" grpId="0"/>
      <p:bldP spid="29709" grpId="0"/>
      <p:bldP spid="29710" grpId="0"/>
      <p:bldP spid="297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335851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语言点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1051052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lang="en-US" altLang="zh-CN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怎么</a:t>
            </a: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+</a:t>
            </a:r>
            <a:r>
              <a:rPr lang="en-US" altLang="zh-CN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…+</a:t>
            </a: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都</a:t>
            </a:r>
            <a:r>
              <a:rPr lang="en-US" altLang="zh-CN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也</a:t>
            </a:r>
            <a:r>
              <a:rPr lang="en-US" altLang="zh-CN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+…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3795" name="文本框 1"/>
          <p:cNvSpPr txBox="1"/>
          <p:nvPr/>
        </p:nvSpPr>
        <p:spPr>
          <a:xfrm>
            <a:off x="606976" y="3163788"/>
            <a:ext cx="1057228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26670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他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怎么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算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也/都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算不出来那道数学题的答案。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1338" y="1490846"/>
            <a:ext cx="99613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这本小说太精彩了，我已经看了好几遍了，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可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怎么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（看）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也/都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看不够。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1338" y="4305231"/>
            <a:ext cx="97049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中国人用方言和我聊天时，我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怎么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听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也/都</a:t>
            </a:r>
            <a:endParaRPr lang="en-US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听不明白他们的话。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4818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963" y="1420813"/>
            <a:ext cx="10728325" cy="416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0" name="文本框 10"/>
          <p:cNvSpPr txBox="1"/>
          <p:nvPr/>
        </p:nvSpPr>
        <p:spPr>
          <a:xfrm>
            <a:off x="6191250" y="3106738"/>
            <a:ext cx="33972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怎么听也听不够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34821" name="文本框 4"/>
          <p:cNvSpPr txBox="1"/>
          <p:nvPr/>
        </p:nvSpPr>
        <p:spPr>
          <a:xfrm>
            <a:off x="2597150" y="3751263"/>
            <a:ext cx="3856038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怎么想也想不明白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34822" name="文本框 5"/>
          <p:cNvSpPr txBox="1"/>
          <p:nvPr/>
        </p:nvSpPr>
        <p:spPr>
          <a:xfrm>
            <a:off x="4214813" y="4397375"/>
            <a:ext cx="2938462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怎么劝也不听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  <p:bldP spid="34821" grpId="0"/>
      <p:bldP spid="348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P56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584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8646" y="880580"/>
            <a:ext cx="9004070" cy="575734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1033780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en-US" altLang="zh-CN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得跟什么似的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7890" name="文本框 99"/>
          <p:cNvSpPr txBox="1"/>
          <p:nvPr/>
        </p:nvSpPr>
        <p:spPr>
          <a:xfrm>
            <a:off x="663871" y="2908212"/>
            <a:ext cx="10091737" cy="1444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他终于通过考试了，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357505"/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兴奋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得跟什么似的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，拉着朋友又喊又叫。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7892" name="图片 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5564" y="1154747"/>
            <a:ext cx="4012565" cy="2427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71854" y="1103630"/>
            <a:ext cx="6556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adj./mental v.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得跟什么似的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84248" y="1740273"/>
            <a:ext cx="4012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≈ 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得不得了</a:t>
            </a:r>
            <a:endParaRPr lang="zh-CN" altLang="en-US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1498" y="4653536"/>
            <a:ext cx="99613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看到这幅中国画后，他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喜欢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得跟什么似的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决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定多少钱都要买下来。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1033780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en-US" altLang="zh-CN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得跟什么似的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8914" name="文本框 5"/>
          <p:cNvSpPr txBox="1"/>
          <p:nvPr/>
        </p:nvSpPr>
        <p:spPr>
          <a:xfrm>
            <a:off x="693683" y="1246671"/>
            <a:ext cx="11806413" cy="15696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火车还有十分钟就开了，可他还没到车站，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急</a:t>
            </a:r>
            <a:endParaRPr lang="en-US" altLang="zh-CN" sz="4800" b="1" dirty="0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得跟什么似的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，不停地告诉师傅快点儿。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915" name="文本框 3"/>
          <p:cNvSpPr txBox="1"/>
          <p:nvPr/>
        </p:nvSpPr>
        <p:spPr>
          <a:xfrm>
            <a:off x="453390" y="3028368"/>
            <a:ext cx="10269537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228600" indent="-228600"/>
            <a:r>
              <a:rPr lang="en-US" altLang="zh-CN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一想到要离开妈妈，孩子就哭了，眼睛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红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得跟什么似的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8916" name="图片 3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64561" y="3872360"/>
            <a:ext cx="3731654" cy="246829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P56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9938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025" y="1427163"/>
            <a:ext cx="11391900" cy="4003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0" name="文本框 5"/>
          <p:cNvSpPr txBox="1"/>
          <p:nvPr/>
        </p:nvSpPr>
        <p:spPr>
          <a:xfrm>
            <a:off x="5635625" y="2732088"/>
            <a:ext cx="3397250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急得跟什么似的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39941" name="文本框 4"/>
          <p:cNvSpPr txBox="1"/>
          <p:nvPr/>
        </p:nvSpPr>
        <p:spPr>
          <a:xfrm>
            <a:off x="2159000" y="3492500"/>
            <a:ext cx="4314825" cy="6461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最近忙得跟什么似的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39942" name="文本框 6"/>
          <p:cNvSpPr txBox="1"/>
          <p:nvPr/>
        </p:nvSpPr>
        <p:spPr>
          <a:xfrm>
            <a:off x="2921000" y="4244975"/>
            <a:ext cx="38560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都吓得跟什么似的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  <p:bldP spid="39941" grpId="0"/>
      <p:bldP spid="3994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717613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不算</a:t>
            </a:r>
            <a:r>
              <a:rPr lang="en-US" altLang="zh-CN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，也不算</a:t>
            </a:r>
            <a:r>
              <a:rPr lang="en-US" altLang="zh-CN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1986" name="文本框 99"/>
          <p:cNvSpPr txBox="1"/>
          <p:nvPr/>
        </p:nvSpPr>
        <p:spPr>
          <a:xfrm>
            <a:off x="458469" y="3979668"/>
            <a:ext cx="1113341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他家到火车站的距离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不算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远，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也不算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近，打车大概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20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分钟吧。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1987" name="文本框 1"/>
          <p:cNvSpPr txBox="1"/>
          <p:nvPr/>
        </p:nvSpPr>
        <p:spPr>
          <a:xfrm>
            <a:off x="458469" y="2736098"/>
            <a:ext cx="10762024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他新买的房子，面积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不算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大，室内装修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也不算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好。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1988" name="文本框 2"/>
          <p:cNvSpPr txBox="1"/>
          <p:nvPr/>
        </p:nvSpPr>
        <p:spPr>
          <a:xfrm>
            <a:off x="458471" y="1400792"/>
            <a:ext cx="1134618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在中国的北方，男孩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米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75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的身高，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不算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高，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也不算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矮。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/>
      <p:bldP spid="4198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3175673" y="3265053"/>
            <a:ext cx="69170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笑话</a:t>
            </a:r>
            <a:r>
              <a:rPr lang="en-US" altLang="zh-CN" sz="48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不对劲</a:t>
            </a:r>
            <a:r>
              <a:rPr lang="en-US" altLang="zh-CN" sz="48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48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阳光</a:t>
            </a:r>
            <a:r>
              <a:rPr lang="zh-CN" altLang="en-US" sz="4800" b="1" spc="3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3010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0375" y="861695"/>
            <a:ext cx="8731250" cy="6227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文本框 5"/>
          <p:cNvSpPr txBox="1"/>
          <p:nvPr/>
        </p:nvSpPr>
        <p:spPr>
          <a:xfrm>
            <a:off x="2919413" y="2465070"/>
            <a:ext cx="8758237" cy="5826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不算远，也不算近，骑自行车大概十几分钟吧。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43013" name="文本框 6"/>
          <p:cNvSpPr txBox="1"/>
          <p:nvPr/>
        </p:nvSpPr>
        <p:spPr>
          <a:xfrm>
            <a:off x="2919413" y="3817620"/>
            <a:ext cx="5899150" cy="5826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不算高，也不算低，还可以吧。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43014" name="文本框 7"/>
          <p:cNvSpPr txBox="1"/>
          <p:nvPr/>
        </p:nvSpPr>
        <p:spPr>
          <a:xfrm>
            <a:off x="2919413" y="4431983"/>
            <a:ext cx="6716712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他学习成绩不算好，长得也不算帅。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43015" name="文本框 8"/>
          <p:cNvSpPr txBox="1"/>
          <p:nvPr/>
        </p:nvSpPr>
        <p:spPr>
          <a:xfrm>
            <a:off x="3017838" y="6232208"/>
            <a:ext cx="3857625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不算好，也不算坏。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  <p:bldP spid="43013" grpId="0"/>
      <p:bldP spid="43014" grpId="0"/>
      <p:bldP spid="430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403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7285" y="862965"/>
            <a:ext cx="9667875" cy="1341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48" y="2388553"/>
            <a:ext cx="10086975" cy="4225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7" name="文本框 8"/>
          <p:cNvSpPr txBox="1"/>
          <p:nvPr/>
        </p:nvSpPr>
        <p:spPr>
          <a:xfrm>
            <a:off x="2164398" y="1436053"/>
            <a:ext cx="651510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300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多块钱，不算贵，也不算便宜。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44038" name="文本框 5"/>
          <p:cNvSpPr txBox="1"/>
          <p:nvPr/>
        </p:nvSpPr>
        <p:spPr>
          <a:xfrm>
            <a:off x="2164398" y="2915603"/>
            <a:ext cx="6923087" cy="5826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我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6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点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30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起来的，不算早，也不算晚。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44039" name="文本框 6"/>
          <p:cNvSpPr txBox="1"/>
          <p:nvPr/>
        </p:nvSpPr>
        <p:spPr>
          <a:xfrm>
            <a:off x="2083435" y="4417378"/>
            <a:ext cx="998220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和一般人差不多，个子不算太高，身材也不算特别好。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44040" name="文本框 7"/>
          <p:cNvSpPr txBox="1"/>
          <p:nvPr/>
        </p:nvSpPr>
        <p:spPr>
          <a:xfrm>
            <a:off x="2048510" y="5684203"/>
            <a:ext cx="8348663" cy="5826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还可以吧，环境不算差，交通也不算多方便。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/>
      <p:bldP spid="44038" grpId="0"/>
      <p:bldP spid="44039" grpId="0"/>
      <p:bldP spid="4404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58635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并列复句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6385" y="787400"/>
            <a:ext cx="11670665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7106" name="Text Box 3"/>
          <p:cNvSpPr txBox="1"/>
          <p:nvPr/>
        </p:nvSpPr>
        <p:spPr>
          <a:xfrm>
            <a:off x="458470" y="938530"/>
            <a:ext cx="10546080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一边</a:t>
            </a:r>
            <a:r>
              <a:rPr lang="en-US" altLang="zh-CN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一边</a:t>
            </a:r>
            <a:r>
              <a:rPr lang="en-US" altLang="zh-CN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0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10"/>
          <p:cNvSpPr txBox="1"/>
          <p:nvPr/>
        </p:nvSpPr>
        <p:spPr>
          <a:xfrm>
            <a:off x="458470" y="1818996"/>
            <a:ext cx="11167110" cy="1809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他们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一边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唱歌，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一边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跳舞，玩儿得很高兴。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58635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并列复句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6385" y="787400"/>
            <a:ext cx="11670665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7107" name="Text Box 3"/>
          <p:cNvSpPr txBox="1"/>
          <p:nvPr/>
        </p:nvSpPr>
        <p:spPr>
          <a:xfrm>
            <a:off x="458470" y="1084698"/>
            <a:ext cx="7999708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一方面</a:t>
            </a:r>
            <a:r>
              <a:rPr lang="en-US" altLang="zh-CN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4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另一方面</a:t>
            </a:r>
            <a:r>
              <a:rPr lang="en-US" altLang="zh-CN" sz="36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0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110" name="文本框 10"/>
          <p:cNvSpPr txBox="1"/>
          <p:nvPr/>
        </p:nvSpPr>
        <p:spPr>
          <a:xfrm>
            <a:off x="458470" y="2939754"/>
            <a:ext cx="11167110" cy="279595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公司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一方面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说要提高员工的待遇，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另一方面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却又减少了员工的奖金，真是太矛盾了。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住学校宿舍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一来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上学方便，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二来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费用便宜，还很安全。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Text Box 3"/>
          <p:cNvSpPr txBox="1"/>
          <p:nvPr/>
        </p:nvSpPr>
        <p:spPr>
          <a:xfrm>
            <a:off x="458470" y="1963641"/>
            <a:ext cx="6093679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一来</a:t>
            </a:r>
            <a:r>
              <a:rPr lang="en-US" altLang="zh-CN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4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二来</a:t>
            </a:r>
            <a:r>
              <a:rPr lang="en-US" altLang="zh-CN" sz="36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</a:t>
            </a:r>
            <a:r>
              <a:rPr lang="en-US" altLang="zh-CN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</a:t>
            </a:r>
            <a:endParaRPr lang="en-US" altLang="zh-CN" sz="40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58635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并列复句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6385" y="787400"/>
            <a:ext cx="11670665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7108" name="Text Box 3"/>
          <p:cNvSpPr txBox="1"/>
          <p:nvPr/>
        </p:nvSpPr>
        <p:spPr>
          <a:xfrm>
            <a:off x="458787" y="1121147"/>
            <a:ext cx="10546080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既</a:t>
            </a:r>
            <a:r>
              <a:rPr lang="en-US" altLang="zh-CN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en-US" altLang="zh-CN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800" b="1" dirty="0">
                <a:solidFill>
                  <a:srgbClr val="CC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en-US" altLang="zh-CN" sz="4000" b="1" dirty="0">
                <a:solidFill>
                  <a:srgbClr val="000099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000" b="1" dirty="0">
              <a:solidFill>
                <a:srgbClr val="00009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109" name="文本框 10"/>
          <p:cNvSpPr txBox="1"/>
          <p:nvPr/>
        </p:nvSpPr>
        <p:spPr>
          <a:xfrm>
            <a:off x="589914" y="2430101"/>
            <a:ext cx="11063605" cy="30585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266700"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既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不喜欢文科，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不喜欢理科，应该怎么办呢？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266700"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这个学生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既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聪明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努力，成绩特别好。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266700"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谁会喜欢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馋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懒的人呢？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950531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5:</a:t>
            </a:r>
            <a:r>
              <a:rPr lang="en-US" altLang="zh-CN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太阳打西边出来了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6385" y="787400"/>
            <a:ext cx="11670665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9154" name="文本框 3"/>
          <p:cNvSpPr txBox="1"/>
          <p:nvPr/>
        </p:nvSpPr>
        <p:spPr>
          <a:xfrm>
            <a:off x="528812" y="3005892"/>
            <a:ext cx="11207039" cy="13208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357505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   一个从来不进厨房的人，竟然给家人做了一桌子，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太阳打西边出来了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9155" name="文本框 1"/>
          <p:cNvSpPr txBox="1"/>
          <p:nvPr/>
        </p:nvSpPr>
        <p:spPr>
          <a:xfrm>
            <a:off x="528812" y="1457666"/>
            <a:ext cx="11105646" cy="13223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那么害羞的人，居然提出要表演一个节目，真是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太阳打西边出来了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9156" name="文本框 2"/>
          <p:cNvSpPr txBox="1"/>
          <p:nvPr/>
        </p:nvSpPr>
        <p:spPr>
          <a:xfrm>
            <a:off x="528812" y="4552531"/>
            <a:ext cx="11428238" cy="13223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太阳打西边出来了，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你平时都得十点才下班，今天怎么三点就到家了。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49155" grpId="0"/>
      <p:bldP spid="4915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0178" name="图片 3"/>
          <p:cNvPicPr>
            <a:picLocks noChangeAspect="1"/>
          </p:cNvPicPr>
          <p:nvPr/>
        </p:nvPicPr>
        <p:blipFill>
          <a:blip r:embed="rId1"/>
          <a:srcRect b="64442"/>
          <a:stretch>
            <a:fillRect/>
          </a:stretch>
        </p:blipFill>
        <p:spPr>
          <a:xfrm>
            <a:off x="374650" y="1090032"/>
            <a:ext cx="11442700" cy="3867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0183" name="图片 1"/>
          <p:cNvPicPr>
            <a:picLocks noChangeAspect="1"/>
          </p:cNvPicPr>
          <p:nvPr/>
        </p:nvPicPr>
        <p:blipFill>
          <a:blip r:embed="rId1"/>
          <a:srcRect t="56213" b="31206"/>
          <a:stretch>
            <a:fillRect/>
          </a:stretch>
        </p:blipFill>
        <p:spPr>
          <a:xfrm>
            <a:off x="374651" y="4957182"/>
            <a:ext cx="11442700" cy="1371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1202" name="图片 3"/>
          <p:cNvPicPr>
            <a:picLocks noChangeAspect="1"/>
          </p:cNvPicPr>
          <p:nvPr/>
        </p:nvPicPr>
        <p:blipFill>
          <a:blip r:embed="rId1"/>
          <a:srcRect b="64764"/>
          <a:stretch>
            <a:fillRect/>
          </a:stretch>
        </p:blipFill>
        <p:spPr>
          <a:xfrm>
            <a:off x="1420703" y="924441"/>
            <a:ext cx="9350594" cy="313029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1204" name="图片 1"/>
          <p:cNvPicPr>
            <a:picLocks noChangeAspect="1"/>
          </p:cNvPicPr>
          <p:nvPr/>
        </p:nvPicPr>
        <p:blipFill>
          <a:blip r:embed="rId1"/>
          <a:srcRect t="69276"/>
          <a:stretch>
            <a:fillRect/>
          </a:stretch>
        </p:blipFill>
        <p:spPr>
          <a:xfrm>
            <a:off x="1420703" y="4054738"/>
            <a:ext cx="9350594" cy="27313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课文梳理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0" name="文本框 10"/>
          <p:cNvSpPr txBox="1"/>
          <p:nvPr/>
        </p:nvSpPr>
        <p:spPr>
          <a:xfrm>
            <a:off x="202089" y="1136157"/>
            <a:ext cx="11549143" cy="494847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266700"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马克的爱好是什么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?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马克是什么时候看完比赛的？他看完比赛后做了什么？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什么事让马克觉得有点儿奇怪？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4.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马克是什么时候去上课的？路上发生了什么事情？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5.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马克到教室以后同学们有什么反应？为什么？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6.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马克闹了一个什么笑话？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课文复述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0" name="文本框 10"/>
          <p:cNvSpPr txBox="1"/>
          <p:nvPr/>
        </p:nvSpPr>
        <p:spPr>
          <a:xfrm>
            <a:off x="548930" y="833459"/>
            <a:ext cx="11549143" cy="577946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266700"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第一段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266700">
              <a:lnSpc>
                <a:spcPct val="150000"/>
              </a:lnSpc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球迷   无论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   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既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   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闹笑话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266700"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第二段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266700">
              <a:lnSpc>
                <a:spcPct val="150000"/>
              </a:lnSpc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凌晨   亮   吵   摸黑   牙膏   奇怪   在意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266700"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第三段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266700">
              <a:lnSpc>
                <a:spcPct val="150000"/>
              </a:lnSpc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不算   太阳打西边出来   跟什么似的   不对劲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266700">
              <a:lnSpc>
                <a:spcPct val="150000"/>
              </a:lnSpc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没面子   怪不得</a:t>
            </a:r>
            <a:endParaRPr lang="zh-CN" altLang="en-US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606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阳光</a:t>
            </a:r>
            <a:endParaRPr lang="zh-CN" sz="4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0294" y="1032435"/>
            <a:ext cx="3292736" cy="24119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94434" y="1457504"/>
            <a:ext cx="61817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 N.   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太阳光；阳光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阳光灿烂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刺眼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今天的阳光太强了，我睁不开眼。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0294" y="3613075"/>
            <a:ext cx="3292736" cy="267476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94433" y="4026516"/>
            <a:ext cx="6181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 adj.  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性格很阳光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/Sb.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很阳光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en-US" altLang="zh-CN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她是一个很阳光的女孩子。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43787" y="109447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拓展生词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0" b="52000"/>
          <a:stretch>
            <a:fillRect/>
          </a:stretch>
        </p:blipFill>
        <p:spPr>
          <a:xfrm>
            <a:off x="1223404" y="1475652"/>
            <a:ext cx="4524165" cy="40579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6" b="9599"/>
          <a:stretch>
            <a:fillRect/>
          </a:stretch>
        </p:blipFill>
        <p:spPr>
          <a:xfrm>
            <a:off x="6241043" y="1475653"/>
            <a:ext cx="4648479" cy="405794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43787" y="109447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称赞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43787" y="1075110"/>
            <a:ext cx="11018001" cy="501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&lt;v.&gt; 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他是一位人人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称赞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的好大夫。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     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他文笔之好，连著名作家都不禁暗暗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称赞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&lt;n.&gt;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  这部电影已上映就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获得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观众、影评人的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称赞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     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这项公益活动实现了“月饼零浪费”，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受到</a:t>
            </a:r>
            <a:endParaRPr lang="en-US" altLang="zh-CN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了市民的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称赞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028727" y="1583462"/>
            <a:ext cx="186743" cy="187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028727" y="2613491"/>
            <a:ext cx="186743" cy="187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028726" y="3643520"/>
            <a:ext cx="186743" cy="187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028726" y="4579857"/>
            <a:ext cx="186743" cy="187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43787" y="109447"/>
            <a:ext cx="3685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形容居所的词语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43787" y="830388"/>
            <a:ext cx="4150495" cy="6027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整洁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   干净   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整齐   卫生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简单   华丽   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舒适   舒服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乱七八糟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376" y="1567487"/>
            <a:ext cx="5524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779" y="688967"/>
            <a:ext cx="3727458" cy="556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564" y="1709769"/>
            <a:ext cx="6707927" cy="358074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43787" y="109447"/>
            <a:ext cx="4932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拓展阅读   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P59-P60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362"/>
            <a:ext cx="6589065" cy="35816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986" y="0"/>
            <a:ext cx="5610000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43787" y="109447"/>
            <a:ext cx="4932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拓展阅读   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P59-P60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986" y="0"/>
            <a:ext cx="5610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9162"/>
            <a:ext cx="6589986" cy="45888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7832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不对劲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861060" y="3120814"/>
            <a:ext cx="10575925" cy="6688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今天大家好像对着我笑一样，我</a:t>
            </a:r>
            <a:r>
              <a:rPr lang="zh-CN" sz="3600" b="1" dirty="0">
                <a:solidFill>
                  <a:schemeClr val="accent4"/>
                </a:solidFill>
                <a:latin typeface="楷体" panose="02010609060101010101" charset="-122"/>
                <a:ea typeface="楷体" panose="02010609060101010101" charset="-122"/>
              </a:rPr>
              <a:t>觉得</a:t>
            </a:r>
            <a:r>
              <a:rPr 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很不对劲</a:t>
            </a:r>
            <a:r>
              <a:rPr 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Text Box 4"/>
          <p:cNvSpPr txBox="1"/>
          <p:nvPr/>
        </p:nvSpPr>
        <p:spPr>
          <a:xfrm>
            <a:off x="861060" y="1728152"/>
            <a:ext cx="9542780" cy="13336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</a:t>
            </a:r>
            <a:r>
              <a:rPr lang="zh-CN" sz="3600" b="1" dirty="0">
                <a:solidFill>
                  <a:schemeClr val="accent4"/>
                </a:solidFill>
                <a:latin typeface="楷体" panose="02010609060101010101" charset="-122"/>
                <a:ea typeface="楷体" panose="02010609060101010101" charset="-122"/>
              </a:rPr>
              <a:t>觉得</a:t>
            </a:r>
            <a:r>
              <a:rPr 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身上</a:t>
            </a:r>
            <a:r>
              <a:rPr 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有点儿不对劲</a:t>
            </a:r>
            <a:r>
              <a:rPr 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就上床睡觉了，第二天才发现他的腿在流血。</a:t>
            </a:r>
            <a:endParaRPr lang="zh-CN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46170" y="127635"/>
            <a:ext cx="74021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和平时不一样，有点儿奇怪</a:t>
            </a:r>
            <a:r>
              <a:rPr lang="en-US" altLang="zh-CN" sz="4800" b="1" spc="3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2965" y="950595"/>
            <a:ext cx="80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有点儿不对劲</a:t>
            </a:r>
            <a:r>
              <a:rPr lang="en-US" altLang="zh-CN" sz="3600" b="1" spc="300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/</a:t>
            </a:r>
            <a:r>
              <a:rPr lang="zh-CN" altLang="en-US" sz="3600" b="1" spc="300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很不对劲</a:t>
            </a:r>
            <a:r>
              <a:rPr lang="en-US" altLang="zh-CN" sz="3600" b="1" spc="300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/</a:t>
            </a:r>
            <a:r>
              <a:rPr lang="zh-CN" altLang="en-US" sz="3600" b="1" spc="300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不太对劲</a:t>
            </a:r>
            <a:endParaRPr lang="zh-CN" altLang="en-US" sz="4800" b="1" spc="3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1375" y="4040770"/>
            <a:ext cx="3480322" cy="27285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文本框 4"/>
          <p:cNvSpPr txBox="1"/>
          <p:nvPr/>
        </p:nvSpPr>
        <p:spPr>
          <a:xfrm>
            <a:off x="1848846" y="4177341"/>
            <a:ext cx="811441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100" dirty="0"/>
              <a:t>8:00PM</a:t>
            </a:r>
            <a:endParaRPr lang="en-US" altLang="zh-CN" sz="1100" dirty="0"/>
          </a:p>
          <a:p>
            <a:r>
              <a:rPr lang="en-US" altLang="zh-CN" sz="1100" dirty="0"/>
              <a:t>2021.2.30</a:t>
            </a:r>
            <a:endParaRPr lang="en-US" altLang="zh-CN" sz="1100" dirty="0"/>
          </a:p>
          <a:p>
            <a:r>
              <a:rPr lang="zh-CN" altLang="en-US" sz="1100" dirty="0"/>
              <a:t>星期八</a:t>
            </a:r>
            <a:endParaRPr lang="zh-CN" altLang="en-US" sz="1100" dirty="0"/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7832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笑话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963295" y="1055370"/>
            <a:ext cx="1117155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 eaLnBrk="0" hangingPunct="0"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 V. 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笑话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谁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 eaLnBrk="0" hangingPunct="0"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哎呀，你快别笑话我了，我真的不会骑自行车。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963295" y="2831465"/>
            <a:ext cx="1057338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0" eaLnBrk="0" hangingPunc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2. N. 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闹笑话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2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（因为粗心或缺乏知识经验而发生可笑的错误）</a:t>
            </a:r>
            <a:endParaRPr lang="zh-CN" altLang="en-US" sz="24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 eaLnBrk="0" hangingPunc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我刚来中国的时候，因为不会说汉语闹了很多笑话。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 eaLnBrk="0" hangingPunc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你以前闹过什么笑话？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 eaLnBrk="0" hangingPunct="0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330" y="147955"/>
            <a:ext cx="8892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不对劲</a:t>
            </a:r>
            <a:r>
              <a:rPr lang="en-US" altLang="zh-CN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</a:t>
            </a:r>
            <a:r>
              <a:rPr lang="zh-CN" altLang="en-US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阳光</a:t>
            </a:r>
            <a:r>
              <a:rPr lang="en-US" altLang="zh-CN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</a:t>
            </a:r>
            <a:r>
              <a:rPr lang="zh-CN" altLang="en-US"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笑话</a:t>
            </a:r>
            <a:r>
              <a:rPr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 </a:t>
            </a:r>
            <a:endParaRPr sz="36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8195" name="Text Box 4"/>
          <p:cNvSpPr txBox="1"/>
          <p:nvPr/>
        </p:nvSpPr>
        <p:spPr>
          <a:xfrm>
            <a:off x="862330" y="1317625"/>
            <a:ext cx="12049125" cy="1938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他每次开会都会提问题，今天有点儿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开会的时候他一句话都没说。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8196" name="Rectangle 5"/>
          <p:cNvSpPr/>
          <p:nvPr/>
        </p:nvSpPr>
        <p:spPr>
          <a:xfrm>
            <a:off x="9572625" y="950278"/>
            <a:ext cx="22320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不对劲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198" name="Text Box 4"/>
          <p:cNvSpPr txBox="1"/>
          <p:nvPr/>
        </p:nvSpPr>
        <p:spPr>
          <a:xfrm>
            <a:off x="862330" y="3181033"/>
            <a:ext cx="12049125" cy="13220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他的发音不太标准，上课回答问题时闹了不少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8199" name="Rectangle 5"/>
          <p:cNvSpPr/>
          <p:nvPr/>
        </p:nvSpPr>
        <p:spPr>
          <a:xfrm>
            <a:off x="1360488" y="3255328"/>
            <a:ext cx="22320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笑话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200" name="Text Box 4"/>
          <p:cNvSpPr txBox="1"/>
          <p:nvPr/>
        </p:nvSpPr>
        <p:spPr>
          <a:xfrm>
            <a:off x="862330" y="5254943"/>
            <a:ext cx="11917363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今天的天气非常好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，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_____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很灿烂。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8201" name="Rectangle 5"/>
          <p:cNvSpPr/>
          <p:nvPr/>
        </p:nvSpPr>
        <p:spPr>
          <a:xfrm flipH="1">
            <a:off x="5910263" y="4886325"/>
            <a:ext cx="1700212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阳光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8196" grpId="0"/>
      <p:bldP spid="8198" grpId="0"/>
      <p:bldP spid="8199" grpId="0"/>
      <p:bldP spid="8200" grpId="0"/>
      <p:bldP spid="82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1780606" y="2876488"/>
            <a:ext cx="8738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关键</a:t>
            </a:r>
            <a:r>
              <a:rPr lang="zh-CN" altLang="en-US" sz="4800" b="1" spc="3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 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重要</a:t>
            </a:r>
            <a:r>
              <a:rPr lang="zh-CN" altLang="en-US" sz="48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亮  表情  友好 </a:t>
            </a:r>
            <a:r>
              <a:rPr lang="zh-CN" altLang="en-US" sz="4800" b="1" spc="3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 </a:t>
            </a:r>
            <a:endParaRPr lang="zh-CN" altLang="en-US" sz="4800" b="1" spc="3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5.2.8"/>
</p:tagLst>
</file>

<file path=ppt/tags/tag64.xml><?xml version="1.0" encoding="utf-8"?>
<p:tagLst xmlns:p="http://schemas.openxmlformats.org/presentationml/2006/main">
  <p:tag name="PA" val="v5.2.8"/>
</p:tagLst>
</file>

<file path=ppt/tags/tag65.xml><?xml version="1.0" encoding="utf-8"?>
<p:tagLst xmlns:p="http://schemas.openxmlformats.org/presentationml/2006/main">
  <p:tag name="PA" val="v5.2.8"/>
</p:tagLst>
</file>

<file path=ppt/tags/tag66.xml><?xml version="1.0" encoding="utf-8"?>
<p:tagLst xmlns:p="http://schemas.openxmlformats.org/presentationml/2006/main">
  <p:tag name="PA" val="v5.2.8"/>
</p:tagLst>
</file>

<file path=ppt/tags/tag67.xml><?xml version="1.0" encoding="utf-8"?>
<p:tagLst xmlns:p="http://schemas.openxmlformats.org/presentationml/2006/main">
  <p:tag name="PA" val="v5.2.8"/>
</p:tagLst>
</file>

<file path=ppt/tags/tag68.xml><?xml version="1.0" encoding="utf-8"?>
<p:tagLst xmlns:p="http://schemas.openxmlformats.org/presentationml/2006/main">
  <p:tag name="PA" val="v5.2.8"/>
</p:tagLst>
</file>

<file path=ppt/tags/tag69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PA" val="v5.2.8"/>
</p:tagLst>
</file>

<file path=ppt/tags/tag71.xml><?xml version="1.0" encoding="utf-8"?>
<p:tagLst xmlns:p="http://schemas.openxmlformats.org/presentationml/2006/main">
  <p:tag name="PA" val="v5.2.8"/>
</p:tagLst>
</file>

<file path=ppt/tags/tag72.xml><?xml version="1.0" encoding="utf-8"?>
<p:tagLst xmlns:p="http://schemas.openxmlformats.org/presentationml/2006/main">
  <p:tag name="PA" val="v5.2.8"/>
</p:tagLst>
</file>

<file path=ppt/tags/tag73.xml><?xml version="1.0" encoding="utf-8"?>
<p:tagLst xmlns:p="http://schemas.openxmlformats.org/presentationml/2006/main">
  <p:tag name="PA" val="v5.2.8"/>
</p:tagLst>
</file>

<file path=ppt/tags/tag74.xml><?xml version="1.0" encoding="utf-8"?>
<p:tagLst xmlns:p="http://schemas.openxmlformats.org/presentationml/2006/main">
  <p:tag name="PA" val="v5.2.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2989</Words>
  <Application>WPS 演示</Application>
  <PresentationFormat>宽屏</PresentationFormat>
  <Paragraphs>441</Paragraphs>
  <Slides>54</Slides>
  <Notes>54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8" baseType="lpstr">
      <vt:lpstr>Arial</vt:lpstr>
      <vt:lpstr>宋体</vt:lpstr>
      <vt:lpstr>Wingdings</vt:lpstr>
      <vt:lpstr>微软雅黑</vt:lpstr>
      <vt:lpstr>Wingdings</vt:lpstr>
      <vt:lpstr>字魂105号-简雅黑</vt:lpstr>
      <vt:lpstr>黑体</vt:lpstr>
      <vt:lpstr>楷体</vt:lpstr>
      <vt:lpstr>华文楷体</vt:lpstr>
      <vt:lpstr>等线</vt:lpstr>
      <vt:lpstr>Arial Unicode MS</vt:lpstr>
      <vt:lpstr>Calibri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Surface</dc:creator>
  <cp:lastModifiedBy>xxiaoo</cp:lastModifiedBy>
  <cp:revision>217</cp:revision>
  <dcterms:created xsi:type="dcterms:W3CDTF">2019-06-19T02:08:00Z</dcterms:created>
  <dcterms:modified xsi:type="dcterms:W3CDTF">2022-01-18T12:11:58Z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49A25E7E19894A3FAFBE21B5C6174173</vt:lpwstr>
  </property>
</Properties>
</file>