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tags/tag17.xml" ContentType="application/vnd.openxmlformats-officedocument.presentationml.tags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51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52.xml" ContentType="application/vnd.openxmlformats-officedocument.presentationml.notesSlide+xml"/>
  <Override PartName="/ppt/tags/tag26.xml" ContentType="application/vnd.openxmlformats-officedocument.presentationml.tags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tags/tag27.xml" ContentType="application/vnd.openxmlformats-officedocument.presentationml.tags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tags/tag28.xml" ContentType="application/vnd.openxmlformats-officedocument.presentationml.tags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tags/tag29.xml" ContentType="application/vnd.openxmlformats-officedocument.presentationml.tags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0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3"/>
  </p:notesMasterIdLst>
  <p:sldIdLst>
    <p:sldId id="338" r:id="rId2"/>
    <p:sldId id="316" r:id="rId3"/>
    <p:sldId id="262" r:id="rId4"/>
    <p:sldId id="266" r:id="rId5"/>
    <p:sldId id="372" r:id="rId6"/>
    <p:sldId id="1159" r:id="rId7"/>
    <p:sldId id="374" r:id="rId8"/>
    <p:sldId id="379" r:id="rId9"/>
    <p:sldId id="272" r:id="rId10"/>
    <p:sldId id="375" r:id="rId11"/>
    <p:sldId id="376" r:id="rId12"/>
    <p:sldId id="380" r:id="rId13"/>
    <p:sldId id="401" r:id="rId14"/>
    <p:sldId id="402" r:id="rId15"/>
    <p:sldId id="914" r:id="rId16"/>
    <p:sldId id="603" r:id="rId17"/>
    <p:sldId id="604" r:id="rId18"/>
    <p:sldId id="915" r:id="rId19"/>
    <p:sldId id="605" r:id="rId20"/>
    <p:sldId id="1023" r:id="rId21"/>
    <p:sldId id="1024" r:id="rId22"/>
    <p:sldId id="1025" r:id="rId23"/>
    <p:sldId id="421" r:id="rId24"/>
    <p:sldId id="423" r:id="rId25"/>
    <p:sldId id="424" r:id="rId26"/>
    <p:sldId id="425" r:id="rId27"/>
    <p:sldId id="815" r:id="rId28"/>
    <p:sldId id="1026" r:id="rId29"/>
    <p:sldId id="426" r:id="rId30"/>
    <p:sldId id="427" r:id="rId31"/>
    <p:sldId id="1156" r:id="rId32"/>
    <p:sldId id="1157" r:id="rId33"/>
    <p:sldId id="1158" r:id="rId34"/>
    <p:sldId id="1027" r:id="rId35"/>
    <p:sldId id="1028" r:id="rId36"/>
    <p:sldId id="608" r:id="rId37"/>
    <p:sldId id="609" r:id="rId38"/>
    <p:sldId id="436" r:id="rId39"/>
    <p:sldId id="1029" r:id="rId40"/>
    <p:sldId id="1030" r:id="rId41"/>
    <p:sldId id="411" r:id="rId42"/>
    <p:sldId id="362" r:id="rId43"/>
    <p:sldId id="1031" r:id="rId44"/>
    <p:sldId id="446" r:id="rId45"/>
    <p:sldId id="447" r:id="rId46"/>
    <p:sldId id="625" r:id="rId47"/>
    <p:sldId id="448" r:id="rId48"/>
    <p:sldId id="449" r:id="rId49"/>
    <p:sldId id="626" r:id="rId50"/>
    <p:sldId id="753" r:id="rId51"/>
    <p:sldId id="347" r:id="rId52"/>
    <p:sldId id="451" r:id="rId53"/>
    <p:sldId id="452" r:id="rId54"/>
    <p:sldId id="453" r:id="rId55"/>
    <p:sldId id="456" r:id="rId56"/>
    <p:sldId id="459" r:id="rId57"/>
    <p:sldId id="460" r:id="rId58"/>
    <p:sldId id="461" r:id="rId59"/>
    <p:sldId id="462" r:id="rId60"/>
    <p:sldId id="463" r:id="rId61"/>
    <p:sldId id="464" r:id="rId62"/>
    <p:sldId id="707" r:id="rId63"/>
    <p:sldId id="1117" r:id="rId64"/>
    <p:sldId id="708" r:id="rId65"/>
    <p:sldId id="709" r:id="rId66"/>
    <p:sldId id="1118" r:id="rId67"/>
    <p:sldId id="712" r:id="rId68"/>
    <p:sldId id="1119" r:id="rId69"/>
    <p:sldId id="710" r:id="rId70"/>
    <p:sldId id="711" r:id="rId71"/>
    <p:sldId id="1120" r:id="rId72"/>
    <p:sldId id="465" r:id="rId73"/>
    <p:sldId id="466" r:id="rId74"/>
    <p:sldId id="1108" r:id="rId75"/>
    <p:sldId id="716" r:id="rId76"/>
    <p:sldId id="1109" r:id="rId77"/>
    <p:sldId id="1114" r:id="rId78"/>
    <p:sldId id="1115" r:id="rId79"/>
    <p:sldId id="480" r:id="rId80"/>
    <p:sldId id="481" r:id="rId81"/>
    <p:sldId id="1110" r:id="rId82"/>
    <p:sldId id="1111" r:id="rId83"/>
    <p:sldId id="487" r:id="rId84"/>
    <p:sldId id="483" r:id="rId85"/>
    <p:sldId id="1112" r:id="rId86"/>
    <p:sldId id="489" r:id="rId87"/>
    <p:sldId id="488" r:id="rId88"/>
    <p:sldId id="1113" r:id="rId89"/>
    <p:sldId id="1116" r:id="rId90"/>
    <p:sldId id="499" r:id="rId91"/>
    <p:sldId id="724" r:id="rId92"/>
    <p:sldId id="725" r:id="rId93"/>
    <p:sldId id="726" r:id="rId94"/>
    <p:sldId id="729" r:id="rId95"/>
    <p:sldId id="1121" r:id="rId96"/>
    <p:sldId id="1155" r:id="rId97"/>
    <p:sldId id="731" r:id="rId98"/>
    <p:sldId id="730" r:id="rId99"/>
    <p:sldId id="1122" r:id="rId100"/>
    <p:sldId id="732" r:id="rId101"/>
    <p:sldId id="733" r:id="rId102"/>
  </p:sldIdLst>
  <p:sldSz cx="12192000" cy="6858000"/>
  <p:notesSz cx="6858000" cy="9144000"/>
  <p:custDataLst>
    <p:tags r:id="rId10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6">
          <p15:clr>
            <a:srgbClr val="A4A3A4"/>
          </p15:clr>
        </p15:guide>
        <p15:guide id="2" pos="38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C00000"/>
    <a:srgbClr val="203864"/>
    <a:srgbClr val="3760AB"/>
    <a:srgbClr val="3F6DC1"/>
    <a:srgbClr val="355DA5"/>
    <a:srgbClr val="2D4F8B"/>
    <a:srgbClr val="5780C9"/>
    <a:srgbClr val="365FA8"/>
    <a:srgbClr val="2846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7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750" y="96"/>
      </p:cViewPr>
      <p:guideLst>
        <p:guide orient="horz" pos="2276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notesMaster" Target="notesMasters/notesMaster1.xml"/><Relationship Id="rId108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ags" Target="tags/tag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18FC8-309C-42F9-B8B3-C67474041B64}" type="datetimeFigureOut">
              <a:rPr lang="zh-CN" altLang="en-US" smtClean="0"/>
              <a:t>2023/9/18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6DE94-F534-483F-8D30-0966D87628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1480800" y="6444344"/>
            <a:ext cx="711200" cy="116113"/>
          </a:xfrm>
          <a:prstGeom prst="rect">
            <a:avLst/>
          </a:prstGeom>
          <a:solidFill>
            <a:srgbClr val="C311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 advTm="300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cs typeface="DengXian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90204" pitchFamily="34" charset="0"/>
              <a:ea typeface="宋体" panose="02010600030101010101" pitchFamily="2" charset="-122"/>
              <a:cs typeface="DengXian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cs typeface="DengXian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90204" pitchFamily="34" charset="0"/>
              <a:ea typeface="宋体" panose="02010600030101010101" pitchFamily="2" charset="-122"/>
              <a:cs typeface="DengXian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DengXian" pitchFamily="2" charset="-122"/>
                <a:ea typeface="DengXian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16EF97-0E35-4C90-89B7-B52FDAAD01D7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engXian" pitchFamily="2" charset="-122"/>
                <a:ea typeface="DengXian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engXian" pitchFamily="2" charset="-122"/>
              <a:ea typeface="DengXian" pitchFamily="2" charset="-122"/>
              <a:cs typeface="+mn-cs"/>
            </a:endParaRPr>
          </a:p>
        </p:txBody>
      </p:sp>
    </p:spTree>
  </p:cSld>
  <p:clrMapOvr>
    <a:masterClrMapping/>
  </p:clrMapOvr>
  <p:transition spd="med" advTm="300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cs typeface="DengXian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90204" pitchFamily="34" charset="0"/>
              <a:ea typeface="宋体" panose="02010600030101010101" pitchFamily="2" charset="-122"/>
              <a:cs typeface="DengXian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cs typeface="DengXian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90204" pitchFamily="34" charset="0"/>
              <a:ea typeface="宋体" panose="02010600030101010101" pitchFamily="2" charset="-122"/>
              <a:cs typeface="DengXian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DengXian" pitchFamily="2" charset="-122"/>
                <a:ea typeface="DengXian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C83C6A-7CA0-4726-97FA-C69E7B840473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engXian" pitchFamily="2" charset="-122"/>
                <a:ea typeface="DengXian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engXian" pitchFamily="2" charset="-122"/>
              <a:ea typeface="DengXian" pitchFamily="2" charset="-122"/>
              <a:cs typeface="+mn-cs"/>
            </a:endParaRPr>
          </a:p>
        </p:txBody>
      </p:sp>
    </p:spTree>
  </p:cSld>
  <p:clrMapOvr>
    <a:masterClrMapping/>
  </p:clrMapOvr>
  <p:transition spd="med" advTm="3000">
    <p:pull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F0B99-5D56-495B-BDA6-049F62BA0AAE}" type="datetimeFigureOut">
              <a:rPr lang="zh-CN" altLang="en-US" smtClean="0"/>
              <a:t>2023/9/18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988DB-C0BC-4211-8BDF-33F88C7B8C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 spd="med" advTm="3000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4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3.xml"/></Relationships>
</file>

<file path=ppt/slides/_rels/slide10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2.xml"/><Relationship Id="rId7" Type="http://schemas.openxmlformats.org/officeDocument/2006/relationships/image" Target="../media/image1.jpe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notesSlide" Target="../notesSlides/notesSlide10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1.jpe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16.xml"/><Relationship Id="rId7" Type="http://schemas.openxmlformats.org/officeDocument/2006/relationships/image" Target="../media/image11.jpe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10.jpeg"/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tiff"/><Relationship Id="rId5" Type="http://schemas.openxmlformats.org/officeDocument/2006/relationships/image" Target="../media/image29.tiff"/><Relationship Id="rId4" Type="http://schemas.openxmlformats.org/officeDocument/2006/relationships/image" Target="../media/image28.tif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20.xml"/><Relationship Id="rId7" Type="http://schemas.openxmlformats.org/officeDocument/2006/relationships/image" Target="../media/image1.jpe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notesSlide" Target="../notesSlides/notesSlide5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1.jpe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notesSlide" Target="../notesSlides/notesSlide5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2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5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8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2.png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6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3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3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0.png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3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3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2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8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08334" y="6814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801636" y="1960983"/>
            <a:ext cx="23641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5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基础课</a:t>
            </a:r>
          </a:p>
        </p:txBody>
      </p:sp>
      <p:sp>
        <p:nvSpPr>
          <p:cNvPr id="11" name="PA-文本框 61"/>
          <p:cNvSpPr txBox="1"/>
          <p:nvPr>
            <p:custDataLst>
              <p:tags r:id="rId4"/>
            </p:custDataLst>
          </p:nvPr>
        </p:nvSpPr>
        <p:spPr>
          <a:xfrm>
            <a:off x="1990193" y="3428852"/>
            <a:ext cx="77774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第十七课 </a:t>
            </a:r>
            <a:r>
              <a:rPr lang="zh-CN"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那条裤子是上个月买的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307282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5152580" y="4833844"/>
            <a:ext cx="1886840" cy="460375"/>
            <a:chOff x="5152580" y="4833844"/>
            <a:chExt cx="1886840" cy="460375"/>
          </a:xfrm>
        </p:grpSpPr>
        <p:sp>
          <p:nvSpPr>
            <p:cNvPr id="24" name="任意多边形 23"/>
            <p:cNvSpPr/>
            <p:nvPr/>
          </p:nvSpPr>
          <p:spPr>
            <a:xfrm>
              <a:off x="5152580" y="4855435"/>
              <a:ext cx="1886840" cy="438587"/>
            </a:xfrm>
            <a:custGeom>
              <a:avLst/>
              <a:gdLst>
                <a:gd name="connsiteX0" fmla="*/ 181420 w 1886840"/>
                <a:gd name="connsiteY0" fmla="*/ 0 h 438587"/>
                <a:gd name="connsiteX1" fmla="*/ 213805 w 1886840"/>
                <a:gd name="connsiteY1" fmla="*/ 0 h 438587"/>
                <a:gd name="connsiteX2" fmla="*/ 1673035 w 1886840"/>
                <a:gd name="connsiteY2" fmla="*/ 0 h 438587"/>
                <a:gd name="connsiteX3" fmla="*/ 1705419 w 1886840"/>
                <a:gd name="connsiteY3" fmla="*/ 0 h 438587"/>
                <a:gd name="connsiteX4" fmla="*/ 1705419 w 1886840"/>
                <a:gd name="connsiteY4" fmla="*/ 3317 h 438587"/>
                <a:gd name="connsiteX5" fmla="*/ 1716124 w 1886840"/>
                <a:gd name="connsiteY5" fmla="*/ 4413 h 438587"/>
                <a:gd name="connsiteX6" fmla="*/ 1886840 w 1886840"/>
                <a:gd name="connsiteY6" fmla="*/ 217198 h 438587"/>
                <a:gd name="connsiteX7" fmla="*/ 1716124 w 1886840"/>
                <a:gd name="connsiteY7" fmla="*/ 429984 h 438587"/>
                <a:gd name="connsiteX8" fmla="*/ 1705419 w 1886840"/>
                <a:gd name="connsiteY8" fmla="*/ 431080 h 438587"/>
                <a:gd name="connsiteX9" fmla="*/ 1705419 w 1886840"/>
                <a:gd name="connsiteY9" fmla="*/ 438587 h 438587"/>
                <a:gd name="connsiteX10" fmla="*/ 181420 w 1886840"/>
                <a:gd name="connsiteY10" fmla="*/ 438587 h 438587"/>
                <a:gd name="connsiteX11" fmla="*/ 181420 w 1886840"/>
                <a:gd name="connsiteY11" fmla="*/ 431080 h 438587"/>
                <a:gd name="connsiteX12" fmla="*/ 170716 w 1886840"/>
                <a:gd name="connsiteY12" fmla="*/ 429984 h 438587"/>
                <a:gd name="connsiteX13" fmla="*/ 0 w 1886840"/>
                <a:gd name="connsiteY13" fmla="*/ 217198 h 438587"/>
                <a:gd name="connsiteX14" fmla="*/ 170716 w 1886840"/>
                <a:gd name="connsiteY14" fmla="*/ 4413 h 438587"/>
                <a:gd name="connsiteX15" fmla="*/ 181420 w 1886840"/>
                <a:gd name="connsiteY15" fmla="*/ 3317 h 438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40" h="438587">
                  <a:moveTo>
                    <a:pt x="181420" y="0"/>
                  </a:moveTo>
                  <a:lnTo>
                    <a:pt x="213805" y="0"/>
                  </a:lnTo>
                  <a:lnTo>
                    <a:pt x="1673035" y="0"/>
                  </a:lnTo>
                  <a:lnTo>
                    <a:pt x="1705419" y="0"/>
                  </a:lnTo>
                  <a:lnTo>
                    <a:pt x="1705419" y="3317"/>
                  </a:lnTo>
                  <a:lnTo>
                    <a:pt x="1716124" y="4413"/>
                  </a:lnTo>
                  <a:cubicBezTo>
                    <a:pt x="1813552" y="24666"/>
                    <a:pt x="1886840" y="112238"/>
                    <a:pt x="1886840" y="217198"/>
                  </a:cubicBezTo>
                  <a:cubicBezTo>
                    <a:pt x="1886840" y="322159"/>
                    <a:pt x="1813552" y="409731"/>
                    <a:pt x="1716124" y="429984"/>
                  </a:cubicBezTo>
                  <a:lnTo>
                    <a:pt x="1705419" y="431080"/>
                  </a:lnTo>
                  <a:lnTo>
                    <a:pt x="1705419" y="438587"/>
                  </a:lnTo>
                  <a:lnTo>
                    <a:pt x="181420" y="438587"/>
                  </a:lnTo>
                  <a:lnTo>
                    <a:pt x="181420" y="431080"/>
                  </a:lnTo>
                  <a:lnTo>
                    <a:pt x="170716" y="429984"/>
                  </a:lnTo>
                  <a:cubicBezTo>
                    <a:pt x="73288" y="409731"/>
                    <a:pt x="0" y="322159"/>
                    <a:pt x="0" y="217198"/>
                  </a:cubicBezTo>
                  <a:cubicBezTo>
                    <a:pt x="0" y="112238"/>
                    <a:pt x="73288" y="24666"/>
                    <a:pt x="170716" y="4413"/>
                  </a:cubicBezTo>
                  <a:lnTo>
                    <a:pt x="181420" y="3317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  <a:effectLst>
              <a:outerShdw blurRad="254000" dist="50800" dir="5400000" algn="ctr" rotWithShape="0">
                <a:srgbClr val="000000">
                  <a:alpha val="9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25" name="PA-文本框 61"/>
            <p:cNvSpPr txBox="1"/>
            <p:nvPr>
              <p:custDataLst>
                <p:tags r:id="rId5"/>
              </p:custDataLst>
            </p:nvPr>
          </p:nvSpPr>
          <p:spPr>
            <a:xfrm>
              <a:off x="5489332" y="4833844"/>
              <a:ext cx="1213485" cy="460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spc="300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字魂105号-简雅黑" panose="00000500000000000000" pitchFamily="2" charset="-122"/>
                </a:rPr>
                <a:t>徐心瑶</a:t>
              </a:r>
            </a:p>
          </p:txBody>
        </p:sp>
      </p:grpSp>
    </p:spTree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P315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038" y="1731963"/>
            <a:ext cx="11366500" cy="39528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"/>
          <p:cNvSpPr txBox="1"/>
          <p:nvPr/>
        </p:nvSpPr>
        <p:spPr>
          <a:xfrm>
            <a:off x="1692275" y="1793875"/>
            <a:ext cx="1373188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借钱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5489575" y="1793875"/>
            <a:ext cx="1373188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借书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8970963" y="1793875"/>
            <a:ext cx="1528762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借给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1692275" y="2763838"/>
            <a:ext cx="1258888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还钱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5489575" y="2763838"/>
            <a:ext cx="121920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还书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8970963" y="2763838"/>
            <a:ext cx="64770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笔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1692275" y="3735388"/>
            <a:ext cx="12350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开门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5489575" y="3735388"/>
            <a:ext cx="12350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开始</a:t>
            </a:r>
          </a:p>
        </p:txBody>
      </p:sp>
      <p:sp>
        <p:nvSpPr>
          <p:cNvPr id="18" name="TextBox 1"/>
          <p:cNvSpPr txBox="1"/>
          <p:nvPr/>
        </p:nvSpPr>
        <p:spPr>
          <a:xfrm>
            <a:off x="8970963" y="3735388"/>
            <a:ext cx="12350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开车</a:t>
            </a:r>
          </a:p>
        </p:txBody>
      </p:sp>
      <p:sp>
        <p:nvSpPr>
          <p:cNvPr id="19" name="TextBox 1"/>
          <p:cNvSpPr txBox="1"/>
          <p:nvPr/>
        </p:nvSpPr>
        <p:spPr>
          <a:xfrm>
            <a:off x="1692275" y="4689475"/>
            <a:ext cx="22256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一会儿见</a:t>
            </a:r>
          </a:p>
        </p:txBody>
      </p:sp>
      <p:sp>
        <p:nvSpPr>
          <p:cNvPr id="20" name="TextBox 1"/>
          <p:cNvSpPr txBox="1"/>
          <p:nvPr/>
        </p:nvSpPr>
        <p:spPr>
          <a:xfrm>
            <a:off x="5489575" y="4689475"/>
            <a:ext cx="1782763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门口见</a:t>
            </a:r>
          </a:p>
        </p:txBody>
      </p:sp>
      <p:sp>
        <p:nvSpPr>
          <p:cNvPr id="21" name="TextBox 1"/>
          <p:cNvSpPr txBox="1"/>
          <p:nvPr/>
        </p:nvSpPr>
        <p:spPr>
          <a:xfrm>
            <a:off x="8970963" y="4716463"/>
            <a:ext cx="1528762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再见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17729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作业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1443" name="内容占位符 2"/>
          <p:cNvSpPr>
            <a:spLocks noGrp="1"/>
          </p:cNvSpPr>
          <p:nvPr>
            <p:ph idx="1"/>
          </p:nvPr>
        </p:nvSpPr>
        <p:spPr>
          <a:xfrm>
            <a:off x="1247140" y="946150"/>
            <a:ext cx="9698038" cy="5791200"/>
          </a:xfrm>
        </p:spPr>
        <p:txBody>
          <a:bodyPr vert="horz" wrap="square" lIns="91440" tIns="45720" rIns="91440" bIns="45720" anchor="t"/>
          <a:lstStyle/>
          <a:p>
            <a:pPr marL="514350" indent="-514350" eaLnBrk="1" hangingPunct="1">
              <a:lnSpc>
                <a:spcPct val="140000"/>
              </a:lnSpc>
              <a:buFontTx/>
              <a:buAutoNum type="arabicPeriod"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听写：</a:t>
            </a: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b="1" dirty="0">
                <a:latin typeface="宋体" panose="02010600030101010101" pitchFamily="2" charset="-122"/>
              </a:rPr>
              <a:t>①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第十七课的生词和课文。</a:t>
            </a:r>
            <a:r>
              <a:rPr lang="zh-CN" altLang="en-US" b="1" dirty="0">
                <a:latin typeface="宋体" panose="02010600030101010101" pitchFamily="2" charset="-122"/>
              </a:rPr>
              <a:t>②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预习听写：第十八课的生词和课文。</a:t>
            </a:r>
          </a:p>
          <a:p>
            <a:pPr marL="514350" indent="-514350" eaLnBrk="1" hangingPunct="1">
              <a:buFontTx/>
              <a:buAutoNum type="arabicPeriod" startAt="2"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作业本：</a:t>
            </a:r>
            <a:r>
              <a:rPr lang="en-US" altLang="zh-CN" b="1" dirty="0">
                <a:latin typeface="宋体" panose="02010600030101010101" pitchFamily="2" charset="-122"/>
              </a:rPr>
              <a:t> 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写句子（共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16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个）：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打折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、大小、摸、质量、换、</a:t>
            </a:r>
            <a:r>
              <a:rPr lang="en-US" altLang="zh-CN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V1 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着 </a:t>
            </a:r>
            <a:r>
              <a:rPr lang="en-US" altLang="zh-CN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V2</a:t>
            </a:r>
            <a:endParaRPr lang="zh-CN" altLang="en-US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写在书上：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（复习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+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预习：建议在自习课上完成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b="1" dirty="0">
                <a:latin typeface="宋体" panose="02010600030101010101" pitchFamily="2" charset="-122"/>
              </a:rPr>
              <a:t>①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听录音默写课文。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b="1" dirty="0">
                <a:latin typeface="宋体" panose="02010600030101010101" pitchFamily="2" charset="-122"/>
              </a:rPr>
              <a:t>②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P311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学后反思。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buNone/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b="1" dirty="0">
                <a:latin typeface="宋体" panose="02010600030101010101" pitchFamily="2" charset="-122"/>
              </a:rPr>
              <a:t>③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P314-315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）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P316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课文热身。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814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548271" y="3110968"/>
            <a:ext cx="259270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6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下课了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284930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-文本框 61"/>
          <p:cNvSpPr txBox="1"/>
          <p:nvPr>
            <p:custDataLst>
              <p:tags r:id="rId4"/>
            </p:custDataLst>
          </p:nvPr>
        </p:nvSpPr>
        <p:spPr>
          <a:xfrm>
            <a:off x="4813403" y="2053442"/>
            <a:ext cx="20631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THE END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P290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1506" name="标题 1"/>
          <p:cNvSpPr txBox="1"/>
          <p:nvPr/>
        </p:nvSpPr>
        <p:spPr>
          <a:xfrm>
            <a:off x="557530" y="490538"/>
            <a:ext cx="10515600" cy="13255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读句子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5063" y="1670050"/>
            <a:ext cx="4838700" cy="42545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96025" y="1670050"/>
            <a:ext cx="4886325" cy="42545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第三部分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828859" y="2885033"/>
            <a:ext cx="653415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生词和语言点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/>
          <a:srcRect l="19122"/>
          <a:stretch>
            <a:fillRect/>
          </a:stretch>
        </p:blipFill>
        <p:spPr bwMode="auto">
          <a:xfrm>
            <a:off x="8522335" y="81280"/>
            <a:ext cx="2616835" cy="323723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897890" y="81280"/>
            <a:ext cx="527050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.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裤子  暖和</a:t>
            </a:r>
            <a:endParaRPr lang="zh-CN" altLang="en-US" sz="6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61708" y="1069658"/>
            <a:ext cx="2771775" cy="7699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   裤子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61708" y="2071688"/>
            <a:ext cx="3514725" cy="7699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一条   裤子</a:t>
            </a:r>
          </a:p>
        </p:txBody>
      </p:sp>
      <p:sp>
        <p:nvSpPr>
          <p:cNvPr id="14" name="矩形 13"/>
          <p:cNvSpPr/>
          <p:nvPr/>
        </p:nvSpPr>
        <p:spPr>
          <a:xfrm>
            <a:off x="2145665" y="1919288"/>
            <a:ext cx="881063" cy="9223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厚</a:t>
            </a:r>
            <a:endParaRPr lang="zh-CN" altLang="en-US" sz="5400" dirty="0">
              <a:solidFill>
                <a:srgbClr val="FF00FF"/>
              </a:solidFill>
              <a:latin typeface="DengXian" pitchFamily="2" charset="-122"/>
              <a:ea typeface="DengXian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5015" y="3049270"/>
            <a:ext cx="7381875" cy="1938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just" eaLnBrk="0"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冬天我们一般都穿厚裤子，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algn="just" eaLnBrk="0"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因为厚裤子比较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6" name="矩形 15"/>
          <p:cNvSpPr/>
          <p:nvPr/>
        </p:nvSpPr>
        <p:spPr>
          <a:xfrm>
            <a:off x="4476750" y="3985260"/>
            <a:ext cx="1576388" cy="9223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暖和</a:t>
            </a:r>
            <a:endParaRPr lang="zh-CN" altLang="en-US" sz="5400" dirty="0">
              <a:solidFill>
                <a:srgbClr val="FF00FF"/>
              </a:solidFill>
              <a:latin typeface="DengXian" pitchFamily="2" charset="-122"/>
              <a:ea typeface="DengXian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95375" y="5222875"/>
            <a:ext cx="2000250" cy="10144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暖和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026728" y="5222875"/>
            <a:ext cx="3706812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— </a:t>
            </a:r>
            <a:r>
              <a:rPr lang="zh-CN" altLang="en-US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凉快</a:t>
            </a:r>
          </a:p>
        </p:txBody>
      </p:sp>
      <p:sp>
        <p:nvSpPr>
          <p:cNvPr id="19" name="矩形 18"/>
          <p:cNvSpPr/>
          <p:nvPr/>
        </p:nvSpPr>
        <p:spPr>
          <a:xfrm>
            <a:off x="1654493" y="915353"/>
            <a:ext cx="881062" cy="9239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条</a:t>
            </a:r>
            <a:endParaRPr lang="zh-CN" altLang="en-US" sz="5400" dirty="0">
              <a:solidFill>
                <a:srgbClr val="7030A0"/>
              </a:solidFill>
              <a:latin typeface="DengXian" pitchFamily="2" charset="-122"/>
              <a:ea typeface="DengXian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61655" y="3450590"/>
            <a:ext cx="3338830" cy="3338830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4952365" y="1411288"/>
            <a:ext cx="3094355" cy="101473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厚</a:t>
            </a:r>
            <a:r>
              <a:rPr lang="zh-CN" altLang="en-US" sz="54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—</a:t>
            </a:r>
            <a:r>
              <a:rPr lang="en-US" altLang="zh-CN" sz="54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薄</a:t>
            </a:r>
            <a:endParaRPr lang="en-US" altLang="zh-CN" sz="5400" b="1" dirty="0">
              <a:solidFill>
                <a:srgbClr val="FF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4" grpId="0"/>
      <p:bldP spid="15" grpId="0"/>
      <p:bldP spid="16" grpId="0"/>
      <p:bldP spid="17" grpId="0"/>
      <p:bldP spid="18" grpId="0"/>
      <p:bldP spid="19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41070"/>
            <a:ext cx="11049635" cy="54362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97890" y="787718"/>
            <a:ext cx="8178800" cy="32302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安排</a:t>
            </a:r>
            <a:r>
              <a:rPr lang="zh-CN" altLang="en-US" sz="32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48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lang="en-US" altLang="zh-CN" sz="48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N.  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明天是周末，你有什么</a:t>
            </a:r>
            <a:r>
              <a:rPr lang="zh-CN" altLang="en-US" sz="48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安排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我打算去商场买一双暖和的鞋。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97890" y="81280"/>
            <a:ext cx="527050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2.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安排</a:t>
            </a:r>
            <a:r>
              <a:rPr lang="en-US" altLang="zh-CN" sz="4000" b="1" baseline="-25000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b="1" baseline="-25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lang="en-US" altLang="zh-CN" sz="4000" b="1" baseline="-25000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33390" y="1115060"/>
            <a:ext cx="26403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≈  </a:t>
            </a:r>
            <a:r>
              <a:rPr lang="zh-CN" altLang="en-US" sz="3600"/>
              <a:t>打算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939790" y="4171315"/>
            <a:ext cx="5774055" cy="2061210"/>
          </a:xfrm>
          <a:prstGeom prst="rect">
            <a:avLst/>
          </a:prstGeom>
          <a:noFill/>
          <a:ln>
            <a:solidFill>
              <a:srgbClr val="365FA8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3200"/>
              <a:t>A</a:t>
            </a:r>
            <a:r>
              <a:rPr lang="zh-CN" altLang="en-US" sz="3200"/>
              <a:t>：</a:t>
            </a:r>
            <a:r>
              <a:rPr lang="en-US" altLang="zh-CN" sz="3200"/>
              <a:t>……</a:t>
            </a:r>
            <a:r>
              <a:rPr lang="zh-CN" altLang="en-US" sz="3200"/>
              <a:t>有什么安排？</a:t>
            </a:r>
          </a:p>
          <a:p>
            <a:r>
              <a:rPr lang="en-US" altLang="zh-CN" sz="3200"/>
              <a:t>B</a:t>
            </a:r>
            <a:r>
              <a:rPr lang="zh-CN" altLang="en-US" sz="3200"/>
              <a:t>：</a:t>
            </a:r>
            <a:r>
              <a:rPr lang="en-US" altLang="zh-CN" sz="3200"/>
              <a:t>……</a:t>
            </a:r>
            <a:r>
              <a:rPr lang="zh-CN" altLang="en-US" sz="3200"/>
              <a:t>没什么安排。</a:t>
            </a:r>
          </a:p>
          <a:p>
            <a:r>
              <a:rPr lang="zh-CN" altLang="en-US" sz="3200"/>
              <a:t>      我的安排是</a:t>
            </a:r>
            <a:r>
              <a:rPr lang="en-US" altLang="zh-CN" sz="3200"/>
              <a:t>……</a:t>
            </a:r>
          </a:p>
          <a:p>
            <a:r>
              <a:rPr lang="en-US" altLang="zh-CN" sz="3200"/>
              <a:t>      </a:t>
            </a:r>
            <a:r>
              <a:rPr lang="zh-CN" altLang="en-US" sz="3200"/>
              <a:t>我想</a:t>
            </a:r>
            <a:r>
              <a:rPr lang="en-US" altLang="zh-CN" sz="3200"/>
              <a:t>/</a:t>
            </a:r>
            <a:r>
              <a:rPr lang="zh-CN" altLang="en-US" sz="3200"/>
              <a:t>我打算</a:t>
            </a:r>
            <a:r>
              <a:rPr lang="en-US" altLang="zh-CN" sz="3200"/>
              <a:t>……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6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charRg st="16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41070"/>
            <a:ext cx="11049635" cy="54362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09345" y="1188085"/>
            <a:ext cx="10449560" cy="50774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安排</a:t>
            </a:r>
            <a:r>
              <a:rPr lang="zh-CN" altLang="en-US" sz="32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2     </a:t>
            </a:r>
            <a:r>
              <a:rPr lang="en-US" altLang="zh-CN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V.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你想怎么</a:t>
            </a:r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安排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你以后的生活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我想去大学好好学习，然后找一个好工作。</a:t>
            </a: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理科生现在有六门课，你们要好好安排自己的时间。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97890" y="81280"/>
            <a:ext cx="527050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2.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安排</a:t>
            </a:r>
            <a:r>
              <a:rPr lang="en-US" altLang="zh-CN" sz="4000" b="1" baseline="-25000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b="1" baseline="-25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lang="en-US" altLang="zh-CN" sz="4000" b="1" baseline="-25000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96230" y="1075690"/>
            <a:ext cx="5774055" cy="1076325"/>
          </a:xfrm>
          <a:prstGeom prst="rect">
            <a:avLst/>
          </a:prstGeom>
          <a:noFill/>
          <a:ln>
            <a:solidFill>
              <a:srgbClr val="365FA8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200"/>
              <a:t>安排 </a:t>
            </a:r>
            <a:r>
              <a:rPr lang="en-US" altLang="zh-CN" sz="3200"/>
              <a:t>+ N.</a:t>
            </a:r>
          </a:p>
          <a:p>
            <a:r>
              <a:rPr lang="zh-CN" altLang="en-US" sz="3200"/>
              <a:t>安排生活</a:t>
            </a:r>
            <a:r>
              <a:rPr lang="en-US" altLang="zh-CN" sz="3200"/>
              <a:t>/</a:t>
            </a:r>
            <a:r>
              <a:rPr lang="zh-CN" altLang="en-US" sz="3200"/>
              <a:t>工作</a:t>
            </a:r>
            <a:r>
              <a:rPr lang="en-US" altLang="zh-CN" sz="3200"/>
              <a:t>/</a:t>
            </a:r>
            <a:r>
              <a:rPr lang="zh-CN" altLang="en-US" sz="3200"/>
              <a:t>时间</a:t>
            </a:r>
            <a:r>
              <a:rPr lang="en-US" altLang="zh-CN" sz="3200"/>
              <a:t>……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398780" y="842010"/>
            <a:ext cx="11405870" cy="553529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97890" y="81280"/>
            <a:ext cx="527050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3.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记得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98463" y="1045528"/>
            <a:ext cx="11334750" cy="49847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35305" indent="-572135">
              <a:lnSpc>
                <a:spcPct val="150000"/>
              </a:lnSpc>
              <a:buClrTx/>
              <a:buFont typeface="Wingdings" panose="05000000000000000000" pitchFamily="2" charset="2"/>
              <a:buChar char="n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你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记得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你妈妈的生日吗？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35305" indent="-572135">
              <a:lnSpc>
                <a:spcPct val="150000"/>
              </a:lnSpc>
              <a:buClrTx/>
              <a:buFont typeface="Wingdings" panose="05000000000000000000" pitchFamily="2" charset="2"/>
              <a:buChar char="n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我知道他是我以前的同学，可我不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记得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他的名字了。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35305" indent="-572135">
              <a:lnSpc>
                <a:spcPct val="150000"/>
              </a:lnSpc>
              <a:buClrTx/>
              <a:buFont typeface="Wingdings" panose="05000000000000000000" pitchFamily="2" charset="2"/>
              <a:buChar char="n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昨天我们学的生词，你们还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记得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吗？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35305" indent="-572135">
              <a:lnSpc>
                <a:spcPct val="150000"/>
              </a:lnSpc>
              <a:buClrTx/>
              <a:buFont typeface="Wingdings" panose="05000000000000000000" pitchFamily="2" charset="2"/>
              <a:buChar char="n"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记得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我的手机在书包里，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怎么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没有了？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indent="0">
              <a:lnSpc>
                <a:spcPct val="150000"/>
              </a:lnSpc>
              <a:buClrTx/>
              <a:buFont typeface="Wingdings" panose="05000000000000000000" pitchFamily="2" charset="2"/>
              <a:buNone/>
            </a:pP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326755" y="1214120"/>
            <a:ext cx="2515870" cy="583565"/>
          </a:xfrm>
          <a:prstGeom prst="rect">
            <a:avLst/>
          </a:prstGeom>
          <a:noFill/>
          <a:ln>
            <a:solidFill>
              <a:srgbClr val="365FA8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3200"/>
              <a:t>    </a:t>
            </a:r>
            <a:r>
              <a:rPr lang="zh-CN" altLang="en-US" sz="3200"/>
              <a:t>记得</a:t>
            </a:r>
            <a:r>
              <a:rPr lang="en-US" altLang="zh-CN" sz="3200"/>
              <a:t>+ N.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241665" y="5335270"/>
            <a:ext cx="2729865" cy="583565"/>
          </a:xfrm>
          <a:prstGeom prst="rect">
            <a:avLst/>
          </a:prstGeom>
          <a:noFill/>
          <a:ln>
            <a:solidFill>
              <a:srgbClr val="365FA8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3200"/>
              <a:t>  </a:t>
            </a:r>
            <a:r>
              <a:rPr lang="zh-CN" altLang="en-US" sz="3200"/>
              <a:t>记得</a:t>
            </a:r>
            <a:r>
              <a:rPr lang="en-US" altLang="zh-CN" sz="3200"/>
              <a:t>+ </a:t>
            </a:r>
            <a:r>
              <a:rPr lang="zh-CN" altLang="en-US" sz="3200"/>
              <a:t>句子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370205" y="971550"/>
            <a:ext cx="11434445" cy="540575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6626" name="文本框 3"/>
          <p:cNvSpPr txBox="1"/>
          <p:nvPr/>
        </p:nvSpPr>
        <p:spPr>
          <a:xfrm>
            <a:off x="924560" y="147638"/>
            <a:ext cx="2714625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4.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借—还</a:t>
            </a:r>
            <a:endParaRPr lang="zh-CN" altLang="en-US" sz="6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5415" y="971550"/>
            <a:ext cx="4346575" cy="334772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4815205" y="2334260"/>
            <a:ext cx="6848475" cy="3600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just" eaLnBrk="0">
              <a:lnSpc>
                <a:spcPct val="150000"/>
              </a:lnSpc>
            </a:pP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上周她从图书馆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借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了两本书，书很快就看完了，所以她今天来图书馆</a:t>
            </a:r>
            <a:r>
              <a:rPr lang="zh-CN" altLang="en-US" sz="5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还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书。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370205" y="971550"/>
            <a:ext cx="11607800" cy="540575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6626" name="文本框 3"/>
          <p:cNvSpPr txBox="1"/>
          <p:nvPr/>
        </p:nvSpPr>
        <p:spPr>
          <a:xfrm>
            <a:off x="924560" y="147638"/>
            <a:ext cx="2714625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4.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借—还</a:t>
            </a:r>
            <a:endParaRPr lang="zh-CN" altLang="en-US" sz="6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8950" y="755333"/>
            <a:ext cx="6616700" cy="3243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35305" indent="-572135">
              <a:lnSpc>
                <a:spcPct val="150000"/>
              </a:lnSpc>
              <a:buClrTx/>
              <a:buFont typeface="Wingdings" panose="05000000000000000000" pitchFamily="2" charset="2"/>
              <a:buChar char="p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借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了一本书。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35305" indent="-572135">
              <a:lnSpc>
                <a:spcPct val="150000"/>
              </a:lnSpc>
              <a:buClrTx/>
              <a:buFont typeface="Wingdings" panose="05000000000000000000" pitchFamily="2" charset="2"/>
              <a:buChar char="p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跟</a:t>
            </a:r>
            <a:r>
              <a:rPr lang="en-US" altLang="zh-CN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向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同学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借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了一本书。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35305" indent="-572135">
              <a:lnSpc>
                <a:spcPct val="150000"/>
              </a:lnSpc>
              <a:buClrTx/>
              <a:buFont typeface="Wingdings" panose="05000000000000000000" pitchFamily="2" charset="2"/>
              <a:buChar char="p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同学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借给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她一本书。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88633" y="4133533"/>
            <a:ext cx="11607800" cy="21351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35305" indent="-572135">
              <a:lnSpc>
                <a:spcPct val="150000"/>
              </a:lnSpc>
              <a:buClrTx/>
              <a:buFont typeface="Wingdings" panose="05000000000000000000" pitchFamily="2" charset="2"/>
              <a:buChar char="n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她打算去银行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还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钱，因为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还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钱的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日期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已经到了。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35305" indent="-572135">
              <a:lnSpc>
                <a:spcPct val="150000"/>
              </a:lnSpc>
              <a:buClrTx/>
              <a:buFont typeface="Wingdings" panose="05000000000000000000" pitchFamily="2" charset="2"/>
              <a:buChar char="n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还给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银行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千块钱。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63790" y="1253490"/>
            <a:ext cx="4271645" cy="5835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跟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向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借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东西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463790" y="2187575"/>
            <a:ext cx="3469640" cy="5835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借给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东西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463790" y="3047365"/>
            <a:ext cx="3469640" cy="5835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还给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东西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427355" y="951230"/>
            <a:ext cx="11377295" cy="54260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8673" name="文本框 1"/>
          <p:cNvSpPr txBox="1"/>
          <p:nvPr/>
        </p:nvSpPr>
        <p:spPr>
          <a:xfrm>
            <a:off x="1167765" y="146685"/>
            <a:ext cx="358521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5.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日期</a:t>
            </a:r>
          </a:p>
        </p:txBody>
      </p:sp>
      <p:sp>
        <p:nvSpPr>
          <p:cNvPr id="28675" name="文本框 2"/>
          <p:cNvSpPr txBox="1"/>
          <p:nvPr/>
        </p:nvSpPr>
        <p:spPr>
          <a:xfrm>
            <a:off x="5216843" y="1156653"/>
            <a:ext cx="6045200" cy="1014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2023</a:t>
            </a:r>
            <a:r>
              <a:rPr lang="zh-CN" altLang="en-US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年</a:t>
            </a:r>
            <a:r>
              <a:rPr lang="en-US" altLang="zh-CN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r>
              <a:rPr lang="zh-CN" altLang="en-US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月</a:t>
            </a:r>
            <a:r>
              <a:rPr lang="en-US" altLang="zh-CN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20</a:t>
            </a:r>
            <a:r>
              <a:rPr lang="zh-CN" altLang="en-US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日</a:t>
            </a:r>
          </a:p>
        </p:txBody>
      </p:sp>
      <p:sp>
        <p:nvSpPr>
          <p:cNvPr id="4" name="矩形 3"/>
          <p:cNvSpPr/>
          <p:nvPr/>
        </p:nvSpPr>
        <p:spPr>
          <a:xfrm>
            <a:off x="427038" y="2171700"/>
            <a:ext cx="11606212" cy="3243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35305" indent="-572135"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请告诉我你的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出生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日期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35305" indent="-572135"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你记得学校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开学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日期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35305" indent="-572135"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向银行借钱的时候，别忘了看一下还钱的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日期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33735" y="4408350"/>
            <a:ext cx="553998" cy="2118443"/>
            <a:chOff x="4378996" y="2896825"/>
            <a:chExt cx="364575" cy="1748291"/>
          </a:xfrm>
        </p:grpSpPr>
        <p:sp>
          <p:nvSpPr>
            <p:cNvPr id="19" name="矩形 18"/>
            <p:cNvSpPr/>
            <p:nvPr/>
          </p:nvSpPr>
          <p:spPr>
            <a:xfrm>
              <a:off x="4399771" y="2896825"/>
              <a:ext cx="271012" cy="174829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378996" y="3051992"/>
              <a:ext cx="364575" cy="13789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24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contents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577464" y="1285305"/>
            <a:ext cx="899549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9600">
                <a:gradFill>
                  <a:gsLst>
                    <a:gs pos="46000">
                      <a:srgbClr val="004286"/>
                    </a:gs>
                    <a:gs pos="100000">
                      <a:srgbClr val="004286">
                        <a:alpha val="0"/>
                      </a:srgbClr>
                    </a:gs>
                  </a:gsLst>
                  <a:lin ang="5400000" scaled="1"/>
                </a:gradFill>
                <a:latin typeface="庞门正道标题体" panose="02010600030101010101" pitchFamily="2" charset="-122"/>
                <a:ea typeface="庞门正道标题体" panose="02010600030101010101" pitchFamily="2" charset="-122"/>
              </a:defRPr>
            </a:lvl1pPr>
          </a:lstStyle>
          <a:p>
            <a:pPr algn="ctr"/>
            <a:r>
              <a:rPr lang="zh-CN" altLang="en-US" sz="8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目录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6614257" y="1432690"/>
            <a:ext cx="671034" cy="646768"/>
            <a:chOff x="6600960" y="1066478"/>
            <a:chExt cx="671034" cy="646768"/>
          </a:xfrm>
        </p:grpSpPr>
        <p:grpSp>
          <p:nvGrpSpPr>
            <p:cNvPr id="23" name="组合 22"/>
            <p:cNvGrpSpPr/>
            <p:nvPr/>
          </p:nvGrpSpPr>
          <p:grpSpPr>
            <a:xfrm>
              <a:off x="6600960" y="1066478"/>
              <a:ext cx="671034" cy="646768"/>
              <a:chOff x="4619624" y="899160"/>
              <a:chExt cx="1656284" cy="1596390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30" name="任意多边形: 形状 51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1" name="任意多边形: 形状 52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35" name="任意多边形: 形状 55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6" name="任意多边形: 形状 56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37" name="文本框 36"/>
            <p:cNvSpPr txBox="1"/>
            <p:nvPr/>
          </p:nvSpPr>
          <p:spPr>
            <a:xfrm>
              <a:off x="6659653" y="1142955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</a:p>
          </p:txBody>
        </p:sp>
      </p:grpSp>
      <p:sp>
        <p:nvSpPr>
          <p:cNvPr id="38" name="PA-文本框 61"/>
          <p:cNvSpPr txBox="1"/>
          <p:nvPr>
            <p:custDataLst>
              <p:tags r:id="rId1"/>
            </p:custDataLst>
          </p:nvPr>
        </p:nvSpPr>
        <p:spPr>
          <a:xfrm>
            <a:off x="7806148" y="1356132"/>
            <a:ext cx="148336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6614257" y="2546662"/>
            <a:ext cx="671034" cy="646768"/>
            <a:chOff x="6600960" y="2180450"/>
            <a:chExt cx="671034" cy="646768"/>
          </a:xfrm>
        </p:grpSpPr>
        <p:grpSp>
          <p:nvGrpSpPr>
            <p:cNvPr id="40" name="组合 39"/>
            <p:cNvGrpSpPr/>
            <p:nvPr/>
          </p:nvGrpSpPr>
          <p:grpSpPr>
            <a:xfrm>
              <a:off x="6600960" y="2180450"/>
              <a:ext cx="671034" cy="646768"/>
              <a:chOff x="4619624" y="899160"/>
              <a:chExt cx="1656284" cy="1596390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42" name="任意多边形: 形状 7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3" name="任意多边形: 形状 7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44" name="组合 4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45" name="任意多边形: 形状 6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6" name="任意多边形: 形状 6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47" name="文本框 46"/>
            <p:cNvSpPr txBox="1"/>
            <p:nvPr/>
          </p:nvSpPr>
          <p:spPr>
            <a:xfrm>
              <a:off x="6659653" y="2256927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</a:p>
          </p:txBody>
        </p:sp>
      </p:grpSp>
      <p:sp>
        <p:nvSpPr>
          <p:cNvPr id="48" name="PA-文本框 65"/>
          <p:cNvSpPr txBox="1"/>
          <p:nvPr>
            <p:custDataLst>
              <p:tags r:id="rId2"/>
            </p:custDataLst>
          </p:nvPr>
        </p:nvSpPr>
        <p:spPr>
          <a:xfrm>
            <a:off x="7806148" y="2500584"/>
            <a:ext cx="25806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预习检查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6614257" y="3660634"/>
            <a:ext cx="671034" cy="646768"/>
            <a:chOff x="6600960" y="3294422"/>
            <a:chExt cx="671034" cy="646768"/>
          </a:xfrm>
        </p:grpSpPr>
        <p:grpSp>
          <p:nvGrpSpPr>
            <p:cNvPr id="50" name="组合 49"/>
            <p:cNvGrpSpPr/>
            <p:nvPr/>
          </p:nvGrpSpPr>
          <p:grpSpPr>
            <a:xfrm>
              <a:off x="6600960" y="3294422"/>
              <a:ext cx="671034" cy="646768"/>
              <a:chOff x="4619624" y="899160"/>
              <a:chExt cx="1656284" cy="1596390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60" name="任意多边形: 形状 8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61" name="任意多边形: 形状 8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63" name="组合 62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73" name="任意多边形: 形状 7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76" name="任意多边形: 形状 7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83" name="文本框 82"/>
            <p:cNvSpPr txBox="1"/>
            <p:nvPr/>
          </p:nvSpPr>
          <p:spPr>
            <a:xfrm>
              <a:off x="6663660" y="3370899"/>
              <a:ext cx="58541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614257" y="4774606"/>
            <a:ext cx="671034" cy="646768"/>
            <a:chOff x="6600960" y="4408394"/>
            <a:chExt cx="671034" cy="646768"/>
          </a:xfrm>
        </p:grpSpPr>
        <p:grpSp>
          <p:nvGrpSpPr>
            <p:cNvPr id="94" name="组合 93"/>
            <p:cNvGrpSpPr/>
            <p:nvPr/>
          </p:nvGrpSpPr>
          <p:grpSpPr>
            <a:xfrm>
              <a:off x="6600960" y="4408394"/>
              <a:ext cx="671034" cy="646768"/>
              <a:chOff x="4619624" y="899160"/>
              <a:chExt cx="1656284" cy="1596390"/>
            </a:xfrm>
          </p:grpSpPr>
          <p:grpSp>
            <p:nvGrpSpPr>
              <p:cNvPr id="95" name="组合 94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97" name="任意多边形: 形状 9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98" name="任意多边形: 形状 9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99" name="组合 98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100" name="任意多边形: 形状 8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101" name="任意多边形: 形状 8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102" name="文本框 101"/>
            <p:cNvSpPr txBox="1"/>
            <p:nvPr/>
          </p:nvSpPr>
          <p:spPr>
            <a:xfrm>
              <a:off x="6653241" y="4484871"/>
              <a:ext cx="60625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</a:p>
          </p:txBody>
        </p:sp>
      </p:grpSp>
      <p:sp>
        <p:nvSpPr>
          <p:cNvPr id="103" name="PA-文本框 85"/>
          <p:cNvSpPr txBox="1"/>
          <p:nvPr>
            <p:custDataLst>
              <p:tags r:id="rId3"/>
            </p:custDataLst>
          </p:nvPr>
        </p:nvSpPr>
        <p:spPr>
          <a:xfrm>
            <a:off x="7806148" y="3614713"/>
            <a:ext cx="377952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生词和语言点</a:t>
            </a:r>
          </a:p>
        </p:txBody>
      </p:sp>
      <p:sp>
        <p:nvSpPr>
          <p:cNvPr id="104" name="PA-文本框 95"/>
          <p:cNvSpPr txBox="1"/>
          <p:nvPr>
            <p:custDataLst>
              <p:tags r:id="rId4"/>
            </p:custDataLst>
          </p:nvPr>
        </p:nvSpPr>
        <p:spPr>
          <a:xfrm>
            <a:off x="7806148" y="4728813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课文</a:t>
            </a:r>
          </a:p>
        </p:txBody>
      </p:sp>
    </p:spTree>
  </p:cSld>
  <p:clrMapOvr>
    <a:masterClrMapping/>
  </p:clrMapOvr>
  <p:transition spd="med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427355" y="951230"/>
            <a:ext cx="11377295" cy="54260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8673" name="文本框 1"/>
          <p:cNvSpPr txBox="1"/>
          <p:nvPr/>
        </p:nvSpPr>
        <p:spPr>
          <a:xfrm>
            <a:off x="1167765" y="146685"/>
            <a:ext cx="358521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6.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点钟 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≈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点</a:t>
            </a:r>
          </a:p>
        </p:txBody>
      </p:sp>
      <p:sp>
        <p:nvSpPr>
          <p:cNvPr id="2" name="矩形 1"/>
          <p:cNvSpPr/>
          <p:nvPr/>
        </p:nvSpPr>
        <p:spPr>
          <a:xfrm>
            <a:off x="4151313" y="1936750"/>
            <a:ext cx="7418387" cy="17462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我们中午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几点钟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去吃饭？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12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点钟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吧，我现在不太饿。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84263" y="4425950"/>
            <a:ext cx="7419975" cy="1600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你怎么这么困？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我今早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点钟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就起床了。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427355" y="951230"/>
            <a:ext cx="11377295" cy="54260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8673" name="文本框 1"/>
          <p:cNvSpPr txBox="1"/>
          <p:nvPr/>
        </p:nvSpPr>
        <p:spPr>
          <a:xfrm>
            <a:off x="1167765" y="146685"/>
            <a:ext cx="358521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7.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改天 没事</a:t>
            </a:r>
          </a:p>
        </p:txBody>
      </p:sp>
      <p:sp>
        <p:nvSpPr>
          <p:cNvPr id="4" name="矩形 3"/>
          <p:cNvSpPr/>
          <p:nvPr/>
        </p:nvSpPr>
        <p:spPr>
          <a:xfrm>
            <a:off x="637858" y="1277938"/>
            <a:ext cx="9525000" cy="1949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现在十点了，商场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9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点半就关门了。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没事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，那我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改天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再去吧。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467735" y="3656965"/>
            <a:ext cx="7959725" cy="1949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我最近很忙，没时间过去看你。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没事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改天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我有空去看你吧。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52265" y="146685"/>
            <a:ext cx="358521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≈ </a:t>
            </a:r>
            <a:r>
              <a:rPr lang="zh-CN" altLang="en-US" sz="40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没关系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427355" y="951230"/>
            <a:ext cx="11377295" cy="54260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8673" name="文本框 1"/>
          <p:cNvSpPr txBox="1"/>
          <p:nvPr/>
        </p:nvSpPr>
        <p:spPr>
          <a:xfrm>
            <a:off x="1167765" y="146685"/>
            <a:ext cx="358521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8.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故事</a:t>
            </a:r>
          </a:p>
        </p:txBody>
      </p:sp>
      <p:sp>
        <p:nvSpPr>
          <p:cNvPr id="2" name="矩形 1"/>
          <p:cNvSpPr/>
          <p:nvPr/>
        </p:nvSpPr>
        <p:spPr>
          <a:xfrm>
            <a:off x="585788" y="950913"/>
            <a:ext cx="11606212" cy="21351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35305" indent="-572135"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小时候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，妈妈经常给我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讲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故事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35305" indent="-572135"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我的奶奶喜欢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给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讲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她小时候的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故事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7858" y="3255963"/>
            <a:ext cx="10548937" cy="18637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358775">
              <a:lnSpc>
                <a:spcPct val="120000"/>
              </a:lnSpc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A:《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中国人的生活故事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讲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了个什么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故事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58775">
              <a:lnSpc>
                <a:spcPct val="120000"/>
              </a:lnSpc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应该是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关于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中国人生活的小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故事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86650" y="208280"/>
            <a:ext cx="4121785" cy="64516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/>
              <a:t>人</a:t>
            </a:r>
            <a:r>
              <a:rPr lang="en-US" altLang="zh-CN" sz="3600"/>
              <a:t>1 </a:t>
            </a:r>
            <a:r>
              <a:rPr lang="zh-CN" altLang="en-US" sz="3600"/>
              <a:t>给 人</a:t>
            </a:r>
            <a:r>
              <a:rPr lang="en-US" altLang="zh-CN" sz="3600"/>
              <a:t>2 </a:t>
            </a:r>
            <a:r>
              <a:rPr lang="zh-CN" altLang="en-US" sz="3600"/>
              <a:t>讲故事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457960" y="5278755"/>
            <a:ext cx="9131935" cy="10147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3600"/>
              <a:t>     ……      </a:t>
            </a:r>
            <a:r>
              <a:rPr lang="zh-CN" altLang="en-US" sz="3600"/>
              <a:t>讲了一个关于 </a:t>
            </a:r>
            <a:r>
              <a:rPr lang="en-US" altLang="zh-CN" sz="3600"/>
              <a:t>……  </a:t>
            </a:r>
            <a:r>
              <a:rPr lang="zh-CN" altLang="en-US" sz="3600"/>
              <a:t>的故事。</a:t>
            </a:r>
          </a:p>
          <a:p>
            <a:r>
              <a:rPr lang="zh-CN" altLang="en-US" sz="2400">
                <a:sym typeface="+mn-ea"/>
              </a:rPr>
              <a:t>电影</a:t>
            </a:r>
            <a:r>
              <a:rPr lang="en-US" altLang="zh-CN" sz="2400">
                <a:sym typeface="+mn-ea"/>
              </a:rPr>
              <a:t>/</a:t>
            </a:r>
            <a:r>
              <a:rPr lang="zh-CN" altLang="en-US" sz="2400">
                <a:sym typeface="+mn-ea"/>
              </a:rPr>
              <a:t>书</a:t>
            </a:r>
            <a:r>
              <a:rPr lang="en-US" altLang="zh-CN" sz="2400">
                <a:sym typeface="+mn-ea"/>
              </a:rPr>
              <a:t>/</a:t>
            </a:r>
            <a:r>
              <a:rPr lang="zh-CN" altLang="en-US" sz="2400">
                <a:sym typeface="+mn-ea"/>
              </a:rPr>
              <a:t>小说</a:t>
            </a:r>
            <a:r>
              <a:rPr lang="en-US" altLang="zh-CN" sz="2400">
                <a:sym typeface="+mn-ea"/>
              </a:rPr>
              <a:t>/</a:t>
            </a:r>
            <a:r>
              <a:rPr lang="zh-CN" altLang="en-US" sz="2400">
                <a:sym typeface="+mn-ea"/>
              </a:rPr>
              <a:t>文章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ldLvl="0" animBg="1"/>
      <p:bldP spid="4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526796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1:……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死了</a:t>
            </a:r>
            <a:endParaRPr kumimoji="0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92675" y="1377950"/>
            <a:ext cx="6989763" cy="1027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她觉得妈妈做的饭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难吃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死了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18874" y="1259306"/>
            <a:ext cx="4440865" cy="2959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51012" y="2663201"/>
            <a:ext cx="4286151" cy="31117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矩形 7"/>
          <p:cNvSpPr/>
          <p:nvPr/>
        </p:nvSpPr>
        <p:spPr>
          <a:xfrm>
            <a:off x="4837113" y="2663825"/>
            <a:ext cx="7364412" cy="1198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每天都有这么多作业，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累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死了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74006" y="3862179"/>
            <a:ext cx="4266271" cy="28484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353050" y="4311650"/>
            <a:ext cx="6661150" cy="230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71500" indent="-5715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9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9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9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9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9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9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9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9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9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孩子一个人去上学，爸爸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担心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死了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！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58585" y="196215"/>
            <a:ext cx="4121785" cy="64516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3600"/>
              <a:t>adj. / </a:t>
            </a:r>
            <a:r>
              <a:rPr lang="zh-CN" altLang="en-US" sz="3600"/>
              <a:t>心</a:t>
            </a:r>
            <a:r>
              <a:rPr lang="en-US" altLang="zh-CN" sz="3600"/>
              <a:t>V + </a:t>
            </a:r>
            <a:r>
              <a:rPr lang="zh-CN" altLang="en-US" sz="3600"/>
              <a:t>死了！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P318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8" y="1503363"/>
            <a:ext cx="11436350" cy="46640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2"/>
          <p:cNvSpPr txBox="1"/>
          <p:nvPr/>
        </p:nvSpPr>
        <p:spPr>
          <a:xfrm>
            <a:off x="1704975" y="3297238"/>
            <a:ext cx="8121650" cy="647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我妈妈一点儿也不放心，她</a:t>
            </a:r>
            <a:r>
              <a:rPr lang="zh-CN" altLang="en-US" sz="36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担心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死了！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1704975" y="5238750"/>
            <a:ext cx="81216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不好，考试</a:t>
            </a:r>
            <a:r>
              <a:rPr lang="zh-CN" altLang="en-US" sz="36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难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死了！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568" y="772478"/>
            <a:ext cx="11491913" cy="56705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P318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882775" y="1608138"/>
            <a:ext cx="8121650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外边下雪了，</a:t>
            </a:r>
            <a:r>
              <a:rPr lang="zh-CN" altLang="en-US" sz="36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冷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死了！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TextBox 2"/>
          <p:cNvSpPr txBox="1"/>
          <p:nvPr/>
        </p:nvSpPr>
        <p:spPr>
          <a:xfrm>
            <a:off x="1882775" y="3546475"/>
            <a:ext cx="4100513" cy="647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对，现在</a:t>
            </a:r>
            <a:r>
              <a:rPr lang="zh-CN" altLang="en-US" sz="36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困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死了！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1882775" y="5486400"/>
            <a:ext cx="81216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我也觉得这首歌真的</a:t>
            </a:r>
            <a:r>
              <a:rPr lang="zh-CN" altLang="en-US" sz="36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难听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死了！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551116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咱们</a:t>
            </a:r>
            <a:r>
              <a:rPr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vs</a:t>
            </a:r>
            <a:r>
              <a:rPr 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我们</a:t>
            </a:r>
          </a:p>
        </p:txBody>
      </p:sp>
      <p:sp>
        <p:nvSpPr>
          <p:cNvPr id="11" name="矩形 10"/>
          <p:cNvSpPr/>
          <p:nvPr/>
        </p:nvSpPr>
        <p:spPr>
          <a:xfrm>
            <a:off x="4916488" y="4959350"/>
            <a:ext cx="563562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Arial" panose="020B0604020202090204" pitchFamily="34" charset="0"/>
                <a:ea typeface="楷体" panose="02010609060101010101" charset="-122"/>
              </a:rPr>
              <a:t>X</a:t>
            </a:r>
          </a:p>
        </p:txBody>
      </p:sp>
      <p:sp>
        <p:nvSpPr>
          <p:cNvPr id="22" name="矩形 21"/>
          <p:cNvSpPr/>
          <p:nvPr/>
        </p:nvSpPr>
        <p:spPr>
          <a:xfrm>
            <a:off x="5068888" y="364172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23" name="矩形 22"/>
          <p:cNvSpPr/>
          <p:nvPr/>
        </p:nvSpPr>
        <p:spPr>
          <a:xfrm>
            <a:off x="212725" y="3670300"/>
            <a:ext cx="5440363" cy="687388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Arial" panose="020B0604020202090204" pitchFamily="34" charset="0"/>
              <a:ea typeface="DengXian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98438" y="4319588"/>
            <a:ext cx="5438775" cy="116046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eaLnBrk="0" hangingPunct="0"/>
            <a:endParaRPr lang="zh-CN" altLang="en-US" dirty="0">
              <a:latin typeface="Arial" panose="020B0604020202090204" pitchFamily="34" charset="0"/>
              <a:ea typeface="DengXian" pitchFamily="2" charset="-122"/>
            </a:endParaRPr>
          </a:p>
        </p:txBody>
      </p:sp>
      <p:sp>
        <p:nvSpPr>
          <p:cNvPr id="3" name="Rectangle 2"/>
          <p:cNvSpPr txBox="1"/>
          <p:nvPr/>
        </p:nvSpPr>
        <p:spPr>
          <a:xfrm rot="793871">
            <a:off x="9496425" y="414338"/>
            <a:ext cx="1955800" cy="86042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b"/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我们？</a:t>
            </a:r>
          </a:p>
        </p:txBody>
      </p:sp>
      <p:sp>
        <p:nvSpPr>
          <p:cNvPr id="47" name="Text Box 98"/>
          <p:cNvSpPr txBox="1"/>
          <p:nvPr/>
        </p:nvSpPr>
        <p:spPr>
          <a:xfrm>
            <a:off x="125413" y="1336675"/>
            <a:ext cx="10210800" cy="8318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咱们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</a:rPr>
              <a:t>=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老师和学生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说话的人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听话的人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zh-CN" altLang="en-US" sz="2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5844" name="图片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0763" y="2740025"/>
            <a:ext cx="5592762" cy="37290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" name="AutoShape 95"/>
          <p:cNvSpPr>
            <a:spLocks noChangeArrowheads="1"/>
          </p:cNvSpPr>
          <p:nvPr/>
        </p:nvSpPr>
        <p:spPr bwMode="auto">
          <a:xfrm>
            <a:off x="7556500" y="2106613"/>
            <a:ext cx="4316413" cy="1471613"/>
          </a:xfrm>
          <a:prstGeom prst="wedgeEllipseCallout">
            <a:avLst>
              <a:gd name="adj1" fmla="val -53512"/>
              <a:gd name="adj2" fmla="val 8241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咱们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下课吧。</a:t>
            </a:r>
          </a:p>
        </p:txBody>
      </p:sp>
      <p:sp>
        <p:nvSpPr>
          <p:cNvPr id="45" name="AutoShape 96"/>
          <p:cNvSpPr>
            <a:spLocks noChangeArrowheads="1"/>
          </p:cNvSpPr>
          <p:nvPr/>
        </p:nvSpPr>
        <p:spPr bwMode="auto">
          <a:xfrm>
            <a:off x="319088" y="3151188"/>
            <a:ext cx="3276600" cy="1933575"/>
          </a:xfrm>
          <a:prstGeom prst="wedgeEllipseCallout">
            <a:avLst>
              <a:gd name="adj1" fmla="val 64618"/>
              <a:gd name="adj2" fmla="val 38852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好，</a:t>
            </a:r>
            <a:endParaRPr kumimoji="0" lang="en-US" altLang="zh-CN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老师再见！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2" grpId="0"/>
      <p:bldP spid="23" grpId="0" bldLvl="0" animBg="1"/>
      <p:bldP spid="24" grpId="0" bldLvl="0" animBg="1"/>
      <p:bldP spid="3" grpId="0" bldLvl="0" animBg="1"/>
      <p:bldP spid="47" grpId="0"/>
      <p:bldP spid="58" grpId="0" bldLvl="0" animBg="1"/>
      <p:bldP spid="45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554164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咱们</a:t>
            </a:r>
            <a:r>
              <a:rPr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vs</a:t>
            </a:r>
            <a:r>
              <a:rPr 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我们</a:t>
            </a:r>
          </a:p>
        </p:txBody>
      </p:sp>
      <p:pic>
        <p:nvPicPr>
          <p:cNvPr id="36865" name="图片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6473" y="2597785"/>
            <a:ext cx="5592762" cy="37290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" name="AutoShape 95"/>
          <p:cNvSpPr>
            <a:spLocks noChangeArrowheads="1"/>
          </p:cNvSpPr>
          <p:nvPr/>
        </p:nvSpPr>
        <p:spPr bwMode="auto">
          <a:xfrm>
            <a:off x="7771765" y="2175828"/>
            <a:ext cx="4316413" cy="1471613"/>
          </a:xfrm>
          <a:prstGeom prst="wedgeEllipseCallout">
            <a:avLst>
              <a:gd name="adj1" fmla="val -53512"/>
              <a:gd name="adj2" fmla="val 8241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我们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下课吧。</a:t>
            </a:r>
          </a:p>
        </p:txBody>
      </p:sp>
      <p:sp>
        <p:nvSpPr>
          <p:cNvPr id="52" name="AutoShape 96"/>
          <p:cNvSpPr>
            <a:spLocks noChangeArrowheads="1"/>
          </p:cNvSpPr>
          <p:nvPr/>
        </p:nvSpPr>
        <p:spPr bwMode="auto">
          <a:xfrm>
            <a:off x="141288" y="3237548"/>
            <a:ext cx="3276600" cy="1933575"/>
          </a:xfrm>
          <a:prstGeom prst="wedgeEllipseCallout">
            <a:avLst>
              <a:gd name="adj1" fmla="val 64618"/>
              <a:gd name="adj2" fmla="val 38852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好，</a:t>
            </a:r>
            <a:endParaRPr kumimoji="0" lang="en-US" altLang="zh-CN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老师再见！</a:t>
            </a:r>
          </a:p>
        </p:txBody>
      </p:sp>
      <p:sp>
        <p:nvSpPr>
          <p:cNvPr id="53" name="Text Box 98"/>
          <p:cNvSpPr txBox="1"/>
          <p:nvPr/>
        </p:nvSpPr>
        <p:spPr>
          <a:xfrm>
            <a:off x="268288" y="998220"/>
            <a:ext cx="11655425" cy="8318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en-US" altLang="zh-CN" sz="4800" b="1" baseline="-25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=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咱们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</a:rPr>
              <a:t>=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老师和学生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说话的人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听话的人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zh-CN" altLang="en-US" sz="2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ldLvl="0" animBg="1"/>
      <p:bldP spid="52" grpId="0" bldLvl="0" animBg="1"/>
      <p:bldP spid="5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554164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咱们</a:t>
            </a:r>
            <a:r>
              <a:rPr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vs</a:t>
            </a:r>
            <a:r>
              <a:rPr lang="zh-CN" sz="44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我们</a:t>
            </a:r>
          </a:p>
        </p:txBody>
      </p:sp>
      <p:pic>
        <p:nvPicPr>
          <p:cNvPr id="37889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4725" y="3151505"/>
            <a:ext cx="5162550" cy="34436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AutoShape 96"/>
          <p:cNvSpPr>
            <a:spLocks noChangeArrowheads="1"/>
          </p:cNvSpPr>
          <p:nvPr/>
        </p:nvSpPr>
        <p:spPr bwMode="auto">
          <a:xfrm>
            <a:off x="88900" y="3151188"/>
            <a:ext cx="3506788" cy="2720975"/>
          </a:xfrm>
          <a:prstGeom prst="wedgeEllipseCallout">
            <a:avLst>
              <a:gd name="adj1" fmla="val 60959"/>
              <a:gd name="adj2" fmla="val 2912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老师，</a:t>
            </a:r>
            <a:endParaRPr kumimoji="0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我们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明天要去上海玩。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7214235" y="1383665"/>
            <a:ext cx="5309553" cy="2046288"/>
            <a:chOff x="7214752" y="1383765"/>
            <a:chExt cx="5308960" cy="2045369"/>
          </a:xfrm>
        </p:grpSpPr>
        <p:sp>
          <p:nvSpPr>
            <p:cNvPr id="3" name="AutoShape 95"/>
            <p:cNvSpPr>
              <a:spLocks noChangeArrowheads="1"/>
            </p:cNvSpPr>
            <p:nvPr/>
          </p:nvSpPr>
          <p:spPr bwMode="auto">
            <a:xfrm>
              <a:off x="7214752" y="1383765"/>
              <a:ext cx="4757207" cy="2045369"/>
            </a:xfrm>
            <a:prstGeom prst="wedgeEllipseCallout">
              <a:avLst>
                <a:gd name="adj1" fmla="val -51024"/>
                <a:gd name="adj2" fmla="val 69412"/>
              </a:avLst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/>
            <a:lstStyle>
              <a:lvl1pPr>
                <a:defRPr sz="5000" b="1">
                  <a:solidFill>
                    <a:schemeClr val="tx1"/>
                  </a:solidFill>
                  <a:latin typeface="Verdana" panose="020B0604030504040204" pitchFamily="34" charset="0"/>
                  <a:ea typeface="楷体_GB2312" pitchFamily="1" charset="-122"/>
                </a:defRPr>
              </a:lvl1pPr>
              <a:lvl2pPr marL="742950" indent="-285750">
                <a:defRPr sz="5000" b="1">
                  <a:solidFill>
                    <a:schemeClr val="tx1"/>
                  </a:solidFill>
                  <a:latin typeface="Verdana" panose="020B0604030504040204" pitchFamily="34" charset="0"/>
                  <a:ea typeface="楷体_GB2312" pitchFamily="1" charset="-122"/>
                </a:defRPr>
              </a:lvl2pPr>
              <a:lvl3pPr marL="1143000" indent="-228600">
                <a:defRPr sz="5000" b="1">
                  <a:solidFill>
                    <a:schemeClr val="tx1"/>
                  </a:solidFill>
                  <a:latin typeface="Verdana" panose="020B0604030504040204" pitchFamily="34" charset="0"/>
                  <a:ea typeface="楷体_GB2312" pitchFamily="1" charset="-122"/>
                </a:defRPr>
              </a:lvl3pPr>
              <a:lvl4pPr marL="1600200" indent="-228600">
                <a:defRPr sz="5000" b="1">
                  <a:solidFill>
                    <a:schemeClr val="tx1"/>
                  </a:solidFill>
                  <a:latin typeface="Verdana" panose="020B0604030504040204" pitchFamily="34" charset="0"/>
                  <a:ea typeface="楷体_GB2312" pitchFamily="1" charset="-122"/>
                </a:defRPr>
              </a:lvl4pPr>
              <a:lvl5pPr marL="2057400" indent="-228600">
                <a:defRPr sz="5000" b="1">
                  <a:solidFill>
                    <a:schemeClr val="tx1"/>
                  </a:solidFill>
                  <a:latin typeface="Verdana" panose="020B0604030504040204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90204" pitchFamily="34" charset="0"/>
                <a:defRPr sz="5000" b="1">
                  <a:solidFill>
                    <a:schemeClr val="tx1"/>
                  </a:solidFill>
                  <a:latin typeface="Verdana" panose="020B0604030504040204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90204" pitchFamily="34" charset="0"/>
                <a:defRPr sz="5000" b="1">
                  <a:solidFill>
                    <a:schemeClr val="tx1"/>
                  </a:solidFill>
                  <a:latin typeface="Verdana" panose="020B0604030504040204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90204" pitchFamily="34" charset="0"/>
                <a:defRPr sz="5000" b="1">
                  <a:solidFill>
                    <a:schemeClr val="tx1"/>
                  </a:solidFill>
                  <a:latin typeface="Verdana" panose="020B0604030504040204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90204" pitchFamily="34" charset="0"/>
                <a:defRPr sz="5000" b="1">
                  <a:solidFill>
                    <a:schemeClr val="tx1"/>
                  </a:solidFill>
                  <a:latin typeface="Verdana" panose="020B0604030504040204" pitchFamily="34" charset="0"/>
                  <a:ea typeface="楷体_GB2312" pitchFamily="1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37893" name="矩形 4"/>
            <p:cNvSpPr/>
            <p:nvPr/>
          </p:nvSpPr>
          <p:spPr>
            <a:xfrm>
              <a:off x="7363325" y="1873205"/>
              <a:ext cx="5160387" cy="7694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4400" b="1" dirty="0">
                  <a:latin typeface="楷体" panose="02010609060101010101" charset="-122"/>
                  <a:ea typeface="楷体" panose="02010609060101010101" charset="-122"/>
                </a:rPr>
                <a:t>好，你们好好玩吧</a:t>
              </a:r>
              <a:r>
                <a:rPr lang="zh-CN" altLang="en-US" sz="3600" b="1" dirty="0">
                  <a:latin typeface="楷体" panose="02010609060101010101" charset="-122"/>
                  <a:ea typeface="楷体" panose="02010609060101010101" charset="-122"/>
                </a:rPr>
                <a:t>。</a:t>
              </a:r>
            </a:p>
          </p:txBody>
        </p:sp>
      </p:grpSp>
      <p:sp>
        <p:nvSpPr>
          <p:cNvPr id="7" name="Text Box 98"/>
          <p:cNvSpPr txBox="1"/>
          <p:nvPr/>
        </p:nvSpPr>
        <p:spPr>
          <a:xfrm>
            <a:off x="324803" y="1103630"/>
            <a:ext cx="7196137" cy="8302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en-US" altLang="zh-CN" sz="4800" b="1" baseline="-25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</a:rPr>
              <a:t>=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学生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说话的人自己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zh-CN" altLang="en-US" sz="2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Rectangle 2"/>
          <p:cNvSpPr txBox="1"/>
          <p:nvPr/>
        </p:nvSpPr>
        <p:spPr>
          <a:xfrm>
            <a:off x="673735" y="2089785"/>
            <a:ext cx="3581400" cy="830263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咱们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≠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en-US" altLang="zh-CN" sz="4800" b="1" baseline="-25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7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P319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2" name="TextBox 1"/>
          <p:cNvSpPr txBox="1"/>
          <p:nvPr/>
        </p:nvSpPr>
        <p:spPr>
          <a:xfrm>
            <a:off x="6366828" y="3742055"/>
            <a:ext cx="730250" cy="1322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0230" y="985203"/>
            <a:ext cx="10918825" cy="52054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10317480" y="252031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X</a:t>
            </a:r>
            <a:endParaRPr lang="zh-CN" altLang="en-US" sz="4400" b="1" dirty="0">
              <a:solidFill>
                <a:srgbClr val="FF0000"/>
              </a:solidFill>
              <a:latin typeface="DengXian" pitchFamily="2" charset="-122"/>
              <a:ea typeface="楷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207943" y="328866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7" name="矩形 6"/>
          <p:cNvSpPr/>
          <p:nvPr/>
        </p:nvSpPr>
        <p:spPr>
          <a:xfrm>
            <a:off x="10317480" y="397129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X</a:t>
            </a:r>
            <a:endParaRPr lang="zh-CN" altLang="en-US" sz="4400" b="1" dirty="0">
              <a:solidFill>
                <a:srgbClr val="FF0000"/>
              </a:solidFill>
              <a:latin typeface="DengXian" pitchFamily="2" charset="-122"/>
              <a:ea typeface="楷体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207943" y="473964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0" name="矩形 9"/>
          <p:cNvSpPr/>
          <p:nvPr/>
        </p:nvSpPr>
        <p:spPr>
          <a:xfrm>
            <a:off x="10207943" y="550799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" grpId="0"/>
      <p:bldP spid="6" grpId="0"/>
      <p:bldP spid="7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914400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是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……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的：以前、强调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8335" y="1257300"/>
            <a:ext cx="932688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根据图片和提示，用</a:t>
            </a:r>
            <a:r>
              <a:rPr lang="en-US" altLang="zh-CN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</a:t>
            </a:r>
            <a:r>
              <a:rPr lang="en-US" altLang="zh-CN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....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</a:t>
            </a:r>
            <a:r>
              <a:rPr lang="en-US" altLang="zh-CN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说句子。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371590" y="2587625"/>
            <a:ext cx="38398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买了一台电脑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371590" y="3917950"/>
            <a:ext cx="18503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在哪儿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010" y="1964055"/>
            <a:ext cx="5606415" cy="376745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371590" y="4876800"/>
            <a:ext cx="18503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谁</a:t>
            </a:r>
          </a:p>
        </p:txBody>
      </p:sp>
    </p:spTree>
  </p:cSld>
  <p:clrMapOvr>
    <a:masterClrMapping/>
  </p:clrMapOvr>
  <p:transition spd="med">
    <p:pull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914400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是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……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的：以前、强调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69900" y="1188085"/>
            <a:ext cx="932688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根据图片和提示，用</a:t>
            </a:r>
            <a:r>
              <a:rPr lang="en-US" altLang="zh-CN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</a:t>
            </a:r>
            <a:r>
              <a:rPr lang="en-US" altLang="zh-CN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....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</a:t>
            </a:r>
            <a:r>
              <a:rPr lang="en-US" altLang="zh-CN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说句子。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030595" y="2268855"/>
            <a:ext cx="31953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我去运动了。</a:t>
            </a:r>
            <a:endParaRPr lang="zh-CN" altLang="en-US" sz="40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102985" y="3716655"/>
            <a:ext cx="18503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和谁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00" y="2434590"/>
            <a:ext cx="5300980" cy="28194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6030595" y="4699000"/>
            <a:ext cx="27266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什么时候</a:t>
            </a:r>
          </a:p>
        </p:txBody>
      </p:sp>
    </p:spTree>
  </p:cSld>
  <p:clrMapOvr>
    <a:masterClrMapping/>
  </p:clrMapOvr>
  <p:transition spd="med">
    <p:pul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914400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是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……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的：以前、强调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9750" y="1118870"/>
            <a:ext cx="932688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根据图片和提示，用</a:t>
            </a:r>
            <a:r>
              <a:rPr lang="en-US" altLang="zh-CN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</a:t>
            </a:r>
            <a:r>
              <a:rPr lang="en-US" altLang="zh-CN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....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</a:t>
            </a:r>
            <a:r>
              <a:rPr lang="en-US" altLang="zh-CN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说句子。</a:t>
            </a:r>
          </a:p>
        </p:txBody>
      </p:sp>
      <p:pic>
        <p:nvPicPr>
          <p:cNvPr id="3" name="图片 2" descr="u=2491148212,2912499343&amp;fm=26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080" y="2042795"/>
            <a:ext cx="3998595" cy="36385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100445" y="2199640"/>
            <a:ext cx="31953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他去学校了。</a:t>
            </a:r>
            <a:endParaRPr lang="zh-CN" altLang="en-US" sz="40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72835" y="3647440"/>
            <a:ext cx="18503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怎么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100445" y="4629785"/>
            <a:ext cx="27266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为什么</a:t>
            </a:r>
          </a:p>
        </p:txBody>
      </p:sp>
    </p:spTree>
  </p:cSld>
  <p:clrMapOvr>
    <a:masterClrMapping/>
  </p:clrMapOvr>
  <p:transition spd="med">
    <p:pul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914400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是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……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的：以前、强调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875530" y="1102360"/>
            <a:ext cx="5885180" cy="840105"/>
          </a:xfrm>
          <a:prstGeom prst="rect">
            <a:avLst/>
          </a:prstGeom>
          <a:solidFill>
            <a:srgbClr val="DAE3F3"/>
          </a:solidFill>
          <a:ln w="38100">
            <a:solidFill>
              <a:srgbClr val="FFFFFF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90204" pitchFamily="34" charset="0"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的：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以前、强调</a:t>
            </a:r>
            <a:endParaRPr kumimoji="0" lang="zh-CN" altLang="en-US" sz="4400" b="1" i="0" u="none" strike="noStrike" kern="1200" cap="none" spc="0" normalizeH="0" baseline="-2500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3053" y="1377950"/>
            <a:ext cx="11604625" cy="47078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35305" lvl="0" indent="-572135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S+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是+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谁</a:t>
            </a:r>
            <a:r>
              <a:rPr lang="zh-CN" altLang="en-US" sz="4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+V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+的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35305" lvl="0" indent="-572135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S+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是+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时间</a:t>
            </a:r>
            <a:r>
              <a:rPr lang="zh-CN" altLang="en-US" sz="4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+V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+的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35305" lvl="0" indent="-572135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S+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是+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地方</a:t>
            </a:r>
            <a:r>
              <a:rPr lang="zh-CN" altLang="en-US" sz="4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+V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+的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35305" lvl="0" indent="-572135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S+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是+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怎么</a:t>
            </a:r>
            <a:r>
              <a:rPr lang="zh-CN" altLang="en-US" sz="40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+V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+的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35305" lvl="0" indent="-572135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S+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是+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为什么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+的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126673" y="3440113"/>
            <a:ext cx="2226310" cy="583565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从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地方</a:t>
            </a:r>
          </a:p>
        </p:txBody>
      </p:sp>
      <p:sp>
        <p:nvSpPr>
          <p:cNvPr id="11" name="矩形 10"/>
          <p:cNvSpPr/>
          <p:nvPr/>
        </p:nvSpPr>
        <p:spPr>
          <a:xfrm>
            <a:off x="5126673" y="4472623"/>
            <a:ext cx="4271645" cy="583565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用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+N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、骑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坐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开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+N……</a:t>
            </a:r>
          </a:p>
        </p:txBody>
      </p:sp>
      <p:sp>
        <p:nvSpPr>
          <p:cNvPr id="12" name="矩形 11"/>
          <p:cNvSpPr/>
          <p:nvPr/>
        </p:nvSpPr>
        <p:spPr>
          <a:xfrm>
            <a:off x="5126673" y="5385753"/>
            <a:ext cx="1614805" cy="583565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来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去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+V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  <p:bldP spid="12" grpId="0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P319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680" y="1337310"/>
            <a:ext cx="11471275" cy="45212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2"/>
          <p:cNvSpPr txBox="1"/>
          <p:nvPr/>
        </p:nvSpPr>
        <p:spPr>
          <a:xfrm>
            <a:off x="1310005" y="3081973"/>
            <a:ext cx="812165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这篇文章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我爸爸</a:t>
            </a:r>
            <a:r>
              <a:rPr lang="zh-CN" altLang="en-US" sz="36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写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TextBox 2"/>
          <p:cNvSpPr txBox="1"/>
          <p:nvPr/>
        </p:nvSpPr>
        <p:spPr>
          <a:xfrm>
            <a:off x="1310005" y="5009198"/>
            <a:ext cx="812165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这条裤子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昨天</a:t>
            </a:r>
            <a:r>
              <a:rPr lang="zh-CN" altLang="en-US" sz="36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P319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41986" name="组 8"/>
          <p:cNvGrpSpPr/>
          <p:nvPr/>
        </p:nvGrpSpPr>
        <p:grpSpPr>
          <a:xfrm>
            <a:off x="469583" y="755650"/>
            <a:ext cx="11272837" cy="5800725"/>
            <a:chOff x="493973" y="600615"/>
            <a:chExt cx="11273050" cy="5800073"/>
          </a:xfrm>
        </p:grpSpPr>
        <p:pic>
          <p:nvPicPr>
            <p:cNvPr id="41987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973" y="600615"/>
              <a:ext cx="11252200" cy="393595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198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3973" y="4677269"/>
              <a:ext cx="11273050" cy="172341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" name="TextBox 2"/>
          <p:cNvSpPr txBox="1"/>
          <p:nvPr/>
        </p:nvSpPr>
        <p:spPr>
          <a:xfrm>
            <a:off x="1322388" y="1798638"/>
            <a:ext cx="812165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坐飞机</a:t>
            </a:r>
            <a:r>
              <a:rPr lang="zh-CN" altLang="en-US" sz="36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来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TextBox 2"/>
          <p:cNvSpPr txBox="1"/>
          <p:nvPr/>
        </p:nvSpPr>
        <p:spPr>
          <a:xfrm>
            <a:off x="1322388" y="3705225"/>
            <a:ext cx="81216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这台电脑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在网上</a:t>
            </a:r>
            <a:r>
              <a:rPr lang="zh-CN" altLang="en-US" sz="36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1322388" y="5659438"/>
            <a:ext cx="812165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你们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来</a:t>
            </a:r>
            <a:r>
              <a:rPr lang="zh-CN" altLang="en-US" sz="36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上课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的，不是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来</a:t>
            </a:r>
            <a:r>
              <a:rPr lang="zh-CN" altLang="en-US" sz="36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聊天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665416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够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+A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；够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+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（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V)</a:t>
            </a:r>
            <a:endParaRPr kumimoji="0" lang="en-US" altLang="zh-CN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4990" y="938530"/>
            <a:ext cx="9291638" cy="54594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35305" indent="-572135"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我觉得这辆车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不够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漂亮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35305" indent="-572135"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妈妈，你给我的钱已经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够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了。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35305" indent="-572135"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你觉得这条裤子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够不够</a:t>
            </a:r>
            <a:r>
              <a:rPr lang="zh-CN" altLang="en-US" sz="48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长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？。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35305" indent="-572135"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我带两个面包和四个鸡蛋，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够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吃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35305" indent="-572135"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我取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千块钱，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够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3340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P320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8288" y="1946275"/>
            <a:ext cx="11626850" cy="31750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719518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5: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要不然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/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要不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……</a:t>
            </a:r>
            <a:endParaRPr kumimoji="0" lang="en-US" altLang="zh-CN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2738" y="1366838"/>
            <a:ext cx="11771312" cy="4259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35305" indent="-572135">
              <a:lnSpc>
                <a:spcPct val="20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我看你不太舒服，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要不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你别去上课了。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35305" indent="-572135">
              <a:lnSpc>
                <a:spcPct val="20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我还没洗完衣服，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要不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你们先出发吧。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35305" indent="-572135">
              <a:lnSpc>
                <a:spcPct val="20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你好像不喜欢吃食堂，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要不然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我们去饭馆吃吧。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870825" y="845185"/>
            <a:ext cx="3045460" cy="52197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800"/>
              <a:t>给建议</a:t>
            </a:r>
            <a:r>
              <a:rPr lang="en-US" altLang="zh-CN" sz="2800"/>
              <a:t>suggestion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3340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P321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5913" y="1514475"/>
            <a:ext cx="11531600" cy="45243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2"/>
          <p:cNvSpPr txBox="1"/>
          <p:nvPr/>
        </p:nvSpPr>
        <p:spPr>
          <a:xfrm>
            <a:off x="1854200" y="3238500"/>
            <a:ext cx="95821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我也没有钱了，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你问问别人吧。</a:t>
            </a:r>
          </a:p>
        </p:txBody>
      </p:sp>
      <p:sp>
        <p:nvSpPr>
          <p:cNvPr id="6" name="TextBox 2"/>
          <p:cNvSpPr txBox="1"/>
          <p:nvPr/>
        </p:nvSpPr>
        <p:spPr>
          <a:xfrm>
            <a:off x="1854200" y="5097463"/>
            <a:ext cx="958215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还有一个小时才上课，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你先睡会儿吧。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54924"/>
            <a:ext cx="266890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复习：生词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100965" y="545465"/>
            <a:ext cx="11859895" cy="61874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5415" y="545465"/>
            <a:ext cx="12046585" cy="6000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N.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新年  晚会  歌  刚才  信心  声  中文  大家  哪里  歌词  关系  内容  明天  </a:t>
            </a:r>
            <a:r>
              <a:rPr lang="zh-CN" altLang="en-US" sz="32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希望</a:t>
            </a:r>
            <a:endParaRPr lang="zh-CN" altLang="en-US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M.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首  </a:t>
            </a:r>
            <a:endParaRPr lang="en-US" altLang="zh-CN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V.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唱   迟到   起来   熟悉   相信  </a:t>
            </a:r>
            <a:r>
              <a:rPr lang="zh-CN" altLang="en-US" sz="32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帮助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祝贺  演出  表演  担心  相信</a:t>
            </a:r>
            <a:endParaRPr lang="en-US" altLang="zh-CN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adj.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好听  可惜  </a:t>
            </a:r>
            <a:r>
              <a:rPr lang="zh-CN" altLang="en-US" sz="32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成功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谦虚</a:t>
            </a:r>
            <a:endParaRPr lang="en-US" altLang="zh-CN" sz="3200" b="1" u="sng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adv.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极   </a:t>
            </a:r>
            <a:r>
              <a:rPr lang="zh-CN" altLang="en-US" sz="32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真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又  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prep.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对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       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其他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.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得  地  唉</a:t>
            </a:r>
            <a:endParaRPr lang="zh-CN" altLang="en-US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463915" y="447675"/>
            <a:ext cx="7708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pron.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727565" y="447675"/>
            <a:ext cx="7708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pron.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5" name="组 3"/>
          <p:cNvGrpSpPr/>
          <p:nvPr/>
        </p:nvGrpSpPr>
        <p:grpSpPr>
          <a:xfrm>
            <a:off x="358775" y="1131888"/>
            <a:ext cx="11447463" cy="4573587"/>
            <a:chOff x="372247" y="1104974"/>
            <a:chExt cx="11447505" cy="4572495"/>
          </a:xfrm>
        </p:grpSpPr>
        <p:pic>
          <p:nvPicPr>
            <p:cNvPr id="47106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2247" y="1947912"/>
              <a:ext cx="11447505" cy="372955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7107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2247" y="1104974"/>
              <a:ext cx="10731500" cy="77470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7" name="文本框 46"/>
          <p:cNvSpPr txBox="1"/>
          <p:nvPr/>
        </p:nvSpPr>
        <p:spPr>
          <a:xfrm>
            <a:off x="863340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P321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TextBox 2"/>
          <p:cNvSpPr txBox="1"/>
          <p:nvPr/>
        </p:nvSpPr>
        <p:spPr>
          <a:xfrm>
            <a:off x="1841500" y="3068638"/>
            <a:ext cx="958215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我也不会做，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你问问老师吧。</a:t>
            </a:r>
          </a:p>
        </p:txBody>
      </p:sp>
      <p:sp>
        <p:nvSpPr>
          <p:cNvPr id="7" name="TextBox 2"/>
          <p:cNvSpPr txBox="1"/>
          <p:nvPr/>
        </p:nvSpPr>
        <p:spPr>
          <a:xfrm>
            <a:off x="1868488" y="4889500"/>
            <a:ext cx="95821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是啊，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要不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我们明天再做吧。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第四部分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课文热身：P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316</a:t>
            </a:r>
            <a:endParaRPr lang="en-US" altLang="zh-CN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8130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40" y="1301433"/>
            <a:ext cx="2890838" cy="2032000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48131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40" y="4765358"/>
            <a:ext cx="2890838" cy="2068512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48132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44978" y="1301433"/>
            <a:ext cx="2925762" cy="2025650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48133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49728" y="4741545"/>
            <a:ext cx="3021012" cy="2116138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336415" y="1572895"/>
            <a:ext cx="3643313" cy="646113"/>
          </a:xfrm>
          <a:prstGeom prst="rect">
            <a:avLst/>
          </a:prstGeom>
          <a:solidFill>
            <a:srgbClr val="FFF2CC"/>
          </a:solidFill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这双鞋非常暖和。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336415" y="2717483"/>
            <a:ext cx="3643313" cy="1200150"/>
          </a:xfrm>
          <a:prstGeom prst="rect">
            <a:avLst/>
          </a:prstGeom>
          <a:solidFill>
            <a:srgbClr val="FFF2CC"/>
          </a:solidFill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这条裤子不够厚，冬天穿有点儿冷。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112453" y="4414520"/>
            <a:ext cx="5994400" cy="646113"/>
          </a:xfrm>
          <a:prstGeom prst="rect">
            <a:avLst/>
          </a:prstGeom>
          <a:solidFill>
            <a:srgbClr val="FFF2CC"/>
          </a:solidFill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她昨天在图书馆借了两本书。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288790" y="5559108"/>
            <a:ext cx="3643313" cy="646113"/>
          </a:xfrm>
          <a:prstGeom prst="rect">
            <a:avLst/>
          </a:prstGeom>
          <a:solidFill>
            <a:srgbClr val="FFF2CC"/>
          </a:solidFill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咱们商场门口见。</a:t>
            </a:r>
          </a:p>
        </p:txBody>
      </p:sp>
      <p:cxnSp>
        <p:nvCxnSpPr>
          <p:cNvPr id="4" name="直线连接符 10"/>
          <p:cNvCxnSpPr>
            <a:cxnSpLocks noChangeShapeType="1"/>
            <a:stCxn id="48130" idx="3"/>
          </p:cNvCxnSpPr>
          <p:nvPr/>
        </p:nvCxnSpPr>
        <p:spPr bwMode="auto">
          <a:xfrm>
            <a:off x="2969578" y="2317433"/>
            <a:ext cx="712788" cy="2097088"/>
          </a:xfrm>
          <a:prstGeom prst="line">
            <a:avLst/>
          </a:prstGeom>
          <a:noFill/>
          <a:ln w="50800">
            <a:solidFill>
              <a:srgbClr val="FF0000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直线连接符 12"/>
          <p:cNvCxnSpPr>
            <a:cxnSpLocks noChangeShapeType="1"/>
            <a:stCxn id="48131" idx="3"/>
            <a:endCxn id="2" idx="1"/>
          </p:cNvCxnSpPr>
          <p:nvPr/>
        </p:nvCxnSpPr>
        <p:spPr bwMode="auto">
          <a:xfrm>
            <a:off x="2969578" y="5799773"/>
            <a:ext cx="1318895" cy="82550"/>
          </a:xfrm>
          <a:prstGeom prst="line">
            <a:avLst/>
          </a:prstGeom>
          <a:noFill/>
          <a:ln w="50800">
            <a:solidFill>
              <a:srgbClr val="FF0000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直线连接符 14"/>
          <p:cNvCxnSpPr>
            <a:cxnSpLocks noChangeShapeType="1"/>
          </p:cNvCxnSpPr>
          <p:nvPr/>
        </p:nvCxnSpPr>
        <p:spPr bwMode="auto">
          <a:xfrm>
            <a:off x="7312660" y="3173095"/>
            <a:ext cx="2477135" cy="2232660"/>
          </a:xfrm>
          <a:prstGeom prst="line">
            <a:avLst/>
          </a:prstGeom>
          <a:noFill/>
          <a:ln w="50800">
            <a:solidFill>
              <a:srgbClr val="FF0000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直线连接符 16"/>
          <p:cNvCxnSpPr>
            <a:cxnSpLocks noChangeShapeType="1"/>
          </p:cNvCxnSpPr>
          <p:nvPr/>
        </p:nvCxnSpPr>
        <p:spPr bwMode="auto">
          <a:xfrm>
            <a:off x="6423025" y="2073910"/>
            <a:ext cx="3401695" cy="0"/>
          </a:xfrm>
          <a:prstGeom prst="line">
            <a:avLst/>
          </a:prstGeom>
          <a:noFill/>
          <a:ln w="50800">
            <a:solidFill>
              <a:srgbClr val="FF0000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课文热身：P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321</a:t>
            </a:r>
            <a:endParaRPr lang="en-US" altLang="zh-CN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575" y="1423988"/>
            <a:ext cx="11404600" cy="47101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10663238" y="409416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5" name="矩形 4"/>
          <p:cNvSpPr/>
          <p:nvPr/>
        </p:nvSpPr>
        <p:spPr>
          <a:xfrm>
            <a:off x="10771188" y="474345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X</a:t>
            </a:r>
            <a:endParaRPr lang="zh-CN" altLang="en-US" sz="4400" b="1" dirty="0">
              <a:solidFill>
                <a:srgbClr val="FF0000"/>
              </a:solidFill>
              <a:latin typeface="DengXian" pitchFamily="2" charset="-122"/>
              <a:ea typeface="楷体" panose="02010609060101010101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702925" y="546893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20" name="矩形 19"/>
          <p:cNvSpPr/>
          <p:nvPr/>
        </p:nvSpPr>
        <p:spPr>
          <a:xfrm>
            <a:off x="10704513" y="340677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  <p:bldP spid="5" grpId="0"/>
      <p:bldP spid="19" grpId="0"/>
      <p:bldP spid="2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1202" name="文本框 2"/>
          <p:cNvSpPr txBox="1"/>
          <p:nvPr/>
        </p:nvSpPr>
        <p:spPr>
          <a:xfrm>
            <a:off x="755015" y="830263"/>
            <a:ext cx="9702800" cy="54895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艾米丽，今天你有什么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安排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我想去商场买双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暖和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的鞋，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        今年冬天冷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死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了！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是啊，我也想买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条厚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点儿的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裤子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咱们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一起去吧！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记得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你好像刚买了一条裤子。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3249" name="矩形 1"/>
          <p:cNvSpPr/>
          <p:nvPr/>
        </p:nvSpPr>
        <p:spPr>
          <a:xfrm>
            <a:off x="443230" y="649605"/>
            <a:ext cx="11847513" cy="59080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对，那条裤子是上个月买的，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现在穿不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够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厚，有点儿冷了。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哦，那咱们什么时候出发？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商场九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点钟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才开门，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那我先去图书馆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还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书，还完书再出发。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还书吗？什么书？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你看，就是这本，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中国人的生活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故事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5298" name="文本框 2"/>
          <p:cNvSpPr txBox="1"/>
          <p:nvPr/>
        </p:nvSpPr>
        <p:spPr>
          <a:xfrm>
            <a:off x="78740" y="755650"/>
            <a:ext cx="11984990" cy="56311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看起来真有意思。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要不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借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给我吧，我也想看看。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不好意思，还书的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日期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已经到了。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没事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，那我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改天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再去图书馆借吧。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那我现在就出发了，咱们一会儿学校门口见！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一会儿见！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2226" name="文本框 2"/>
          <p:cNvSpPr txBox="1"/>
          <p:nvPr/>
        </p:nvSpPr>
        <p:spPr>
          <a:xfrm>
            <a:off x="940118" y="512445"/>
            <a:ext cx="9702800" cy="6026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玛丽亚：艾米丽，今天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艾米丽：我想去商场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，今年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40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玛丽亚：是啊，我也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咱们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艾米丽：我记得你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4273" name="矩形 1"/>
          <p:cNvSpPr/>
          <p:nvPr/>
        </p:nvSpPr>
        <p:spPr>
          <a:xfrm>
            <a:off x="755015" y="685165"/>
            <a:ext cx="10533063" cy="54879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玛丽亚：对，那条裤子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现在穿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艾米丽：哦，那咱们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玛丽亚：商场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，那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还书，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再出发。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？什么书？</a:t>
            </a: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玛丽亚：你看，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《……》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6322" name="文本框 2"/>
          <p:cNvSpPr txBox="1"/>
          <p:nvPr/>
        </p:nvSpPr>
        <p:spPr>
          <a:xfrm>
            <a:off x="862648" y="608330"/>
            <a:ext cx="9644062" cy="6026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艾米丽：看起来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。要不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，我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玛丽亚：不好意思，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艾米丽：没事，那我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玛丽亚：那我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，咱们一会儿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40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54924"/>
            <a:ext cx="31661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复习：语言点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862965" y="608330"/>
            <a:ext cx="9907905" cy="6000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lnSpc>
                <a:spcPct val="150000"/>
              </a:lnSpc>
              <a:buFont typeface="Arial" panose="020B0604020202090204" pitchFamily="34" charset="0"/>
              <a:buNone/>
            </a:pP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</a:t>
            </a: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刚才 </a:t>
            </a: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VS </a:t>
            </a: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刚</a:t>
            </a:r>
            <a:endParaRPr lang="zh-CN" altLang="en-US" sz="3200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0">
              <a:lnSpc>
                <a:spcPct val="150000"/>
              </a:lnSpc>
              <a:buFont typeface="Arial" panose="020B0604020202090204" pitchFamily="34" charset="0"/>
              <a:buNone/>
            </a:pP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2.S + V + </a:t>
            </a: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得 </a:t>
            </a: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 adj.</a:t>
            </a:r>
          </a:p>
          <a:p>
            <a:pPr indent="0">
              <a:lnSpc>
                <a:spcPct val="150000"/>
              </a:lnSpc>
              <a:buFont typeface="Arial" panose="020B0604020202090204" pitchFamily="34" charset="0"/>
              <a:buNone/>
            </a:pP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S + V + O + V + 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得 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 adj.</a:t>
            </a:r>
          </a:p>
          <a:p>
            <a:pPr indent="0">
              <a:lnSpc>
                <a:spcPct val="150000"/>
              </a:lnSpc>
              <a:buFont typeface="Arial" panose="020B0604020202090204" pitchFamily="34" charset="0"/>
              <a:buNone/>
            </a:pP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S (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的） 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0 + V + 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得 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 adj</a:t>
            </a:r>
          </a:p>
          <a:p>
            <a:pPr indent="0">
              <a:lnSpc>
                <a:spcPct val="150000"/>
              </a:lnSpc>
              <a:buFont typeface="Arial" panose="020B0604020202090204" pitchFamily="34" charset="0"/>
              <a:buNone/>
            </a:pP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3. adj./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心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V. + 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极了！</a:t>
            </a:r>
          </a:p>
          <a:p>
            <a:pPr indent="0">
              <a:lnSpc>
                <a:spcPct val="150000"/>
              </a:lnSpc>
              <a:buFont typeface="Arial" panose="020B0604020202090204" pitchFamily="34" charset="0"/>
              <a:buNone/>
            </a:pP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4. 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起来</a:t>
            </a:r>
            <a:r>
              <a:rPr lang="en-US" altLang="zh-CN" sz="20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20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0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20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0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</a:t>
            </a:r>
          </a:p>
          <a:p>
            <a:pPr indent="0">
              <a:lnSpc>
                <a:spcPct val="150000"/>
              </a:lnSpc>
              <a:buFont typeface="Arial" panose="020B0604020202090204" pitchFamily="34" charset="0"/>
              <a:buNone/>
            </a:pP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5. 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S +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对 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 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人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事 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 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有信心。</a:t>
            </a:r>
          </a:p>
          <a:p>
            <a:pPr indent="0">
              <a:lnSpc>
                <a:spcPct val="150000"/>
              </a:lnSpc>
              <a:buFont typeface="Arial" panose="020B0604020202090204" pitchFamily="34" charset="0"/>
              <a:buNone/>
            </a:pP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S + 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有信心 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 v.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endParaRPr lang="en-US" altLang="zh-CN" sz="2000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38175" y="713740"/>
            <a:ext cx="11166475" cy="604266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71682" name="文本框 2"/>
          <p:cNvSpPr txBox="1"/>
          <p:nvPr/>
        </p:nvSpPr>
        <p:spPr>
          <a:xfrm>
            <a:off x="393700" y="933450"/>
            <a:ext cx="11405235" cy="56311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720090" fontAlgn="auto">
              <a:lnSpc>
                <a:spcPct val="100000"/>
              </a:lnSpc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今年的冬天冷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，所以艾米丽今天的安排是去商场买双暖和的鞋，玛利亚也想买条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的裤子，所以她们打算一起去。可是艾米丽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玛利亚好像刚买了一条裤子，玛利亚说那条裤子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上个月买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，现在穿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，有点儿冷了，所以最后她们还是一起去商场。</a:t>
            </a:r>
          </a:p>
          <a:p>
            <a:pPr indent="720090" fontAlgn="auto">
              <a:lnSpc>
                <a:spcPct val="100000"/>
              </a:lnSpc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因为商场九点钟才开门，玛利亚打算先去图书馆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，还完书再出发。艾米丽对玛利亚的书很感兴趣，她想让玛利亚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她看看，可是还书的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已经到了，艾米丽只能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再去图书馆借书。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814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548271" y="3110968"/>
            <a:ext cx="259270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6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下课了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284930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-文本框 61"/>
          <p:cNvSpPr txBox="1"/>
          <p:nvPr>
            <p:custDataLst>
              <p:tags r:id="rId4"/>
            </p:custDataLst>
          </p:nvPr>
        </p:nvSpPr>
        <p:spPr>
          <a:xfrm>
            <a:off x="4813403" y="2053442"/>
            <a:ext cx="20631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THE END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33735" y="4408350"/>
            <a:ext cx="553998" cy="2118443"/>
            <a:chOff x="4378996" y="2896825"/>
            <a:chExt cx="364575" cy="1748291"/>
          </a:xfrm>
        </p:grpSpPr>
        <p:sp>
          <p:nvSpPr>
            <p:cNvPr id="19" name="矩形 18"/>
            <p:cNvSpPr/>
            <p:nvPr/>
          </p:nvSpPr>
          <p:spPr>
            <a:xfrm>
              <a:off x="4399771" y="2896825"/>
              <a:ext cx="271012" cy="174829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378996" y="3051992"/>
              <a:ext cx="364575" cy="13789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24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contents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577464" y="1285305"/>
            <a:ext cx="899549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9600">
                <a:gradFill>
                  <a:gsLst>
                    <a:gs pos="46000">
                      <a:srgbClr val="004286"/>
                    </a:gs>
                    <a:gs pos="100000">
                      <a:srgbClr val="004286">
                        <a:alpha val="0"/>
                      </a:srgbClr>
                    </a:gs>
                  </a:gsLst>
                  <a:lin ang="5400000" scaled="1"/>
                </a:gradFill>
                <a:latin typeface="庞门正道标题体" panose="02010600030101010101" pitchFamily="2" charset="-122"/>
                <a:ea typeface="庞门正道标题体" panose="02010600030101010101" pitchFamily="2" charset="-122"/>
              </a:defRPr>
            </a:lvl1pPr>
          </a:lstStyle>
          <a:p>
            <a:pPr algn="ctr"/>
            <a:r>
              <a:rPr lang="zh-CN" altLang="en-US" sz="8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目录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6614257" y="1432690"/>
            <a:ext cx="671034" cy="646768"/>
            <a:chOff x="6600960" y="1066478"/>
            <a:chExt cx="671034" cy="646768"/>
          </a:xfrm>
        </p:grpSpPr>
        <p:grpSp>
          <p:nvGrpSpPr>
            <p:cNvPr id="23" name="组合 22"/>
            <p:cNvGrpSpPr/>
            <p:nvPr/>
          </p:nvGrpSpPr>
          <p:grpSpPr>
            <a:xfrm>
              <a:off x="6600960" y="1066478"/>
              <a:ext cx="671034" cy="646768"/>
              <a:chOff x="4619624" y="899160"/>
              <a:chExt cx="1656284" cy="1596390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30" name="任意多边形: 形状 51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1" name="任意多边形: 形状 52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35" name="任意多边形: 形状 55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6" name="任意多边形: 形状 56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37" name="文本框 36"/>
            <p:cNvSpPr txBox="1"/>
            <p:nvPr/>
          </p:nvSpPr>
          <p:spPr>
            <a:xfrm>
              <a:off x="6659653" y="1142955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</a:p>
          </p:txBody>
        </p:sp>
      </p:grpSp>
      <p:sp>
        <p:nvSpPr>
          <p:cNvPr id="38" name="PA-文本框 61"/>
          <p:cNvSpPr txBox="1"/>
          <p:nvPr>
            <p:custDataLst>
              <p:tags r:id="rId1"/>
            </p:custDataLst>
          </p:nvPr>
        </p:nvSpPr>
        <p:spPr>
          <a:xfrm>
            <a:off x="7806148" y="1356132"/>
            <a:ext cx="148336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6614257" y="2546662"/>
            <a:ext cx="671034" cy="646768"/>
            <a:chOff x="6600960" y="2180450"/>
            <a:chExt cx="671034" cy="646768"/>
          </a:xfrm>
        </p:grpSpPr>
        <p:grpSp>
          <p:nvGrpSpPr>
            <p:cNvPr id="40" name="组合 39"/>
            <p:cNvGrpSpPr/>
            <p:nvPr/>
          </p:nvGrpSpPr>
          <p:grpSpPr>
            <a:xfrm>
              <a:off x="6600960" y="2180450"/>
              <a:ext cx="671034" cy="646768"/>
              <a:chOff x="4619624" y="899160"/>
              <a:chExt cx="1656284" cy="1596390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42" name="任意多边形: 形状 7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3" name="任意多边形: 形状 7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44" name="组合 4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45" name="任意多边形: 形状 6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6" name="任意多边形: 形状 6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47" name="文本框 46"/>
            <p:cNvSpPr txBox="1"/>
            <p:nvPr/>
          </p:nvSpPr>
          <p:spPr>
            <a:xfrm>
              <a:off x="6659653" y="2256927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</a:p>
          </p:txBody>
        </p:sp>
      </p:grpSp>
      <p:sp>
        <p:nvSpPr>
          <p:cNvPr id="48" name="PA-文本框 65"/>
          <p:cNvSpPr txBox="1"/>
          <p:nvPr>
            <p:custDataLst>
              <p:tags r:id="rId2"/>
            </p:custDataLst>
          </p:nvPr>
        </p:nvSpPr>
        <p:spPr>
          <a:xfrm>
            <a:off x="7806148" y="2500584"/>
            <a:ext cx="25806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预习检查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6614257" y="3660634"/>
            <a:ext cx="671034" cy="646768"/>
            <a:chOff x="6600960" y="3294422"/>
            <a:chExt cx="671034" cy="646768"/>
          </a:xfrm>
        </p:grpSpPr>
        <p:grpSp>
          <p:nvGrpSpPr>
            <p:cNvPr id="50" name="组合 49"/>
            <p:cNvGrpSpPr/>
            <p:nvPr/>
          </p:nvGrpSpPr>
          <p:grpSpPr>
            <a:xfrm>
              <a:off x="6600960" y="3294422"/>
              <a:ext cx="671034" cy="646768"/>
              <a:chOff x="4619624" y="899160"/>
              <a:chExt cx="1656284" cy="1596390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60" name="任意多边形: 形状 8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61" name="任意多边形: 形状 8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63" name="组合 62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73" name="任意多边形: 形状 7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76" name="任意多边形: 形状 7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83" name="文本框 82"/>
            <p:cNvSpPr txBox="1"/>
            <p:nvPr/>
          </p:nvSpPr>
          <p:spPr>
            <a:xfrm>
              <a:off x="6663660" y="3370899"/>
              <a:ext cx="58541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614257" y="4774606"/>
            <a:ext cx="671034" cy="646768"/>
            <a:chOff x="6600960" y="4408394"/>
            <a:chExt cx="671034" cy="646768"/>
          </a:xfrm>
        </p:grpSpPr>
        <p:grpSp>
          <p:nvGrpSpPr>
            <p:cNvPr id="94" name="组合 93"/>
            <p:cNvGrpSpPr/>
            <p:nvPr/>
          </p:nvGrpSpPr>
          <p:grpSpPr>
            <a:xfrm>
              <a:off x="6600960" y="4408394"/>
              <a:ext cx="671034" cy="646768"/>
              <a:chOff x="4619624" y="899160"/>
              <a:chExt cx="1656284" cy="1596390"/>
            </a:xfrm>
          </p:grpSpPr>
          <p:grpSp>
            <p:nvGrpSpPr>
              <p:cNvPr id="95" name="组合 94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97" name="任意多边形: 形状 9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98" name="任意多边形: 形状 9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99" name="组合 98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100" name="任意多边形: 形状 8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101" name="任意多边形: 形状 8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102" name="文本框 101"/>
            <p:cNvSpPr txBox="1"/>
            <p:nvPr/>
          </p:nvSpPr>
          <p:spPr>
            <a:xfrm>
              <a:off x="6653241" y="4484871"/>
              <a:ext cx="60625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</a:p>
          </p:txBody>
        </p:sp>
      </p:grpSp>
      <p:sp>
        <p:nvSpPr>
          <p:cNvPr id="103" name="PA-文本框 85"/>
          <p:cNvSpPr txBox="1"/>
          <p:nvPr>
            <p:custDataLst>
              <p:tags r:id="rId3"/>
            </p:custDataLst>
          </p:nvPr>
        </p:nvSpPr>
        <p:spPr>
          <a:xfrm>
            <a:off x="7806148" y="3614713"/>
            <a:ext cx="377952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生词和语言点</a:t>
            </a:r>
          </a:p>
        </p:txBody>
      </p:sp>
      <p:sp>
        <p:nvSpPr>
          <p:cNvPr id="104" name="PA-文本框 95"/>
          <p:cNvSpPr txBox="1"/>
          <p:nvPr>
            <p:custDataLst>
              <p:tags r:id="rId4"/>
            </p:custDataLst>
          </p:nvPr>
        </p:nvSpPr>
        <p:spPr>
          <a:xfrm>
            <a:off x="7806148" y="4728813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课文</a:t>
            </a:r>
          </a:p>
        </p:txBody>
      </p:sp>
    </p:spTree>
  </p:cSld>
  <p:clrMapOvr>
    <a:masterClrMapping/>
  </p:clrMapOvr>
  <p:transition spd="med">
    <p:pull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54924"/>
            <a:ext cx="266890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复习：生词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3556" name="矩形 1"/>
          <p:cNvSpPr/>
          <p:nvPr/>
        </p:nvSpPr>
        <p:spPr>
          <a:xfrm>
            <a:off x="375920" y="608330"/>
            <a:ext cx="11616690" cy="66751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N.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安排 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裤子  咱们  点钟  故事  日期</a:t>
            </a:r>
            <a:endParaRPr lang="en-US" altLang="zh-CN" sz="36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V.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死  记得  够  还  借  没事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M. 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条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adj.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暖和  厚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adv.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改天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conj. 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要不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10515" y="713740"/>
            <a:ext cx="11682095" cy="56635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94150" y="345440"/>
            <a:ext cx="9594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pron.</a:t>
            </a:r>
          </a:p>
        </p:txBody>
      </p:sp>
    </p:spTree>
  </p:cSld>
  <p:clrMapOvr>
    <a:masterClrMapping/>
  </p:clrMapOvr>
  <p:transition spd="med">
    <p:pull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54924"/>
            <a:ext cx="31661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复习：语言点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963930" y="850900"/>
            <a:ext cx="10632440" cy="4246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lnSpc>
                <a:spcPct val="150000"/>
              </a:lnSpc>
              <a:buFont typeface="Arial" panose="020B0604020202090204" pitchFamily="34" charset="0"/>
              <a:buNone/>
            </a:pPr>
            <a:r>
              <a:rPr 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 </a:t>
            </a: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死了</a:t>
            </a:r>
          </a:p>
          <a:p>
            <a:pPr indent="0">
              <a:lnSpc>
                <a:spcPct val="150000"/>
              </a:lnSpc>
              <a:buFont typeface="Arial" panose="020B0604020202090204" pitchFamily="34" charset="0"/>
              <a:buNone/>
            </a:pP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2. 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咱们 </a:t>
            </a: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VS 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我们</a:t>
            </a:r>
          </a:p>
          <a:p>
            <a:pPr indent="0">
              <a:lnSpc>
                <a:spcPct val="150000"/>
              </a:lnSpc>
              <a:buFont typeface="Arial" panose="020B0604020202090204" pitchFamily="34" charset="0"/>
              <a:buNone/>
            </a:pP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3. 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</a:t>
            </a: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</a:p>
          <a:p>
            <a:pPr>
              <a:lnSpc>
                <a:spcPct val="150000"/>
              </a:lnSpc>
            </a:pP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4. 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够 </a:t>
            </a: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 v./adj.</a:t>
            </a:r>
          </a:p>
          <a:p>
            <a:pPr>
              <a:lnSpc>
                <a:spcPct val="150000"/>
              </a:lnSpc>
            </a:pP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5. 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要不</a:t>
            </a: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要不然</a:t>
            </a: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不然 </a:t>
            </a: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 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句子</a:t>
            </a:r>
          </a:p>
        </p:txBody>
      </p:sp>
      <p:sp>
        <p:nvSpPr>
          <p:cNvPr id="2" name="矩形 1"/>
          <p:cNvSpPr/>
          <p:nvPr/>
        </p:nvSpPr>
        <p:spPr>
          <a:xfrm>
            <a:off x="755015" y="713740"/>
            <a:ext cx="11049635" cy="56635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ctr"/>
            <a:endParaRPr lang="en-US" altLang="zh-CN" b="1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第二部分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3887404" y="2865348"/>
            <a:ext cx="441706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预习检查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P324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7050" y="1325563"/>
            <a:ext cx="11109325" cy="52895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727200" y="1382713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买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727200" y="2317750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卖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727200" y="3286125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退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583238" y="1382713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账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583238" y="2335213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果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583238" y="3286125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束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437688" y="1382713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时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9404350" y="2317750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房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404350" y="3251200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中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727200" y="4822825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站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583238" y="4822825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拿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1727200" y="5768975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摸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583238" y="5768975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唱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0" grpId="0"/>
      <p:bldP spid="11" grpId="0"/>
      <p:bldP spid="12" grpId="0"/>
      <p:bldP spid="13" grpId="0"/>
      <p:bldP spid="7" grpId="0"/>
      <p:bldP spid="8" grpId="0"/>
      <p:bldP spid="27" grpId="0"/>
      <p:bldP spid="28" grpId="0"/>
      <p:bldP spid="29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P304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1506" name="标题 1"/>
          <p:cNvSpPr txBox="1"/>
          <p:nvPr/>
        </p:nvSpPr>
        <p:spPr>
          <a:xfrm>
            <a:off x="3482975" y="608330"/>
            <a:ext cx="5227320" cy="132524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DengXian" pitchFamily="2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读句子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5935" y="2098993"/>
            <a:ext cx="8661400" cy="17065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17170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</a:t>
            </a:r>
            <a:endParaRPr lang="zh-CN" altLang="en-US" sz="2800" b="1" spc="3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4380" y="7727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3556" name="矩形 1"/>
          <p:cNvSpPr/>
          <p:nvPr/>
        </p:nvSpPr>
        <p:spPr>
          <a:xfrm>
            <a:off x="984885" y="885190"/>
            <a:ext cx="10587990" cy="61239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摸     换     质量   试衣间   收银台 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90204" pitchFamily="34" charset="0"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嘛    大小    合适    稍等     之内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卖    活动    打折    原价     便宜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退     货     拿着    购物     小票   包    结账</a:t>
            </a:r>
            <a:endParaRPr lang="en-US" altLang="zh-CN" sz="4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endParaRPr lang="en-US" altLang="zh-CN" sz="4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54924"/>
            <a:ext cx="31661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复习：语言点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862965" y="608330"/>
            <a:ext cx="9907905" cy="6000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lnSpc>
                <a:spcPct val="150000"/>
              </a:lnSpc>
              <a:buFont typeface="Arial" panose="020B0604020202090204" pitchFamily="34" charset="0"/>
              <a:buNone/>
            </a:pPr>
            <a:r>
              <a:rPr 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6. </a:t>
            </a:r>
            <a:r>
              <a:rPr lang="zh-CN" altLang="en-US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还是 </a:t>
            </a:r>
            <a:r>
              <a:rPr lang="en-US" altLang="zh-CN" sz="32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 adj. /v.</a:t>
            </a:r>
          </a:p>
          <a:p>
            <a:pPr indent="0">
              <a:lnSpc>
                <a:spcPct val="150000"/>
              </a:lnSpc>
              <a:buFont typeface="Arial" panose="020B0604020202090204" pitchFamily="34" charset="0"/>
              <a:buNone/>
            </a:pP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7. Adj. + 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地 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 v.</a:t>
            </a:r>
          </a:p>
          <a:p>
            <a:pPr indent="0">
              <a:lnSpc>
                <a:spcPct val="150000"/>
              </a:lnSpc>
              <a:buFont typeface="Arial" panose="020B0604020202090204" pitchFamily="34" charset="0"/>
              <a:buNone/>
            </a:pP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8. …… 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帮助 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 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人 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 v.</a:t>
            </a:r>
          </a:p>
          <a:p>
            <a:pPr indent="0">
              <a:lnSpc>
                <a:spcPct val="150000"/>
              </a:lnSpc>
              <a:buFont typeface="Arial" panose="020B0604020202090204" pitchFamily="34" charset="0"/>
              <a:buNone/>
            </a:pP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A 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对 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B 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有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没有  帮助</a:t>
            </a:r>
          </a:p>
          <a:p>
            <a:pPr indent="0">
              <a:lnSpc>
                <a:spcPct val="150000"/>
              </a:lnSpc>
              <a:buFont typeface="Arial" panose="020B0604020202090204" pitchFamily="34" charset="0"/>
              <a:buNone/>
            </a:pP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A 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对 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B 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的帮助 很大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很小</a:t>
            </a:r>
          </a:p>
          <a:p>
            <a:pPr indent="0">
              <a:lnSpc>
                <a:spcPct val="150000"/>
              </a:lnSpc>
              <a:buFont typeface="Arial" panose="020B0604020202090204" pitchFamily="34" charset="0"/>
              <a:buNone/>
            </a:pP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9. 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让 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 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人 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 V/Adj.</a:t>
            </a:r>
          </a:p>
          <a:p>
            <a:pPr indent="0">
              <a:lnSpc>
                <a:spcPct val="150000"/>
              </a:lnSpc>
              <a:buFont typeface="Arial" panose="020B0604020202090204" pitchFamily="34" charset="0"/>
              <a:buNone/>
            </a:pP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10. 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真 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 adj./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心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</a:t>
            </a:r>
          </a:p>
          <a:p>
            <a:pPr indent="0">
              <a:lnSpc>
                <a:spcPct val="150000"/>
              </a:lnSpc>
              <a:buFont typeface="Arial" panose="020B0604020202090204" pitchFamily="34" charset="0"/>
              <a:buNone/>
            </a:pP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11.A 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跟 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B 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有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没有关系</a:t>
            </a:r>
          </a:p>
        </p:txBody>
      </p:sp>
      <p:sp>
        <p:nvSpPr>
          <p:cNvPr id="2" name="矩形 1"/>
          <p:cNvSpPr/>
          <p:nvPr/>
        </p:nvSpPr>
        <p:spPr>
          <a:xfrm>
            <a:off x="638175" y="713740"/>
            <a:ext cx="11166475" cy="604266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第三部分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828859" y="2885033"/>
            <a:ext cx="653415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生词和语言点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378460" y="989965"/>
            <a:ext cx="11708130" cy="53873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5363" name="Rectangle 3"/>
          <p:cNvSpPr>
            <a:spLocks noGrp="1"/>
          </p:cNvSpPr>
          <p:nvPr>
            <p:ph type="body" idx="4294967295"/>
          </p:nvPr>
        </p:nvSpPr>
        <p:spPr>
          <a:xfrm>
            <a:off x="378460" y="1119505"/>
            <a:ext cx="11707813" cy="5257800"/>
          </a:xfrm>
        </p:spPr>
        <p:txBody>
          <a:bodyPr vert="horz" wrap="square" lIns="91440" tIns="45720" rIns="91440" bIns="45720" anchor="t"/>
          <a:lstStyle/>
          <a:p>
            <a:pPr eaLnBrk="1" hangingPunct="1">
              <a:lnSpc>
                <a:spcPct val="10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换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钱</a:t>
            </a:r>
            <a:endParaRPr lang="en-US" altLang="zh-CN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我去银行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换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钱。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我只有美元，所以要去银行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换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人民币。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None/>
            </a:pPr>
            <a:endParaRPr lang="zh-CN" altLang="en-US" sz="1000" b="1" dirty="0"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0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换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东西</a:t>
            </a:r>
            <a:endParaRPr lang="en-US" altLang="zh-CN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你的笔比较好看，我们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换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吧。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售货员，这件衣服太小了，麻烦给我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换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一件大的。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/>
            <a:endParaRPr lang="zh-CN" altLang="en-US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530" name="矩形 3"/>
          <p:cNvSpPr/>
          <p:nvPr/>
        </p:nvSpPr>
        <p:spPr>
          <a:xfrm>
            <a:off x="825183" y="81280"/>
            <a:ext cx="3665537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1.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换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钱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东西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60350" y="999490"/>
            <a:ext cx="11544300" cy="56172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7557879" y="377120"/>
            <a:ext cx="4057908" cy="40294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3554" name="文本框 2"/>
          <p:cNvSpPr txBox="1"/>
          <p:nvPr/>
        </p:nvSpPr>
        <p:spPr>
          <a:xfrm>
            <a:off x="762000" y="147638"/>
            <a:ext cx="64008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试衣间  摸  质量</a:t>
            </a:r>
          </a:p>
        </p:txBody>
      </p:sp>
      <p:sp>
        <p:nvSpPr>
          <p:cNvPr id="5" name="矩形 4"/>
          <p:cNvSpPr/>
          <p:nvPr/>
        </p:nvSpPr>
        <p:spPr>
          <a:xfrm>
            <a:off x="420053" y="1326833"/>
            <a:ext cx="6805612" cy="26336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（玛利亚从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试衣间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出来）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这条裤子</a:t>
            </a:r>
            <a:r>
              <a:rPr lang="zh-CN" altLang="en-US" sz="48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质量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怎么样？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摸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起来挺厚的，应该不错。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0370" y="3820795"/>
            <a:ext cx="11606213" cy="2122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indent="0">
              <a:lnSpc>
                <a:spcPct val="150000"/>
              </a:lnSpc>
              <a:buClrTx/>
              <a:buFont typeface="Arial" panose="020B0604020202090204" pitchFamily="34" charset="0"/>
              <a:buNone/>
            </a:pP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35305" indent="-572135"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衣服的</a:t>
            </a:r>
            <a:r>
              <a:rPr lang="zh-CN" altLang="en-US" sz="48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质量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好不好，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摸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一下就知道了。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char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char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char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60350" y="999490"/>
            <a:ext cx="11544300" cy="56172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3554" name="文本框 2"/>
          <p:cNvSpPr txBox="1"/>
          <p:nvPr/>
        </p:nvSpPr>
        <p:spPr>
          <a:xfrm>
            <a:off x="762000" y="147638"/>
            <a:ext cx="64008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质量</a:t>
            </a:r>
          </a:p>
        </p:txBody>
      </p:sp>
      <p:sp>
        <p:nvSpPr>
          <p:cNvPr id="6" name="文本框 2"/>
          <p:cNvSpPr txBox="1"/>
          <p:nvPr/>
        </p:nvSpPr>
        <p:spPr>
          <a:xfrm>
            <a:off x="575310" y="1185228"/>
            <a:ext cx="6400800" cy="1322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质量 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好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不好</a:t>
            </a:r>
          </a:p>
          <a:p>
            <a:pPr eaLnBrk="0" hangingPunct="0"/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合格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不合格</a:t>
            </a:r>
          </a:p>
        </p:txBody>
      </p:sp>
      <p:sp>
        <p:nvSpPr>
          <p:cNvPr id="7" name="文本框 2"/>
          <p:cNvSpPr txBox="1"/>
          <p:nvPr/>
        </p:nvSpPr>
        <p:spPr>
          <a:xfrm>
            <a:off x="575310" y="4479290"/>
            <a:ext cx="10768330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昨天我买了一辆自行车，可是今天就坏了，这辆自行车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93395" y="2595245"/>
            <a:ext cx="1063752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买衣服不能只看样子，样子好的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质量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不一定好。</a:t>
            </a:r>
          </a:p>
        </p:txBody>
      </p:sp>
      <p:sp>
        <p:nvSpPr>
          <p:cNvPr id="10" name="文本框 2"/>
          <p:cNvSpPr txBox="1"/>
          <p:nvPr/>
        </p:nvSpPr>
        <p:spPr>
          <a:xfrm>
            <a:off x="575310" y="3536950"/>
            <a:ext cx="760603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如果有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质量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问题，你可以退货。</a:t>
            </a:r>
          </a:p>
        </p:txBody>
      </p:sp>
    </p:spTree>
  </p:cSld>
  <p:clrMapOvr>
    <a:masterClrMapping/>
  </p:clrMapOvr>
  <p:transition spd="med">
    <p:pull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44780" y="975360"/>
            <a:ext cx="11869420" cy="54019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146685"/>
            <a:ext cx="7216775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3.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便宜  货  嘛  稍等</a:t>
            </a:r>
          </a:p>
        </p:txBody>
      </p:sp>
      <p:sp>
        <p:nvSpPr>
          <p:cNvPr id="2" name="矩形 1"/>
          <p:cNvSpPr/>
          <p:nvPr/>
        </p:nvSpPr>
        <p:spPr>
          <a:xfrm>
            <a:off x="536575" y="1129665"/>
            <a:ext cx="12036425" cy="27686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这儿的衣服有点儿贵，不过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质量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挺不错的。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质量很重要，质量不好的话，容易坏。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有一句话叫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便宜没好货，好货不便宜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嘛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3" name="矩形 2"/>
          <p:cNvSpPr/>
          <p:nvPr/>
        </p:nvSpPr>
        <p:spPr>
          <a:xfrm>
            <a:off x="3113405" y="4195128"/>
            <a:ext cx="10098088" cy="1938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这双鞋有点儿小，请问，有大号的吗？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4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稍等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，不好意思，大号的现在没有</a:t>
            </a:r>
            <a:r>
              <a:rPr lang="zh-CN" altLang="en-US" sz="44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货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09575" y="755015"/>
            <a:ext cx="11395075" cy="56222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146685"/>
            <a:ext cx="87039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4.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购物  退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(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货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)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之内  收银台</a:t>
            </a:r>
          </a:p>
        </p:txBody>
      </p:sp>
      <p:sp>
        <p:nvSpPr>
          <p:cNvPr id="2" name="矩形 1"/>
          <p:cNvSpPr/>
          <p:nvPr/>
        </p:nvSpPr>
        <p:spPr>
          <a:xfrm>
            <a:off x="546735" y="1167765"/>
            <a:ext cx="10469880" cy="45231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（商店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购物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售货员，质量有问题可以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退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可以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退货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。七天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之内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，到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收银台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退货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99133" y="1167765"/>
            <a:ext cx="3892550" cy="27082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箭头: 右 6"/>
          <p:cNvSpPr/>
          <p:nvPr/>
        </p:nvSpPr>
        <p:spPr>
          <a:xfrm rot="18661742">
            <a:off x="8190071" y="3925411"/>
            <a:ext cx="857250" cy="6588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09575" y="755015"/>
            <a:ext cx="11395075" cy="56222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146685"/>
            <a:ext cx="87039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5.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结账 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收银台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8260" y="1118235"/>
            <a:ext cx="3810000" cy="3448050"/>
          </a:xfrm>
          <a:prstGeom prst="rect">
            <a:avLst/>
          </a:prstGeom>
        </p:spPr>
      </p:pic>
      <p:sp>
        <p:nvSpPr>
          <p:cNvPr id="5" name="文本框 2"/>
          <p:cNvSpPr txBox="1"/>
          <p:nvPr/>
        </p:nvSpPr>
        <p:spPr>
          <a:xfrm>
            <a:off x="638175" y="1687830"/>
            <a:ext cx="87039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选完东西以后，要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_________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</a:p>
        </p:txBody>
      </p:sp>
    </p:spTree>
  </p:cSld>
  <p:clrMapOvr>
    <a:masterClrMapping/>
  </p:clrMapOvr>
  <p:transition spd="med">
    <p:pull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62280" y="756285"/>
            <a:ext cx="11342370" cy="56210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49530"/>
            <a:ext cx="87039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6.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活动  打折  原价  折后价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3275" y="147955"/>
            <a:ext cx="2371090" cy="37953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2"/>
          <p:cNvSpPr txBox="1"/>
          <p:nvPr/>
        </p:nvSpPr>
        <p:spPr>
          <a:xfrm>
            <a:off x="638175" y="1000760"/>
            <a:ext cx="8703945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）商场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商店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有活动</a:t>
            </a:r>
          </a:p>
          <a:p>
            <a:pPr eaLnBrk="0" hangingPunct="0"/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          有打折活动</a:t>
            </a:r>
          </a:p>
        </p:txBody>
      </p:sp>
      <p:sp>
        <p:nvSpPr>
          <p:cNvPr id="9" name="文本框 2"/>
          <p:cNvSpPr txBox="1"/>
          <p:nvPr/>
        </p:nvSpPr>
        <p:spPr>
          <a:xfrm>
            <a:off x="755015" y="2272030"/>
            <a:ext cx="555117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）打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折      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0620" y="3974465"/>
            <a:ext cx="2641600" cy="264541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34855" y="4025900"/>
            <a:ext cx="2487295" cy="2492375"/>
          </a:xfrm>
          <a:prstGeom prst="rect">
            <a:avLst/>
          </a:prstGeom>
        </p:spPr>
      </p:pic>
      <p:sp>
        <p:nvSpPr>
          <p:cNvPr id="12" name="文本框 2"/>
          <p:cNvSpPr txBox="1"/>
          <p:nvPr/>
        </p:nvSpPr>
        <p:spPr>
          <a:xfrm>
            <a:off x="755015" y="3213100"/>
            <a:ext cx="425323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打六折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= 40% off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rcRect b="6537"/>
          <a:stretch>
            <a:fillRect/>
          </a:stretch>
        </p:blipFill>
        <p:spPr>
          <a:xfrm>
            <a:off x="462280" y="4001135"/>
            <a:ext cx="4077335" cy="2541905"/>
          </a:xfrm>
          <a:prstGeom prst="rect">
            <a:avLst/>
          </a:prstGeom>
        </p:spPr>
      </p:pic>
      <p:sp>
        <p:nvSpPr>
          <p:cNvPr id="14" name="文本框 2"/>
          <p:cNvSpPr txBox="1"/>
          <p:nvPr/>
        </p:nvSpPr>
        <p:spPr>
          <a:xfrm>
            <a:off x="6454140" y="3267710"/>
            <a:ext cx="250825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打八折     </a:t>
            </a:r>
          </a:p>
        </p:txBody>
      </p:sp>
      <p:sp>
        <p:nvSpPr>
          <p:cNvPr id="15" name="文本框 2"/>
          <p:cNvSpPr txBox="1"/>
          <p:nvPr/>
        </p:nvSpPr>
        <p:spPr>
          <a:xfrm>
            <a:off x="4700905" y="4683760"/>
            <a:ext cx="1605280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打九折     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4" grpId="0"/>
      <p:bldP spid="15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64160" y="756285"/>
            <a:ext cx="11717655" cy="56210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49530"/>
            <a:ext cx="87039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6.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活动  打折  原价  折后价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05" y="755650"/>
            <a:ext cx="4777740" cy="31737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文本框 2"/>
          <p:cNvSpPr txBox="1"/>
          <p:nvPr/>
        </p:nvSpPr>
        <p:spPr>
          <a:xfrm>
            <a:off x="5332730" y="1681480"/>
            <a:ext cx="10247630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这双鞋打七折，原价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899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元，</a:t>
            </a:r>
          </a:p>
          <a:p>
            <a:pPr eaLnBrk="0" hangingPunct="0"/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折后价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629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元。     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rcRect b="6968"/>
          <a:stretch>
            <a:fillRect/>
          </a:stretch>
        </p:blipFill>
        <p:spPr>
          <a:xfrm>
            <a:off x="467995" y="4013835"/>
            <a:ext cx="3919220" cy="2641600"/>
          </a:xfrm>
          <a:prstGeom prst="rect">
            <a:avLst/>
          </a:prstGeom>
        </p:spPr>
      </p:pic>
      <p:sp>
        <p:nvSpPr>
          <p:cNvPr id="5" name="文本框 2"/>
          <p:cNvSpPr txBox="1"/>
          <p:nvPr/>
        </p:nvSpPr>
        <p:spPr>
          <a:xfrm>
            <a:off x="4708525" y="4170680"/>
            <a:ext cx="1024763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商场今天有活动，所有的商品都</a:t>
            </a:r>
          </a:p>
          <a:p>
            <a:pPr eaLnBrk="0" hangingPunct="0"/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打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____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折，我买了一件羽绒服，</a:t>
            </a:r>
          </a:p>
          <a:p>
            <a:pPr eaLnBrk="0" hangingPunct="0"/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原价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1000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元，折后价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______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      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389255" y="756285"/>
            <a:ext cx="11415395" cy="56210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49530"/>
            <a:ext cx="87039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7.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大小  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N.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</a:p>
        </p:txBody>
      </p:sp>
      <p:sp>
        <p:nvSpPr>
          <p:cNvPr id="5" name="矩形 4"/>
          <p:cNvSpPr/>
          <p:nvPr/>
        </p:nvSpPr>
        <p:spPr>
          <a:xfrm>
            <a:off x="638175" y="2046288"/>
            <a:ext cx="11698288" cy="35998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这条裤子怎么样？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看起来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大小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挺合适的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。售货员，这条裤子怎么卖？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C: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商场有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活动，打八折，原价599，折后价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价格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有点儿贵。</a:t>
            </a:r>
          </a:p>
        </p:txBody>
      </p:sp>
      <p:sp>
        <p:nvSpPr>
          <p:cNvPr id="6" name="矩形 5"/>
          <p:cNvSpPr/>
          <p:nvPr/>
        </p:nvSpPr>
        <p:spPr>
          <a:xfrm>
            <a:off x="638175" y="995998"/>
            <a:ext cx="11698288" cy="922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大小 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很合适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不合适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36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charRg st="36" end="6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charRg st="36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charRg st="36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62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charRg st="62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charRg st="62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charRg st="62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第二部分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3887404" y="2865348"/>
            <a:ext cx="441706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预习检查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755015" y="755015"/>
            <a:ext cx="11049635" cy="56222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88555" y="80963"/>
            <a:ext cx="4003675" cy="300355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945198" y="675005"/>
            <a:ext cx="6907212" cy="21351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售货员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请到收银台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结账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顾  客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好，请帮我</a:t>
            </a:r>
            <a:r>
              <a:rPr lang="zh-CN" altLang="en-US" sz="48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包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一下。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49530"/>
            <a:ext cx="87039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7.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包  结账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5515" y="3174365"/>
            <a:ext cx="3100705" cy="232600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187825" y="3577590"/>
            <a:ext cx="257556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包礼物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7140" y="3174365"/>
            <a:ext cx="3529330" cy="218122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296920" y="5445760"/>
            <a:ext cx="897318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去年春节，亲戚们给我包了很多红包。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460756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1:V1</a:t>
            </a:r>
            <a:r>
              <a:rPr kumimoji="0" lang="zh-CN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着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V2</a:t>
            </a:r>
            <a:endParaRPr kumimoji="0" lang="en-US" altLang="zh-CN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045" y="1174750"/>
            <a:ext cx="2678430" cy="20256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rcRect b="9643"/>
          <a:stretch>
            <a:fillRect/>
          </a:stretch>
        </p:blipFill>
        <p:spPr>
          <a:xfrm>
            <a:off x="4022725" y="1174750"/>
            <a:ext cx="3035300" cy="194564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311650" y="3200400"/>
            <a:ext cx="22593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笑   聊天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500" y="3944620"/>
            <a:ext cx="2763520" cy="185864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22725" y="3944620"/>
            <a:ext cx="2719070" cy="181102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54050" y="3277870"/>
            <a:ext cx="22593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坐  上课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035550" y="98425"/>
            <a:ext cx="966533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作业检查：</a:t>
            </a:r>
          </a:p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根据图片，用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“V1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着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V2”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写句子。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081780" y="5981700"/>
            <a:ext cx="32378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听音乐  跑步 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87045" y="5981700"/>
            <a:ext cx="27635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唱歌   洗澡 </a:t>
            </a:r>
          </a:p>
        </p:txBody>
      </p:sp>
    </p:spTree>
  </p:cSld>
  <p:clrMapOvr>
    <a:masterClrMapping/>
  </p:clrMapOvr>
  <p:transition spd="med">
    <p:pull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460756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1:V1</a:t>
            </a:r>
            <a:r>
              <a:rPr kumimoji="0" lang="zh-CN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着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V2</a:t>
            </a:r>
            <a:endParaRPr kumimoji="0" lang="en-US" altLang="zh-CN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91820" y="3224530"/>
            <a:ext cx="6151880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60000"/>
                    <a:lumOff val="40000"/>
                  </a:schemeClr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V1 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着 </a:t>
            </a:r>
            <a:r>
              <a:rPr lang="en-US" altLang="zh-CN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V2</a:t>
            </a:r>
          </a:p>
          <a:p>
            <a:r>
              <a:rPr lang="en-US" altLang="zh-CN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V1 +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着 </a:t>
            </a:r>
            <a:r>
              <a:rPr lang="en-US" altLang="zh-CN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+O1 + V2 + O2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907280" y="1282700"/>
            <a:ext cx="728472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V1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是状态，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V2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是主要动作。</a:t>
            </a:r>
          </a:p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state,status       main action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8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P327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9413" y="1405890"/>
            <a:ext cx="11580813" cy="45783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P327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33793" name="组 3"/>
          <p:cNvGrpSpPr/>
          <p:nvPr/>
        </p:nvGrpSpPr>
        <p:grpSpPr>
          <a:xfrm>
            <a:off x="391478" y="1250950"/>
            <a:ext cx="11407775" cy="4522788"/>
            <a:chOff x="247650" y="690634"/>
            <a:chExt cx="11586087" cy="4618345"/>
          </a:xfrm>
        </p:grpSpPr>
        <p:pic>
          <p:nvPicPr>
            <p:cNvPr id="33794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7650" y="2201744"/>
              <a:ext cx="11586087" cy="310723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3795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7650" y="690634"/>
              <a:ext cx="11021894" cy="1338545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 spd="med">
    <p:pull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P327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850" y="1350963"/>
            <a:ext cx="11258550" cy="44180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54125" y="3068638"/>
            <a:ext cx="812165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今天老师不舒服，所以</a:t>
            </a:r>
            <a:r>
              <a:rPr lang="zh-CN" altLang="en-US" sz="3600" b="1" dirty="0">
                <a:solidFill>
                  <a:srgbClr val="385723"/>
                </a:solidFill>
                <a:latin typeface="楷体" panose="02010609060101010101" charset="-122"/>
                <a:ea typeface="楷体" panose="02010609060101010101" charset="-122"/>
              </a:rPr>
              <a:t>坐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着</a:t>
            </a:r>
            <a:r>
              <a:rPr lang="zh-CN" altLang="en-US" sz="36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上课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4" name="TextBox 2"/>
          <p:cNvSpPr txBox="1"/>
          <p:nvPr/>
        </p:nvSpPr>
        <p:spPr>
          <a:xfrm>
            <a:off x="1254125" y="4981575"/>
            <a:ext cx="81216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有空的时候，我喜欢</a:t>
            </a:r>
            <a:r>
              <a:rPr lang="zh-CN" altLang="en-US" sz="3600" b="1" dirty="0">
                <a:solidFill>
                  <a:srgbClr val="385723"/>
                </a:solidFill>
                <a:latin typeface="楷体" panose="02010609060101010101" charset="-122"/>
                <a:ea typeface="楷体" panose="02010609060101010101" charset="-122"/>
              </a:rPr>
              <a:t>躺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着</a:t>
            </a:r>
            <a:r>
              <a:rPr lang="zh-CN" altLang="en-US" sz="3600" b="1" dirty="0">
                <a:solidFill>
                  <a:srgbClr val="385723"/>
                </a:solidFill>
                <a:latin typeface="楷体" panose="02010609060101010101" charset="-122"/>
                <a:ea typeface="楷体" panose="02010609060101010101" charset="-122"/>
              </a:rPr>
              <a:t>听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音乐。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组 3"/>
          <p:cNvGrpSpPr/>
          <p:nvPr/>
        </p:nvGrpSpPr>
        <p:grpSpPr>
          <a:xfrm>
            <a:off x="382588" y="1146175"/>
            <a:ext cx="11409362" cy="4776788"/>
            <a:chOff x="218366" y="750955"/>
            <a:chExt cx="11507349" cy="4803686"/>
          </a:xfrm>
        </p:grpSpPr>
        <p:pic>
          <p:nvPicPr>
            <p:cNvPr id="3584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8366" y="1818025"/>
              <a:ext cx="11507349" cy="37366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5843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2665" y="750955"/>
              <a:ext cx="10967682" cy="698578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09575" y="1104900"/>
            <a:ext cx="11341100" cy="47498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1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P327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TextBox 2"/>
          <p:cNvSpPr txBox="1"/>
          <p:nvPr/>
        </p:nvSpPr>
        <p:spPr>
          <a:xfrm>
            <a:off x="1254125" y="3225800"/>
            <a:ext cx="8982075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 dirty="0">
                <a:solidFill>
                  <a:srgbClr val="385723"/>
                </a:solidFill>
                <a:latin typeface="楷体" panose="02010609060101010101" charset="-122"/>
                <a:ea typeface="楷体" panose="02010609060101010101" charset="-122"/>
              </a:rPr>
              <a:t>忙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着</a:t>
            </a:r>
            <a:r>
              <a:rPr lang="zh-CN" altLang="en-US" sz="3600" b="1" dirty="0">
                <a:solidFill>
                  <a:srgbClr val="385723"/>
                </a:solidFill>
                <a:latin typeface="楷体" panose="02010609060101010101" charset="-122"/>
                <a:ea typeface="楷体" panose="02010609060101010101" charset="-122"/>
              </a:rPr>
              <a:t>准备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出差呢，没有时间和你去逛街。</a:t>
            </a:r>
          </a:p>
        </p:txBody>
      </p:sp>
      <p:sp>
        <p:nvSpPr>
          <p:cNvPr id="8" name="TextBox 2"/>
          <p:cNvSpPr txBox="1"/>
          <p:nvPr/>
        </p:nvSpPr>
        <p:spPr>
          <a:xfrm>
            <a:off x="1254125" y="5167313"/>
            <a:ext cx="8982075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36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红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着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脸</a:t>
            </a:r>
            <a:r>
              <a:rPr lang="zh-CN" altLang="en-US" sz="3600" b="1" dirty="0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，真不好意思啊。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2461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P327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0528" y="1118553"/>
            <a:ext cx="11369675" cy="46196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6566853" y="3574415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摸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426903" y="4355465"/>
            <a:ext cx="1220787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活动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676765" y="5069840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退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7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3" name="组 4"/>
          <p:cNvGrpSpPr/>
          <p:nvPr/>
        </p:nvGrpSpPr>
        <p:grpSpPr>
          <a:xfrm>
            <a:off x="862965" y="835660"/>
            <a:ext cx="10440988" cy="5803900"/>
            <a:chOff x="1069975" y="1194467"/>
            <a:chExt cx="9793643" cy="5191409"/>
          </a:xfrm>
        </p:grpSpPr>
        <p:pic>
          <p:nvPicPr>
            <p:cNvPr id="54274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9975" y="1194467"/>
              <a:ext cx="8688032" cy="209995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4275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69975" y="3294418"/>
              <a:ext cx="9793643" cy="3091458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7" name="文本框 46"/>
          <p:cNvSpPr txBox="1"/>
          <p:nvPr/>
        </p:nvSpPr>
        <p:spPr>
          <a:xfrm>
            <a:off x="862705" y="127949"/>
            <a:ext cx="32461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P327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822383" y="3272473"/>
            <a:ext cx="687387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678680" y="4066858"/>
            <a:ext cx="687388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366068" y="5047615"/>
            <a:ext cx="13366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适合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702743" y="5819140"/>
            <a:ext cx="125412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合适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第四部分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6633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预习检查：生词</a:t>
            </a:r>
            <a:endParaRPr lang="zh-CN" altLang="en-US" sz="2800" b="1" spc="3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3556" name="矩形 1"/>
          <p:cNvSpPr/>
          <p:nvPr/>
        </p:nvSpPr>
        <p:spPr>
          <a:xfrm>
            <a:off x="862965" y="950595"/>
            <a:ext cx="11082020" cy="60121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咱们   条   厚   裤子   够   暖和</a:t>
            </a:r>
            <a:endParaRPr lang="en-US" altLang="zh-CN" sz="48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记得   借   还   日期   点钟</a:t>
            </a:r>
            <a:endParaRPr lang="en-US" altLang="zh-CN" sz="48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没事    故事    安排    改天</a:t>
            </a:r>
            <a:endParaRPr lang="en-US" altLang="zh-CN" sz="48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死了     要不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(</a:t>
            </a:r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然</a:t>
            </a:r>
            <a:r>
              <a:rPr lang="en-US" altLang="zh-CN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)</a:t>
            </a:r>
            <a:endParaRPr lang="en-US" altLang="zh-CN" sz="4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endParaRPr lang="zh-CN" altLang="en-US" sz="4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 spd="med">
    <p:pull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课文热身：P</a:t>
            </a:r>
            <a:r>
              <a:rPr 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324</a:t>
            </a:r>
            <a:endParaRPr lang="en-US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733040" y="5895975"/>
            <a:ext cx="687388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95240" y="5895975"/>
            <a:ext cx="688975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306628" y="5895975"/>
            <a:ext cx="688975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367203" y="5895975"/>
            <a:ext cx="687387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0225" y="1325563"/>
            <a:ext cx="11096625" cy="519588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1165225" y="5821363"/>
            <a:ext cx="3706813" cy="647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/>
      <p:bldP spid="6" grpId="0"/>
      <p:bldP spid="7" grpId="0"/>
      <p:bldP spid="8" grpId="0"/>
      <p:bldP spid="5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课文热身：P</a:t>
            </a:r>
            <a:r>
              <a:rPr 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328</a:t>
            </a:r>
            <a:endParaRPr lang="en-US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5625" y="1168400"/>
            <a:ext cx="11080750" cy="55403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8"/>
          <p:cNvSpPr txBox="1"/>
          <p:nvPr/>
        </p:nvSpPr>
        <p:spPr>
          <a:xfrm>
            <a:off x="10596563" y="2479675"/>
            <a:ext cx="687387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596563" y="4594225"/>
            <a:ext cx="687387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  <p:bldP spid="16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3" name="组 3"/>
          <p:cNvGrpSpPr/>
          <p:nvPr/>
        </p:nvGrpSpPr>
        <p:grpSpPr>
          <a:xfrm>
            <a:off x="690563" y="763588"/>
            <a:ext cx="10745787" cy="5446712"/>
            <a:chOff x="512834" y="497250"/>
            <a:chExt cx="11242051" cy="5712481"/>
          </a:xfrm>
        </p:grpSpPr>
        <p:pic>
          <p:nvPicPr>
            <p:cNvPr id="38914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834" y="2013288"/>
              <a:ext cx="11242051" cy="419644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8915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2016" y="497250"/>
              <a:ext cx="8590223" cy="139300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0" name="文本框 9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课文热身：P</a:t>
            </a:r>
            <a:r>
              <a:rPr 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328</a:t>
            </a:r>
            <a:endParaRPr lang="en-US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10223" y="755650"/>
            <a:ext cx="10795000" cy="55546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1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308273" y="2228850"/>
            <a:ext cx="687387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308273" y="4249738"/>
            <a:ext cx="687387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  <p:bldP spid="7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9938" name="文本框 2"/>
          <p:cNvSpPr txBox="1"/>
          <p:nvPr/>
        </p:nvSpPr>
        <p:spPr>
          <a:xfrm>
            <a:off x="523558" y="755333"/>
            <a:ext cx="10066337" cy="590804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（在商场里。）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你觉得这条裤子怎么样？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摸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起来挺厚的。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这条裤子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质量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很不错，您试一下吧。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这条好像有点儿小，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麻烦给我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换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一个大一号的。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好的，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稍等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。给您。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1986" name="文本框 2"/>
          <p:cNvSpPr txBox="1"/>
          <p:nvPr/>
        </p:nvSpPr>
        <p:spPr>
          <a:xfrm>
            <a:off x="237490" y="755333"/>
            <a:ext cx="10066338" cy="590804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（玛丽亚从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试衣间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出来。）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我觉得挺好的，穿起来很舒服。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艾米丽，你觉得怎么样？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看起来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大小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挺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合适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您好，这条裤子怎么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卖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现在商场有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活动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，打八折。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原价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599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，折后价是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479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4034" name="文本框 2"/>
          <p:cNvSpPr txBox="1"/>
          <p:nvPr/>
        </p:nvSpPr>
        <p:spPr>
          <a:xfrm>
            <a:off x="666750" y="608330"/>
            <a:ext cx="11258550" cy="60699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（小声问艾米丽）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是不是有点儿贵啊？要不再看看别的吧。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这条挺好的，就买这条吧。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便宜没好货，好货不便宜嘛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有质量问题可以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退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可以，七天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之内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拿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着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购物小票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到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收银台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退货。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那帮我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包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一下吧。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好的，请这边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结账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0962" name="文本框 2"/>
          <p:cNvSpPr txBox="1"/>
          <p:nvPr/>
        </p:nvSpPr>
        <p:spPr>
          <a:xfrm>
            <a:off x="666433" y="691515"/>
            <a:ext cx="10066337" cy="5632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（在商场里。）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玛丽亚：你觉得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售货员：这条裤子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，您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玛丽亚：这条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，麻烦</a:t>
            </a:r>
            <a:r>
              <a:rPr lang="en-US" altLang="zh-CN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售货员：好的，</a:t>
            </a:r>
            <a:r>
              <a:rPr lang="en-US" altLang="zh-CN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。给您。</a:t>
            </a:r>
            <a:endParaRPr lang="en-US" altLang="zh-CN" sz="4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3010" name="文本框 2"/>
          <p:cNvSpPr txBox="1"/>
          <p:nvPr/>
        </p:nvSpPr>
        <p:spPr>
          <a:xfrm>
            <a:off x="561975" y="608330"/>
            <a:ext cx="11379200" cy="59080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（玛丽亚从试衣间出来。）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玛丽亚：我觉得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艾米丽，你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艾米丽：看起来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玛丽亚：您好，这条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售货员：现在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……599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……479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5058" name="文本框 2"/>
          <p:cNvSpPr txBox="1"/>
          <p:nvPr/>
        </p:nvSpPr>
        <p:spPr>
          <a:xfrm>
            <a:off x="862648" y="671195"/>
            <a:ext cx="10066337" cy="590804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（小声问艾米丽）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是不是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？要不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艾米丽：这条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，就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嘛。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可以退吗？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售货员：可以，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，拿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玛丽亚：那帮我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售货员：好的，请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71682" name="文本框 2"/>
          <p:cNvSpPr txBox="1"/>
          <p:nvPr/>
        </p:nvSpPr>
        <p:spPr>
          <a:xfrm>
            <a:off x="393700" y="890270"/>
            <a:ext cx="11405235" cy="50774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720090" fontAlgn="auto">
              <a:lnSpc>
                <a:spcPct val="100000"/>
              </a:lnSpc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艾米丽和玛利亚在商场里，有一条裤子艾米丽觉得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挺厚的，售货员也告诉她们这条裤子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不错，可是这条好像有点儿小，所以售货员给玛利亚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了一个大一号的。玛利亚试完衣服觉得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很舒服，看起来大小也很合适。售货员告诉她们现在商场有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，打八折，原价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599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____479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。虽然有点儿贵，但是艾米丽觉得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“__________________”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，并且售货员说如果有质量问题，七天之内可以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购物小票到收银台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indent="720090" fontAlgn="auto">
              <a:lnSpc>
                <a:spcPct val="100000"/>
              </a:lnSpc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最后玛利亚还是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结了账，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买了这条裤子。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P315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015" y="2566353"/>
            <a:ext cx="10548938" cy="14398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文本框 10"/>
          <p:cNvSpPr txBox="1"/>
          <p:nvPr/>
        </p:nvSpPr>
        <p:spPr>
          <a:xfrm>
            <a:off x="1564640" y="1340485"/>
            <a:ext cx="7955280" cy="5892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sym typeface="+mn-ea"/>
              </a:rPr>
              <a:t>预习作业检查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sym typeface="+mn-ea"/>
              </a:rPr>
              <a:t>1——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sym typeface="+mn-ea"/>
              </a:rPr>
              <a:t>写反义词：第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sym typeface="+mn-ea"/>
              </a:rPr>
              <a:t>315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1802130" y="2566670"/>
            <a:ext cx="64770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薄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1802130" y="3300095"/>
            <a:ext cx="83820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5626418" y="2600008"/>
            <a:ext cx="122872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凉快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5967730" y="3300095"/>
            <a:ext cx="2147888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没意思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9623743" y="2611120"/>
            <a:ext cx="120650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关门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" y="1216025"/>
            <a:ext cx="11353800" cy="53689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听力练习：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P329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0604500" y="313213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2" name="矩形 1"/>
          <p:cNvSpPr/>
          <p:nvPr/>
        </p:nvSpPr>
        <p:spPr>
          <a:xfrm>
            <a:off x="10714038" y="390048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X</a:t>
            </a:r>
            <a:endParaRPr lang="zh-CN" altLang="en-US" sz="4400" b="1" dirty="0">
              <a:solidFill>
                <a:srgbClr val="FF0000"/>
              </a:solidFill>
              <a:latin typeface="DengXian" pitchFamily="2" charset="-122"/>
              <a:ea typeface="楷体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604500" y="457358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0" name="矩形 9"/>
          <p:cNvSpPr/>
          <p:nvPr/>
        </p:nvSpPr>
        <p:spPr>
          <a:xfrm>
            <a:off x="10604500" y="524510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1" name="矩形 10"/>
          <p:cNvSpPr/>
          <p:nvPr/>
        </p:nvSpPr>
        <p:spPr>
          <a:xfrm>
            <a:off x="10714038" y="591502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X</a:t>
            </a:r>
            <a:endParaRPr lang="zh-CN" altLang="en-US" sz="4400" b="1" dirty="0">
              <a:solidFill>
                <a:srgbClr val="FF0000"/>
              </a:solidFill>
              <a:latin typeface="DengXian" pitchFamily="2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9" grpId="0"/>
      <p:bldP spid="10" grpId="0"/>
      <p:bldP spid="11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听力练习：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P329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505" y="948373"/>
            <a:ext cx="11055350" cy="510063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7109143" y="332803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9" name="矩形 8"/>
          <p:cNvSpPr/>
          <p:nvPr/>
        </p:nvSpPr>
        <p:spPr>
          <a:xfrm>
            <a:off x="1322705" y="560768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29" name="组 3"/>
          <p:cNvGrpSpPr/>
          <p:nvPr/>
        </p:nvGrpSpPr>
        <p:grpSpPr>
          <a:xfrm>
            <a:off x="654050" y="779463"/>
            <a:ext cx="10918825" cy="5402262"/>
            <a:chOff x="476250" y="396732"/>
            <a:chExt cx="11239500" cy="5603236"/>
          </a:xfrm>
        </p:grpSpPr>
        <p:pic>
          <p:nvPicPr>
            <p:cNvPr id="48130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6250" y="1707368"/>
              <a:ext cx="11239500" cy="42926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8131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6250" y="396732"/>
              <a:ext cx="9186365" cy="131063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7" name="文本框 46"/>
          <p:cNvSpPr txBox="1"/>
          <p:nvPr/>
        </p:nvSpPr>
        <p:spPr>
          <a:xfrm>
            <a:off x="862705" y="127949"/>
            <a:ext cx="562356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听力练习：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P309  16-10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85788" y="709613"/>
            <a:ext cx="10536238" cy="541813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1" lang="zh-CN" altLang="en-US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778750" y="325278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9" name="矩形 8"/>
          <p:cNvSpPr/>
          <p:nvPr/>
        </p:nvSpPr>
        <p:spPr>
          <a:xfrm>
            <a:off x="1638300" y="560705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P330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48640" y="772795"/>
            <a:ext cx="10861040" cy="4246245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00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我以前很胖，可是现在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变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瘦了。今天我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照镜子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的时候，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发现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以前的衣服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竟然肥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了很多，而且我的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皮肤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也比以前好多了。朋友都问我：“你是怎么变瘦的？”我说：“因为我最近都在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跳舞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。”如果你也想像我一样变瘦，那么就得多运动。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9630" y="4278630"/>
            <a:ext cx="2579370" cy="2579370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P330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2648" y="896303"/>
            <a:ext cx="9566275" cy="53768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6318885" y="163607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7" name="矩形 6"/>
          <p:cNvSpPr/>
          <p:nvPr/>
        </p:nvSpPr>
        <p:spPr>
          <a:xfrm>
            <a:off x="1461135" y="343630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0" name="矩形 9"/>
          <p:cNvSpPr/>
          <p:nvPr/>
        </p:nvSpPr>
        <p:spPr>
          <a:xfrm>
            <a:off x="6360160" y="526986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0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P330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27050" y="1137920"/>
            <a:ext cx="59131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变 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biàn     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变 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 adj.</a:t>
            </a:r>
            <a:endParaRPr lang="en-US" altLang="zh-CN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rcRect b="9727"/>
          <a:stretch>
            <a:fillRect/>
          </a:stretch>
        </p:blipFill>
        <p:spPr>
          <a:xfrm>
            <a:off x="5634355" y="147955"/>
            <a:ext cx="4723130" cy="284543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27050" y="2038985"/>
            <a:ext cx="498284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</a:t>
            </a:r>
            <a:r>
              <a:rPr kumimoji="1" lang="zh-CN" altLang="en-US" sz="2800" b="1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变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胖了。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kumimoji="1" lang="zh-CN" altLang="en-US" sz="28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我以前很胖，可是现在</a:t>
            </a:r>
            <a:r>
              <a:rPr kumimoji="1" lang="zh-CN" altLang="en-US" sz="2800" b="1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变</a:t>
            </a:r>
            <a:r>
              <a:rPr kumimoji="1" lang="zh-CN" altLang="en-US" sz="2800" b="1" noProof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瘦了。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7605" y="3367405"/>
            <a:ext cx="3147060" cy="199136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77825" y="3663315"/>
            <a:ext cx="55435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秋天的时候，树叶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812790" y="5732780"/>
            <a:ext cx="5389245" cy="64516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/>
              <a:t>星期一      星期二      星期三      星期四      星期五</a:t>
            </a:r>
          </a:p>
          <a:p>
            <a:r>
              <a:rPr lang="en-US" altLang="zh-CN"/>
              <a:t>15</a:t>
            </a:r>
            <a:r>
              <a:rPr lang="zh-CN" altLang="en-US"/>
              <a:t>度           </a:t>
            </a:r>
            <a:r>
              <a:rPr lang="en-US" altLang="zh-CN"/>
              <a:t>13</a:t>
            </a:r>
            <a:r>
              <a:rPr lang="zh-CN" altLang="en-US"/>
              <a:t>度          </a:t>
            </a:r>
            <a:r>
              <a:rPr lang="en-US" altLang="zh-CN"/>
              <a:t>10</a:t>
            </a:r>
            <a:r>
              <a:rPr lang="zh-CN" altLang="en-US"/>
              <a:t>度         </a:t>
            </a:r>
            <a:r>
              <a:rPr lang="en-US" altLang="zh-CN"/>
              <a:t>7</a:t>
            </a:r>
            <a:r>
              <a:rPr lang="zh-CN" altLang="en-US"/>
              <a:t>度            </a:t>
            </a:r>
            <a:r>
              <a:rPr lang="en-US" altLang="zh-CN"/>
              <a:t>6</a:t>
            </a:r>
            <a:r>
              <a:rPr lang="zh-CN" altLang="en-US"/>
              <a:t>度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62965" y="5530215"/>
            <a:ext cx="46475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天气逐渐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了。</a:t>
            </a:r>
          </a:p>
        </p:txBody>
      </p:sp>
    </p:spTree>
  </p:cSld>
  <p:clrMapOvr>
    <a:masterClrMapping/>
  </p:clrMapOvr>
  <p:transition spd="med">
    <p:pull/>
  </p:transition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P330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46075" y="1127125"/>
            <a:ext cx="11717020" cy="4615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发现 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fā xiàn     v. find; discover  </a:t>
            </a:r>
          </a:p>
          <a:p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知道了以前不知道的事情，知道了别人不知道的事情</a:t>
            </a:r>
          </a:p>
          <a:p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我发现我没带钱。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我发现她好像不开心。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我发现我的手机不见了。</a:t>
            </a:r>
          </a:p>
          <a:p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发现 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 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句子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62965" y="5248275"/>
            <a:ext cx="2234565" cy="3683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 spd="med">
    <p:pull/>
  </p:transition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P330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55015" y="1095058"/>
            <a:ext cx="10515600" cy="4948238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00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itchFamily="2" charset="-122"/>
                <a:ea typeface="DengXian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小美下个星期想去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南方旅游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。她打算去商场逛一逛，买几件漂亮的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裙子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，旅游的时候穿。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不过，南方和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北方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温差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比较大，北方还是冬天，商场里都是厚衣服，夏天的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薄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衣服太少了，裙子更少。小美逛了很长时间也没看见合适的，所以她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只好上网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买了。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组 4"/>
          <p:cNvGrpSpPr/>
          <p:nvPr/>
        </p:nvGrpSpPr>
        <p:grpSpPr>
          <a:xfrm>
            <a:off x="912813" y="1751013"/>
            <a:ext cx="10642600" cy="4013200"/>
            <a:chOff x="545911" y="1498218"/>
            <a:chExt cx="11031679" cy="4012261"/>
          </a:xfrm>
        </p:grpSpPr>
        <p:pic>
          <p:nvPicPr>
            <p:cNvPr id="52227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8056" y="1498218"/>
              <a:ext cx="10935887" cy="204368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228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5911" y="3569198"/>
              <a:ext cx="11031679" cy="194128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P330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838200" y="1631950"/>
            <a:ext cx="10737850" cy="42037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1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437813" y="1712913"/>
            <a:ext cx="722312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X</a:t>
            </a:r>
            <a:endParaRPr lang="zh-CN" altLang="en-US" sz="4400" b="1" dirty="0">
              <a:solidFill>
                <a:srgbClr val="FF0000"/>
              </a:solidFill>
              <a:latin typeface="DengXian" pitchFamily="2" charset="-122"/>
              <a:ea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437813" y="2378075"/>
            <a:ext cx="722312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X</a:t>
            </a:r>
            <a:endParaRPr lang="zh-CN" altLang="en-US" sz="4400" b="1" dirty="0">
              <a:solidFill>
                <a:srgbClr val="FF0000"/>
              </a:solidFill>
              <a:latin typeface="DengXian" pitchFamily="2" charset="-122"/>
              <a:ea typeface="楷体" panose="02010609060101010101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79088" y="3119438"/>
            <a:ext cx="722312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X</a:t>
            </a:r>
            <a:endParaRPr lang="zh-CN" altLang="en-US" sz="4400" b="1" dirty="0">
              <a:solidFill>
                <a:srgbClr val="FF0000"/>
              </a:solidFill>
              <a:latin typeface="DengXian" pitchFamily="2" charset="-122"/>
              <a:ea typeface="楷体" panose="02010609060101010101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498138" y="3757613"/>
            <a:ext cx="722312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X</a:t>
            </a:r>
            <a:endParaRPr lang="zh-CN" altLang="en-US" sz="4400" b="1" dirty="0">
              <a:solidFill>
                <a:srgbClr val="FF0000"/>
              </a:solidFill>
              <a:latin typeface="DengXian" pitchFamily="2" charset="-122"/>
              <a:ea typeface="楷体" panose="0201060906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467975" y="4400550"/>
            <a:ext cx="722313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3" name="矩形 12"/>
          <p:cNvSpPr/>
          <p:nvPr/>
        </p:nvSpPr>
        <p:spPr>
          <a:xfrm>
            <a:off x="10498138" y="5068888"/>
            <a:ext cx="722312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FF0000"/>
                </a:solidFill>
                <a:latin typeface="DengXian" pitchFamily="2" charset="-122"/>
                <a:ea typeface="楷体" panose="02010609060101010101" charset="-122"/>
              </a:rPr>
              <a:t>X</a:t>
            </a:r>
            <a:endParaRPr lang="zh-CN" altLang="en-US" sz="4400" b="1" dirty="0">
              <a:solidFill>
                <a:srgbClr val="FF0000"/>
              </a:solidFill>
              <a:latin typeface="DengXian" pitchFamily="2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/>
      <p:bldP spid="13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P330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37210" y="1361440"/>
            <a:ext cx="88195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旅游 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v. travel 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去比较远的地方玩儿 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≈ 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旅行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2895" y="2821940"/>
            <a:ext cx="3947795" cy="375729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37515" y="2471420"/>
            <a:ext cx="742569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说一说：</a:t>
            </a:r>
          </a:p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你最想去哪儿旅游？</a:t>
            </a:r>
          </a:p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你喜欢坐什么去旅游？</a:t>
            </a:r>
          </a:p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你一般会带什么东西去旅游？</a:t>
            </a:r>
          </a:p>
        </p:txBody>
      </p:sp>
    </p:spTree>
  </p:cSld>
  <p:clrMapOvr>
    <a:masterClrMapping/>
  </p:clrMapOvr>
  <p:transition spd="med">
    <p:pull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色简约年终工作总结汇报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661.0519685039371,&quot;width&quot;:6993.4881889763783}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900.3874015748033,&quot;width&quot;:6749.8440944881886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485.7496062992122,&quot;width&quot;:6718.5370078740152}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heme/theme1.xml><?xml version="1.0" encoding="utf-8"?>
<a:theme xmlns:a="http://schemas.openxmlformats.org/drawingml/2006/main" name="Office 主题​​">
  <a:themeElements>
    <a:clrScheme name="自定义 2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C00000"/>
      </a:hlink>
      <a:folHlink>
        <a:srgbClr val="954F72"/>
      </a:folHlink>
    </a:clrScheme>
    <a:fontScheme name="自定义 62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3988</Words>
  <Application>Microsoft Office PowerPoint</Application>
  <PresentationFormat>宽屏</PresentationFormat>
  <Paragraphs>737</Paragraphs>
  <Slides>101</Slides>
  <Notes>101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101</vt:i4>
      </vt:variant>
    </vt:vector>
  </HeadingPairs>
  <TitlesOfParts>
    <vt:vector size="110" baseType="lpstr">
      <vt:lpstr>DengXian</vt:lpstr>
      <vt:lpstr>楷体</vt:lpstr>
      <vt:lpstr>宋体</vt:lpstr>
      <vt:lpstr>微软雅黑</vt:lpstr>
      <vt:lpstr>字魂105号-简雅黑</vt:lpstr>
      <vt:lpstr>Arial</vt:lpstr>
      <vt:lpstr>Calibri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蓝色简约年终工作总结汇报PPT模板</dc:title>
  <dc:creator>123</dc:creator>
  <cp:lastModifiedBy>HQU</cp:lastModifiedBy>
  <cp:revision>297</cp:revision>
  <dcterms:created xsi:type="dcterms:W3CDTF">2021-10-02T13:27:56Z</dcterms:created>
  <dcterms:modified xsi:type="dcterms:W3CDTF">2023-09-18T10:46:17Z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2052-3.8.1.6116</vt:lpwstr>
  </property>
</Properties>
</file>