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.xml" ContentType="application/vnd.openxmlformats-officedocument.presentationml.notesSlide+xml"/>
  <Override PartName="/ppt/tags/tag6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9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70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2.xml" ContentType="application/vnd.openxmlformats-officedocument.presentationml.notesSlide+xml"/>
  <Override PartName="/ppt/tags/tag73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ags/tag74.xml" ContentType="application/vnd.openxmlformats-officedocument.presentationml.tags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tags/tag75.xml" ContentType="application/vnd.openxmlformats-officedocument.presentationml.tags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8"/>
  </p:notesMasterIdLst>
  <p:sldIdLst>
    <p:sldId id="410" r:id="rId2"/>
    <p:sldId id="421" r:id="rId3"/>
    <p:sldId id="443" r:id="rId4"/>
    <p:sldId id="456" r:id="rId5"/>
    <p:sldId id="445" r:id="rId6"/>
    <p:sldId id="446" r:id="rId7"/>
    <p:sldId id="447" r:id="rId8"/>
    <p:sldId id="448" r:id="rId9"/>
    <p:sldId id="525" r:id="rId10"/>
    <p:sldId id="449" r:id="rId11"/>
    <p:sldId id="450" r:id="rId12"/>
    <p:sldId id="451" r:id="rId13"/>
    <p:sldId id="452" r:id="rId14"/>
    <p:sldId id="528" r:id="rId15"/>
    <p:sldId id="453" r:id="rId16"/>
    <p:sldId id="526" r:id="rId17"/>
    <p:sldId id="454" r:id="rId18"/>
    <p:sldId id="527" r:id="rId19"/>
    <p:sldId id="457" r:id="rId20"/>
    <p:sldId id="458" r:id="rId21"/>
    <p:sldId id="459" r:id="rId22"/>
    <p:sldId id="491" r:id="rId23"/>
    <p:sldId id="461" r:id="rId24"/>
    <p:sldId id="460" r:id="rId25"/>
    <p:sldId id="493" r:id="rId26"/>
    <p:sldId id="529" r:id="rId27"/>
    <p:sldId id="494" r:id="rId28"/>
    <p:sldId id="530" r:id="rId29"/>
    <p:sldId id="497" r:id="rId30"/>
    <p:sldId id="495" r:id="rId31"/>
    <p:sldId id="492" r:id="rId32"/>
    <p:sldId id="496" r:id="rId33"/>
    <p:sldId id="531" r:id="rId34"/>
    <p:sldId id="498" r:id="rId35"/>
    <p:sldId id="499" r:id="rId36"/>
    <p:sldId id="500" r:id="rId37"/>
    <p:sldId id="517" r:id="rId38"/>
    <p:sldId id="501" r:id="rId39"/>
    <p:sldId id="502" r:id="rId40"/>
    <p:sldId id="503" r:id="rId41"/>
    <p:sldId id="504" r:id="rId42"/>
    <p:sldId id="532" r:id="rId43"/>
    <p:sldId id="442" r:id="rId44"/>
    <p:sldId id="507" r:id="rId45"/>
    <p:sldId id="508" r:id="rId46"/>
    <p:sldId id="512" r:id="rId47"/>
    <p:sldId id="511" r:id="rId48"/>
    <p:sldId id="533" r:id="rId49"/>
    <p:sldId id="510" r:id="rId50"/>
    <p:sldId id="534" r:id="rId51"/>
    <p:sldId id="522" r:id="rId52"/>
    <p:sldId id="536" r:id="rId53"/>
    <p:sldId id="520" r:id="rId54"/>
    <p:sldId id="513" r:id="rId55"/>
    <p:sldId id="514" r:id="rId56"/>
    <p:sldId id="535" r:id="rId57"/>
    <p:sldId id="519" r:id="rId58"/>
    <p:sldId id="537" r:id="rId59"/>
    <p:sldId id="542" r:id="rId60"/>
    <p:sldId id="543" r:id="rId61"/>
    <p:sldId id="544" r:id="rId62"/>
    <p:sldId id="524" r:id="rId63"/>
    <p:sldId id="539" r:id="rId64"/>
    <p:sldId id="540" r:id="rId65"/>
    <p:sldId id="541" r:id="rId66"/>
    <p:sldId id="538" r:id="rId6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>
          <p15:clr>
            <a:srgbClr val="A4A3A4"/>
          </p15:clr>
        </p15:guide>
        <p15:guide id="2" pos="38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E870E"/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8" autoAdjust="0"/>
    <p:restoredTop sz="77520" autoAdjust="0"/>
  </p:normalViewPr>
  <p:slideViewPr>
    <p:cSldViewPr snapToGrid="0">
      <p:cViewPr varScale="1">
        <p:scale>
          <a:sx n="73" d="100"/>
          <a:sy n="73" d="100"/>
        </p:scale>
        <p:origin x="681" y="30"/>
      </p:cViewPr>
      <p:guideLst>
        <p:guide orient="horz" pos="2175"/>
        <p:guide pos="386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你的朋友说，我平时工作太忙了，完全没有时间学习汉语。你会给他什么建议？</a:t>
            </a:r>
            <a:endParaRPr lang="en-US" altLang="zh-CN" dirty="0"/>
          </a:p>
          <a:p>
            <a:r>
              <a:rPr lang="zh-CN" altLang="en-US" dirty="0"/>
              <a:t>不在中国学习汉语，可以怎么找到和中国人聊天的机会？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“倍”只能用于“增加”“提高”</a:t>
            </a:r>
            <a:endParaRPr lang="en-US" altLang="zh-CN" dirty="0"/>
          </a:p>
          <a:p>
            <a:r>
              <a:rPr lang="zh-CN" altLang="en-US" dirty="0"/>
              <a:t>“减少”“下降”可以用几分之几：我上个月赚了</a:t>
            </a:r>
            <a:r>
              <a:rPr lang="en-US" altLang="zh-CN" dirty="0"/>
              <a:t>5000</a:t>
            </a:r>
            <a:r>
              <a:rPr lang="zh-CN" altLang="en-US" dirty="0"/>
              <a:t>块钱，这个月只赚了</a:t>
            </a:r>
            <a:r>
              <a:rPr lang="en-US" altLang="zh-CN" dirty="0"/>
              <a:t>2500</a:t>
            </a:r>
            <a:r>
              <a:rPr lang="zh-CN" altLang="en-US" dirty="0"/>
              <a:t>块钱，减少了</a:t>
            </a:r>
            <a:r>
              <a:rPr lang="en-US" altLang="zh-CN" dirty="0"/>
              <a:t>……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图上有地道的。。。菜吗？我们可以在哪里吃到地道的。。。菜呢？你会做地道的。。。菜吗？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请两位同学读一下这两个句子</a:t>
            </a:r>
            <a:endParaRPr lang="en-US" altLang="zh-CN" dirty="0"/>
          </a:p>
          <a:p>
            <a:r>
              <a:rPr lang="zh-CN" altLang="en-US" dirty="0"/>
              <a:t>好，我们也复习一个结构：</a:t>
            </a:r>
            <a:r>
              <a:rPr lang="en-US" altLang="zh-CN" dirty="0"/>
              <a:t>O.V.</a:t>
            </a:r>
            <a:r>
              <a:rPr lang="zh-CN" altLang="en-US" dirty="0"/>
              <a:t>得</a:t>
            </a:r>
            <a:r>
              <a:rPr lang="en-US" altLang="zh-CN" dirty="0"/>
              <a:t>+complement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1979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1956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4311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好，我们复习一下表示两个动作同时发生得结构：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）一边</a:t>
            </a:r>
            <a:r>
              <a:rPr lang="en-US" altLang="zh-CN" dirty="0"/>
              <a:t>V1</a:t>
            </a:r>
            <a:r>
              <a:rPr lang="zh-CN" altLang="en-US" dirty="0"/>
              <a:t>一边</a:t>
            </a:r>
            <a:r>
              <a:rPr lang="en-US" altLang="zh-CN" dirty="0"/>
              <a:t>V2</a:t>
            </a:r>
          </a:p>
          <a:p>
            <a:r>
              <a:rPr lang="en-US" altLang="zh-CN" dirty="0"/>
              <a:t>2</a:t>
            </a:r>
            <a:r>
              <a:rPr lang="zh-CN" altLang="en-US" dirty="0"/>
              <a:t>）</a:t>
            </a:r>
            <a:r>
              <a:rPr lang="en-US" altLang="zh-CN" dirty="0"/>
              <a:t>V1</a:t>
            </a:r>
            <a:r>
              <a:rPr lang="zh-CN" altLang="en-US" dirty="0"/>
              <a:t>着</a:t>
            </a:r>
            <a:r>
              <a:rPr lang="en-US" altLang="zh-CN" dirty="0"/>
              <a:t>O1V2O2  V1O1accompanying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如果你到中国上学一年了，你觉得时间过得很快你会怎么说？</a:t>
            </a:r>
            <a:endParaRPr lang="en-US" altLang="zh-CN" dirty="0"/>
          </a:p>
          <a:p>
            <a:r>
              <a:rPr lang="zh-CN" altLang="en-US" dirty="0"/>
              <a:t>你和你的老朋友三年没见面了，你觉得时间过得很快你会怎么说？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0896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9.9</a:t>
            </a:r>
            <a:r>
              <a:rPr lang="zh-CN" altLang="en-US"/>
              <a:t>上到这里！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1244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“我”有没有迟到？</a:t>
            </a:r>
            <a:endParaRPr lang="en-US" altLang="zh-CN" dirty="0"/>
          </a:p>
          <a:p>
            <a:r>
              <a:rPr lang="zh-CN" altLang="en-US" dirty="0"/>
              <a:t>“我”有没有摔倒？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找五个同学来朗读，</a:t>
            </a:r>
            <a:r>
              <a:rPr lang="zh-CN" altLang="en-US"/>
              <a:t>纠正发音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“我”赶上飞机了吗？</a:t>
            </a:r>
            <a:endParaRPr lang="en-US" altLang="zh-CN" dirty="0"/>
          </a:p>
          <a:p>
            <a:r>
              <a:rPr lang="zh-CN" altLang="en-US" dirty="0"/>
              <a:t>“我”认出朋友来了吗？</a:t>
            </a:r>
            <a:endParaRPr lang="en-US" altLang="zh-CN" dirty="0"/>
          </a:p>
          <a:p>
            <a:r>
              <a:rPr lang="zh-CN" altLang="en-US" dirty="0"/>
              <a:t>最近学习的状态不好，但你还是通过了考试，可以怎么说呢？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3704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如果你其他国家上学</a:t>
            </a:r>
            <a:r>
              <a:rPr lang="en-US" altLang="zh-CN" dirty="0"/>
              <a:t>/</a:t>
            </a:r>
            <a:r>
              <a:rPr lang="zh-CN" altLang="en-US" dirty="0"/>
              <a:t>工作，什么会让你感到亲切？</a:t>
            </a:r>
            <a:endParaRPr lang="en-US" altLang="zh-CN" dirty="0"/>
          </a:p>
          <a:p>
            <a:r>
              <a:rPr lang="zh-CN" altLang="en-US" dirty="0"/>
              <a:t>如果来到中国看到一家泰国菜餐厅会让你感到亲切吗？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紧紧地</a:t>
            </a:r>
            <a:r>
              <a:rPr lang="zh-CN" altLang="en-US" sz="1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抱着</a:t>
            </a:r>
            <a:r>
              <a:rPr lang="zh-CN" altLang="en-US" sz="1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彼此。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她害怕极了，一直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紧紧</a:t>
            </a:r>
            <a:r>
              <a:rPr lang="zh-CN" altLang="en-US" sz="1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抓着</a:t>
            </a:r>
            <a:r>
              <a:rPr lang="zh-CN" altLang="en-US" sz="1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她男朋友的手。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63550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16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把</a:t>
            </a:r>
            <a:r>
              <a:rPr lang="zh-CN" altLang="en-US" sz="1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外套</a:t>
            </a:r>
            <a:r>
              <a:rPr lang="zh-CN" altLang="en-US" sz="1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脱</a:t>
            </a:r>
            <a:r>
              <a:rPr lang="zh-CN" altLang="en-US" sz="12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下来了。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老师</a:t>
            </a:r>
            <a:r>
              <a:rPr lang="zh-CN" altLang="en-US" sz="16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把</a:t>
            </a:r>
            <a:r>
              <a:rPr lang="zh-CN" altLang="en-US" sz="1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手机</a:t>
            </a:r>
            <a:r>
              <a:rPr lang="zh-CN" altLang="en-US" sz="1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拿</a:t>
            </a:r>
            <a:r>
              <a:rPr lang="zh-CN" altLang="en-US" sz="12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出来了。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安检的时候要做什么呢？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91638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新冠肺炎以后，你的生活有没有发生变化？变化大不大？发生了什么变化？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43556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从这里开始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科技汉语：使用文言词语。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17349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科技汉语：使用文言词语。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72686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89038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847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37654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5486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53569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13084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你会不会受别人影响改变自己的看法？</a:t>
            </a:r>
            <a:endParaRPr lang="en-US" altLang="zh-CN" dirty="0"/>
          </a:p>
          <a:p>
            <a:r>
              <a:rPr lang="zh-CN" altLang="en-US" dirty="0"/>
              <a:t>什么事情你一直在坚持做？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20715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你来过中国吗？什么会让你回忆起在中国的日子？</a:t>
            </a:r>
            <a:endParaRPr lang="en-US" altLang="zh-CN" dirty="0"/>
          </a:p>
          <a:p>
            <a:r>
              <a:rPr lang="zh-CN" altLang="en-US" dirty="0"/>
              <a:t>什么会让你回忆起上中学</a:t>
            </a:r>
            <a:r>
              <a:rPr lang="en-US" altLang="zh-CN" dirty="0"/>
              <a:t>/</a:t>
            </a:r>
            <a:r>
              <a:rPr lang="zh-CN" altLang="en-US" dirty="0"/>
              <a:t>大学的时光？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336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和小时候比起来，现在的你有什么变化？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68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Tm="3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2021/10/14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6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65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81474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941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801636" y="196098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2348333" y="3428852"/>
            <a:ext cx="70612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第一课 差点儿认不出来你了</a:t>
            </a:r>
            <a:endParaRPr lang="zh-CN" altLang="zh-CN" sz="4000" b="1" spc="3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307282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152580" y="4844639"/>
            <a:ext cx="1886840" cy="461665"/>
            <a:chOff x="5152580" y="4844639"/>
            <a:chExt cx="1886840" cy="461665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563627" y="4844639"/>
              <a:ext cx="12682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林  意</a:t>
              </a:r>
              <a:endParaRPr lang="zh-CN" altLang="zh-CN" sz="24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利用</a:t>
            </a:r>
            <a:r>
              <a:rPr lang="en-US" altLang="zh-CN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V.</a:t>
            </a:r>
            <a:endParaRPr lang="zh-CN" altLang="en-US" sz="4800" b="1" spc="3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2479040" y="1277620"/>
            <a:ext cx="6025515" cy="7683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利用</a:t>
            </a:r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时间</a:t>
            </a:r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机会</a:t>
            </a:r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……+V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983615" y="2379345"/>
            <a:ext cx="10592435" cy="153888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他平时很忙，只能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利用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周末的</a:t>
            </a:r>
            <a:r>
              <a:rPr lang="zh-CN" altLang="en-US" sz="5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时间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锻炼身体。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983615" y="4037060"/>
            <a:ext cx="10680700" cy="175432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听说你下个周末来这儿出差，咱们一定要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利用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这个</a:t>
            </a:r>
            <a:r>
              <a:rPr lang="zh-CN" altLang="en-US" sz="5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机会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好好儿聚聚。</a:t>
            </a:r>
          </a:p>
        </p:txBody>
      </p:sp>
    </p:spTree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提高</a:t>
            </a:r>
            <a:r>
              <a:rPr lang="en-US" altLang="zh-CN" sz="4800" b="1" spc="3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V.</a:t>
            </a:r>
            <a:endParaRPr lang="zh-CN" altLang="en-US" sz="4800" b="1" spc="3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1051559" y="1569539"/>
            <a:ext cx="10456545" cy="70675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成绩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水平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提高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降低了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数量）</a:t>
            </a:r>
          </a:p>
        </p:txBody>
      </p:sp>
      <p:sp>
        <p:nvSpPr>
          <p:cNvPr id="2" name="文本框 3"/>
          <p:cNvSpPr txBox="1"/>
          <p:nvPr/>
        </p:nvSpPr>
        <p:spPr>
          <a:xfrm>
            <a:off x="3286760" y="120650"/>
            <a:ext cx="279971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降低 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755015" y="2921635"/>
            <a:ext cx="1037844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我这次的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成绩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比上次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提高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en-US" altLang="zh-CN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分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755015" y="4017645"/>
            <a:ext cx="894524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我的汉语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水平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提高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不少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755015" y="5032375"/>
            <a:ext cx="1104963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很久没做饭了，我做饭的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水平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降低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很多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</a:t>
            </a:r>
            <a:endParaRPr lang="zh-CN" sz="4800" b="1" spc="3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华文楷体" panose="0201060004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5" name="Text Box 4"/>
          <p:cNvSpPr txBox="1"/>
          <p:nvPr/>
        </p:nvSpPr>
        <p:spPr>
          <a:xfrm>
            <a:off x="1068705" y="1790065"/>
            <a:ext cx="1042162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比去年  汽车数量  一倍  提高 今年的 了  </a:t>
            </a:r>
          </a:p>
        </p:txBody>
      </p:sp>
      <p:sp>
        <p:nvSpPr>
          <p:cNvPr id="16" name="Text Box 4"/>
          <p:cNvSpPr txBox="1"/>
          <p:nvPr/>
        </p:nvSpPr>
        <p:spPr>
          <a:xfrm>
            <a:off x="1229360" y="2767965"/>
            <a:ext cx="1010158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今年的汽车</a:t>
            </a:r>
            <a:r>
              <a:rPr lang="zh-CN" altLang="en-US" sz="5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数量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比去年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提高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5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一倍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9147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地道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Adj.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4221843" y="136027"/>
            <a:ext cx="3975735" cy="7683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语言</a:t>
            </a:r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菜</a:t>
            </a:r>
            <a:endParaRPr lang="zh-CN" sz="4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1BEF02D-2C42-4ADB-B2E4-CDDE58025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19" y="1195861"/>
            <a:ext cx="3238750" cy="242906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42CA425-7156-4F52-9BE3-9A188FBAC3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3404" y="1270257"/>
            <a:ext cx="2288229" cy="228822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ECC3725-E034-468B-9AD7-AEE59173EF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4368" y="1270257"/>
            <a:ext cx="2946583" cy="220993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6266569-CD05-4EAD-9E4A-51DC29DA2D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6823" y="4138426"/>
            <a:ext cx="3142887" cy="176897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22741D0-58F2-46AA-8641-D5518285F1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199" y="3725449"/>
            <a:ext cx="2644684" cy="249658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BBD5C79D-F73A-4AE2-B9BA-276EEAFC4E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6650" y="4138426"/>
            <a:ext cx="2673117" cy="17802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2A5DD0FD-57DD-49F4-90BF-E5536E660A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06683" y="1327136"/>
            <a:ext cx="2794907" cy="20961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4C3895B-DCF6-4FB5-BF61-317A4E44F9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42055" y="4103268"/>
            <a:ext cx="2761701" cy="1839293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9147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地道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Adj.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Text Box 4"/>
          <p:cNvSpPr txBox="1"/>
          <p:nvPr/>
        </p:nvSpPr>
        <p:spPr>
          <a:xfrm>
            <a:off x="862965" y="1987400"/>
            <a:ext cx="10844530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你的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汉语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说得真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地道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一点儿也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听不出来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是留学生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862965" y="3485606"/>
            <a:ext cx="10890250" cy="132343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听说那家餐厅的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法国菜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做得非常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地道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，咱们有空的时候去尝尝吧。</a:t>
            </a:r>
          </a:p>
        </p:txBody>
      </p:sp>
    </p:spTree>
    <p:extLst>
      <p:ext uri="{BB962C8B-B14F-4D97-AF65-F5344CB8AC3E}">
        <p14:creationId xmlns:p14="http://schemas.microsoft.com/office/powerpoint/2010/main" val="222731200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330" y="147955"/>
            <a:ext cx="88925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 故乡</a:t>
            </a:r>
            <a:r>
              <a:rPr lang="en-US"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选择 提高 变化 地道</a:t>
            </a:r>
            <a:r>
              <a:rPr lang="en-US"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利用 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Text Box 4"/>
          <p:cNvSpPr txBox="1"/>
          <p:nvPr/>
        </p:nvSpPr>
        <p:spPr>
          <a:xfrm>
            <a:off x="782955" y="1139825"/>
            <a:ext cx="1062672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听说他会说很多种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，比如说英语啦、汉语啦、西班牙语啦。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862965" y="2585085"/>
            <a:ext cx="1104011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这么长时间没见，你怎么一点儿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也没有？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862965" y="3921125"/>
            <a:ext cx="849757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我的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是一座美丽的城市。</a:t>
            </a:r>
          </a:p>
        </p:txBody>
      </p:sp>
      <p:sp>
        <p:nvSpPr>
          <p:cNvPr id="9" name="Text Box 4"/>
          <p:cNvSpPr txBox="1"/>
          <p:nvPr/>
        </p:nvSpPr>
        <p:spPr>
          <a:xfrm>
            <a:off x="886460" y="4835525"/>
            <a:ext cx="845058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我想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周末好好休息休息。</a:t>
            </a:r>
          </a:p>
        </p:txBody>
      </p:sp>
    </p:spTree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330" y="147955"/>
            <a:ext cx="88925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 故乡</a:t>
            </a:r>
            <a:r>
              <a:rPr lang="en-US"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选择 提高 变化 地道</a:t>
            </a:r>
            <a:r>
              <a:rPr lang="en-US"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利用 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Text Box 4"/>
          <p:cNvSpPr txBox="1"/>
          <p:nvPr/>
        </p:nvSpPr>
        <p:spPr>
          <a:xfrm>
            <a:off x="782955" y="1139825"/>
            <a:ext cx="1062672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听说他会说很多种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，比如说英语啦、汉语啦、西班牙语啦。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862965" y="2585085"/>
            <a:ext cx="1104011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这么长时间没见，你怎么一点儿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也没有？</a:t>
            </a:r>
          </a:p>
        </p:txBody>
      </p:sp>
      <p:sp>
        <p:nvSpPr>
          <p:cNvPr id="6" name="Rectangle 5"/>
          <p:cNvSpPr/>
          <p:nvPr/>
        </p:nvSpPr>
        <p:spPr>
          <a:xfrm>
            <a:off x="9222105" y="2441575"/>
            <a:ext cx="1565275" cy="82677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变化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862965" y="3921125"/>
            <a:ext cx="849757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我的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是一座美丽的城市。</a:t>
            </a:r>
          </a:p>
        </p:txBody>
      </p:sp>
      <p:sp>
        <p:nvSpPr>
          <p:cNvPr id="8" name="Rectangle 5"/>
          <p:cNvSpPr/>
          <p:nvPr/>
        </p:nvSpPr>
        <p:spPr>
          <a:xfrm>
            <a:off x="2687955" y="3810000"/>
            <a:ext cx="1713230" cy="8794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故乡</a:t>
            </a:r>
          </a:p>
        </p:txBody>
      </p:sp>
      <p:sp>
        <p:nvSpPr>
          <p:cNvPr id="9" name="Text Box 4"/>
          <p:cNvSpPr txBox="1"/>
          <p:nvPr/>
        </p:nvSpPr>
        <p:spPr>
          <a:xfrm>
            <a:off x="886460" y="4835525"/>
            <a:ext cx="845058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我想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周末好好休息休息。</a:t>
            </a:r>
          </a:p>
        </p:txBody>
      </p:sp>
      <p:sp>
        <p:nvSpPr>
          <p:cNvPr id="10" name="Rectangle 5"/>
          <p:cNvSpPr/>
          <p:nvPr/>
        </p:nvSpPr>
        <p:spPr>
          <a:xfrm>
            <a:off x="2583815" y="4624070"/>
            <a:ext cx="1817370" cy="9175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利用</a:t>
            </a:r>
          </a:p>
        </p:txBody>
      </p:sp>
      <p:sp>
        <p:nvSpPr>
          <p:cNvPr id="4" name="Rectangle 5"/>
          <p:cNvSpPr/>
          <p:nvPr/>
        </p:nvSpPr>
        <p:spPr>
          <a:xfrm>
            <a:off x="5923915" y="950595"/>
            <a:ext cx="1685290" cy="99314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语言</a:t>
            </a:r>
          </a:p>
        </p:txBody>
      </p:sp>
    </p:spTree>
    <p:extLst>
      <p:ext uri="{BB962C8B-B14F-4D97-AF65-F5344CB8AC3E}">
        <p14:creationId xmlns:p14="http://schemas.microsoft.com/office/powerpoint/2010/main" val="4015686586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Text Box 4"/>
          <p:cNvSpPr txBox="1"/>
          <p:nvPr/>
        </p:nvSpPr>
        <p:spPr>
          <a:xfrm>
            <a:off x="930910" y="1178560"/>
            <a:ext cx="1069848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如果想吃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的上海菜，就一定要去上海。</a:t>
            </a:r>
          </a:p>
        </p:txBody>
      </p:sp>
      <p:sp>
        <p:nvSpPr>
          <p:cNvPr id="13" name="Text Box 4"/>
          <p:cNvSpPr txBox="1"/>
          <p:nvPr/>
        </p:nvSpPr>
        <p:spPr>
          <a:xfrm>
            <a:off x="930910" y="2706370"/>
            <a:ext cx="1031240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毕业以后是找工作还是继续读研究生？我不知道怎么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  <p:sp>
        <p:nvSpPr>
          <p:cNvPr id="15" name="Text Box 4"/>
          <p:cNvSpPr txBox="1"/>
          <p:nvPr/>
        </p:nvSpPr>
        <p:spPr>
          <a:xfrm>
            <a:off x="930910" y="4330700"/>
            <a:ext cx="1081278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有了你的帮助，我的汉语才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了这么多。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62330" y="147955"/>
            <a:ext cx="88925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 故乡</a:t>
            </a:r>
            <a:r>
              <a:rPr lang="en-US"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选择 提高 变化 地道</a:t>
            </a:r>
            <a:r>
              <a:rPr lang="en-US"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利用 </a:t>
            </a:r>
          </a:p>
        </p:txBody>
      </p:sp>
    </p:spTree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Text Box 4"/>
          <p:cNvSpPr txBox="1"/>
          <p:nvPr/>
        </p:nvSpPr>
        <p:spPr>
          <a:xfrm>
            <a:off x="930910" y="1178560"/>
            <a:ext cx="1069848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如果想吃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的上海菜，就一定要去上海。</a:t>
            </a:r>
          </a:p>
        </p:txBody>
      </p:sp>
      <p:sp>
        <p:nvSpPr>
          <p:cNvPr id="12" name="Rectangle 5"/>
          <p:cNvSpPr/>
          <p:nvPr/>
        </p:nvSpPr>
        <p:spPr>
          <a:xfrm>
            <a:off x="3777615" y="1007110"/>
            <a:ext cx="1565275" cy="91630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地道</a:t>
            </a:r>
          </a:p>
        </p:txBody>
      </p:sp>
      <p:sp>
        <p:nvSpPr>
          <p:cNvPr id="13" name="Text Box 4"/>
          <p:cNvSpPr txBox="1"/>
          <p:nvPr/>
        </p:nvSpPr>
        <p:spPr>
          <a:xfrm>
            <a:off x="930910" y="2706370"/>
            <a:ext cx="1031240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毕业以后是找工作还是继续读研究生？我不知道怎么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  <p:sp>
        <p:nvSpPr>
          <p:cNvPr id="14" name="Rectangle 5"/>
          <p:cNvSpPr/>
          <p:nvPr/>
        </p:nvSpPr>
        <p:spPr>
          <a:xfrm>
            <a:off x="4609465" y="3275330"/>
            <a:ext cx="1555750" cy="8763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选择</a:t>
            </a:r>
          </a:p>
        </p:txBody>
      </p:sp>
      <p:sp>
        <p:nvSpPr>
          <p:cNvPr id="15" name="Text Box 4"/>
          <p:cNvSpPr txBox="1"/>
          <p:nvPr/>
        </p:nvSpPr>
        <p:spPr>
          <a:xfrm>
            <a:off x="930910" y="4330700"/>
            <a:ext cx="1081278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有了你的帮助，我的汉语才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了这么多。</a:t>
            </a:r>
          </a:p>
        </p:txBody>
      </p:sp>
      <p:sp>
        <p:nvSpPr>
          <p:cNvPr id="16" name="Rectangle 5"/>
          <p:cNvSpPr/>
          <p:nvPr/>
        </p:nvSpPr>
        <p:spPr>
          <a:xfrm>
            <a:off x="8305800" y="4151630"/>
            <a:ext cx="1979295" cy="90868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提高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62330" y="147955"/>
            <a:ext cx="88925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 故乡</a:t>
            </a:r>
            <a:r>
              <a:rPr lang="en-US"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选择 提高 变化 地道</a:t>
            </a:r>
            <a:r>
              <a:rPr lang="en-US"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利用 </a:t>
            </a:r>
          </a:p>
        </p:txBody>
      </p:sp>
    </p:spTree>
    <p:extLst>
      <p:ext uri="{BB962C8B-B14F-4D97-AF65-F5344CB8AC3E}">
        <p14:creationId xmlns:p14="http://schemas.microsoft.com/office/powerpoint/2010/main" val="4053957534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1963989" y="2872968"/>
            <a:ext cx="826325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54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长 </a:t>
            </a:r>
            <a:r>
              <a:rPr lang="zh-CN" altLang="en-US" sz="5400" b="1" spc="30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样子 奇怪</a:t>
            </a:r>
            <a:r>
              <a:rPr lang="zh-CN" altLang="en-US" sz="54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哼歌 </a:t>
            </a:r>
            <a:r>
              <a:rPr lang="zh-CN" altLang="en-US" sz="5400" b="1" spc="30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到处</a:t>
            </a:r>
          </a:p>
        </p:txBody>
      </p:sp>
    </p:spTree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长</a:t>
            </a:r>
            <a:r>
              <a:rPr lang="en-US" altLang="zh-CN" sz="4800" b="1" spc="3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V.</a:t>
            </a:r>
            <a:endParaRPr lang="zh-CN" altLang="en-US" sz="4800" b="1" spc="3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3523615" y="35560"/>
            <a:ext cx="467169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sz="5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长</a:t>
            </a:r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大</a:t>
            </a:r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高</a:t>
            </a:r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胖</a:t>
            </a:r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pic>
        <p:nvPicPr>
          <p:cNvPr id="2" name="图片 1" descr="学在中国·基础教程2 VCG21400848545的副本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1918" y="3662700"/>
            <a:ext cx="3846884" cy="23818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 Box 4"/>
          <p:cNvSpPr txBox="1"/>
          <p:nvPr/>
        </p:nvSpPr>
        <p:spPr>
          <a:xfrm>
            <a:off x="1009650" y="3987311"/>
            <a:ext cx="602361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这些植物一个星期就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长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出来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长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得特别快。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1918" y="1130698"/>
            <a:ext cx="3820432" cy="2149201"/>
          </a:xfrm>
          <a:prstGeom prst="rect">
            <a:avLst/>
          </a:prstGeom>
        </p:spPr>
      </p:pic>
      <p:sp>
        <p:nvSpPr>
          <p:cNvPr id="6" name="Text Box 4"/>
          <p:cNvSpPr txBox="1"/>
          <p:nvPr/>
        </p:nvSpPr>
        <p:spPr>
          <a:xfrm>
            <a:off x="1009650" y="1725295"/>
            <a:ext cx="602361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一年没见，你又长高了。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哼歌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-O</a:t>
            </a:r>
            <a:endParaRPr lang="zh-CN" altLang="en-US" sz="4800" b="1" spc="3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862467" y="1787915"/>
            <a:ext cx="7647486" cy="1508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它很爱唱歌，经常一边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哼歌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一边洗澡。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862467" y="4133338"/>
            <a:ext cx="1033526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我喜欢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哼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着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歌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写作业。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8868" y="1221378"/>
            <a:ext cx="2728416" cy="2728416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哼歌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-O</a:t>
            </a:r>
            <a:endParaRPr lang="zh-CN" altLang="en-US" sz="4800" b="1" spc="3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25333" y="1459174"/>
            <a:ext cx="4288483" cy="428848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290253" y="1459174"/>
            <a:ext cx="3211178" cy="4288482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4166804" y="2892018"/>
            <a:ext cx="38582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差点儿  转眼</a:t>
            </a:r>
            <a:endParaRPr lang="zh-CN" altLang="en-US" sz="4800" b="1" spc="30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15678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转眼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Text Box 2"/>
          <p:cNvSpPr txBox="1"/>
          <p:nvPr/>
        </p:nvSpPr>
        <p:spPr>
          <a:xfrm>
            <a:off x="2249170" y="81280"/>
            <a:ext cx="3380921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=  </a:t>
            </a:r>
            <a:r>
              <a:rPr lang="zh-CN" altLang="en-US" sz="48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一转眼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  <p:sp>
        <p:nvSpPr>
          <p:cNvPr id="5124" name="Text Box 4"/>
          <p:cNvSpPr txBox="1"/>
          <p:nvPr/>
        </p:nvSpPr>
        <p:spPr>
          <a:xfrm>
            <a:off x="862965" y="1164590"/>
            <a:ext cx="1111885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时间过得真快！</a:t>
            </a:r>
            <a:r>
              <a:rPr lang="zh-CN" altLang="en-US" sz="5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转眼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我来长春已经七个月了。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862965" y="2337435"/>
            <a:ext cx="1087691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这个孩子长得真快！</a:t>
            </a:r>
            <a:r>
              <a:rPr lang="zh-CN" altLang="en-US" sz="5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转眼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就长得这么高了！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963930" y="3997325"/>
            <a:ext cx="5896610" cy="1537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他刚才还在这儿，怎么</a:t>
            </a:r>
            <a:r>
              <a:rPr lang="zh-CN" altLang="en-US" sz="5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一转眼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就不见了？</a:t>
            </a:r>
          </a:p>
        </p:txBody>
      </p:sp>
      <p:pic>
        <p:nvPicPr>
          <p:cNvPr id="25604" name="Picture 2" descr="http://dls.sd.108800.cn/SQLXXTXX/SchWebFile/NewsFile/721288001/Images/BigPic/feb897ea4cda41f8a039bc785f78c25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3839" y="3803970"/>
            <a:ext cx="3627846" cy="2366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P10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6625" name="图片 1" descr="屏幕快照 2020-01-03 上午10.31.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63813"/>
            <a:ext cx="12192000" cy="3489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P10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6625" name="图片 1" descr="屏幕快照 2020-01-03 上午10.31.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63813"/>
            <a:ext cx="12192000" cy="3489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Rectangle 5"/>
          <p:cNvSpPr/>
          <p:nvPr/>
        </p:nvSpPr>
        <p:spPr>
          <a:xfrm>
            <a:off x="1057275" y="2871788"/>
            <a:ext cx="10520363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转眼树上的叶子就变黄了。</a:t>
            </a:r>
          </a:p>
        </p:txBody>
      </p:sp>
      <p:sp>
        <p:nvSpPr>
          <p:cNvPr id="2" name="Rectangle 5"/>
          <p:cNvSpPr/>
          <p:nvPr/>
        </p:nvSpPr>
        <p:spPr>
          <a:xfrm>
            <a:off x="1041400" y="1476375"/>
            <a:ext cx="10520363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树上的叶子转眼就变黄了。</a:t>
            </a:r>
          </a:p>
        </p:txBody>
      </p:sp>
      <p:sp>
        <p:nvSpPr>
          <p:cNvPr id="7" name="Rectangle 5"/>
          <p:cNvSpPr/>
          <p:nvPr/>
        </p:nvSpPr>
        <p:spPr>
          <a:xfrm>
            <a:off x="1057274" y="4534218"/>
            <a:ext cx="10520363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一转眼的工夫那位作家已经把小说的开头写出来了。</a:t>
            </a:r>
          </a:p>
        </p:txBody>
      </p:sp>
    </p:spTree>
    <p:extLst>
      <p:ext uri="{BB962C8B-B14F-4D97-AF65-F5344CB8AC3E}">
        <p14:creationId xmlns:p14="http://schemas.microsoft.com/office/powerpoint/2010/main" val="560549895"/>
      </p:ext>
    </p:extLst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P10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7649" name="图片 1" descr="屏幕快照 2020-01-03 上午10.30.29.png"/>
          <p:cNvPicPr>
            <a:picLocks noChangeAspect="1"/>
          </p:cNvPicPr>
          <p:nvPr/>
        </p:nvPicPr>
        <p:blipFill rotWithShape="1">
          <a:blip r:embed="rId3"/>
          <a:srcRect t="56971" r="4305"/>
          <a:stretch/>
        </p:blipFill>
        <p:spPr>
          <a:xfrm>
            <a:off x="0" y="1711233"/>
            <a:ext cx="11714480" cy="109102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0" name="图片 3" descr="屏幕快照 2020-01-03 上午10.30.46.png"/>
          <p:cNvPicPr>
            <a:picLocks noChangeAspect="1"/>
          </p:cNvPicPr>
          <p:nvPr/>
        </p:nvPicPr>
        <p:blipFill>
          <a:blip r:embed="rId4"/>
          <a:srcRect r="3224"/>
          <a:stretch>
            <a:fillRect/>
          </a:stretch>
        </p:blipFill>
        <p:spPr>
          <a:xfrm>
            <a:off x="0" y="2390775"/>
            <a:ext cx="11798935" cy="4383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P10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7649" name="图片 1" descr="屏幕快照 2020-01-03 上午10.30.29.png"/>
          <p:cNvPicPr>
            <a:picLocks noChangeAspect="1"/>
          </p:cNvPicPr>
          <p:nvPr/>
        </p:nvPicPr>
        <p:blipFill rotWithShape="1">
          <a:blip r:embed="rId3"/>
          <a:srcRect t="56971" r="4305"/>
          <a:stretch/>
        </p:blipFill>
        <p:spPr>
          <a:xfrm>
            <a:off x="0" y="1711233"/>
            <a:ext cx="11714480" cy="109102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0" name="图片 3" descr="屏幕快照 2020-01-03 上午10.30.46.png"/>
          <p:cNvPicPr>
            <a:picLocks noChangeAspect="1"/>
          </p:cNvPicPr>
          <p:nvPr/>
        </p:nvPicPr>
        <p:blipFill>
          <a:blip r:embed="rId4"/>
          <a:srcRect r="3224"/>
          <a:stretch>
            <a:fillRect/>
          </a:stretch>
        </p:blipFill>
        <p:spPr>
          <a:xfrm>
            <a:off x="0" y="2390775"/>
            <a:ext cx="11798935" cy="43834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5"/>
          <p:cNvSpPr/>
          <p:nvPr/>
        </p:nvSpPr>
        <p:spPr>
          <a:xfrm>
            <a:off x="1465263" y="1228725"/>
            <a:ext cx="1051877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我的课本刚才还在这儿，怎么转眼就不见了？</a:t>
            </a:r>
          </a:p>
        </p:txBody>
      </p:sp>
      <p:sp>
        <p:nvSpPr>
          <p:cNvPr id="5" name="Rectangle 5"/>
          <p:cNvSpPr/>
          <p:nvPr/>
        </p:nvSpPr>
        <p:spPr>
          <a:xfrm>
            <a:off x="1468755" y="2941320"/>
            <a:ext cx="102457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转眼我来中国已经半年了，我能用汉语写作文了</a:t>
            </a:r>
          </a:p>
        </p:txBody>
      </p:sp>
      <p:sp>
        <p:nvSpPr>
          <p:cNvPr id="8" name="Rectangle 5"/>
          <p:cNvSpPr/>
          <p:nvPr/>
        </p:nvSpPr>
        <p:spPr>
          <a:xfrm>
            <a:off x="1468755" y="4487863"/>
            <a:ext cx="109061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转眼你儿子已经长这么高了？有一米八了吧？</a:t>
            </a:r>
          </a:p>
        </p:txBody>
      </p:sp>
    </p:spTree>
    <p:extLst>
      <p:ext uri="{BB962C8B-B14F-4D97-AF65-F5344CB8AC3E}">
        <p14:creationId xmlns:p14="http://schemas.microsoft.com/office/powerpoint/2010/main" val="2484410493"/>
      </p:ext>
    </p:extLst>
  </p:cSld>
  <p:clrMapOvr>
    <a:masterClrMapping/>
  </p:clrMapOvr>
  <p:transition spd="med"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4396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差点儿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8673" name="Text Box 2"/>
          <p:cNvSpPr txBox="1"/>
          <p:nvPr/>
        </p:nvSpPr>
        <p:spPr>
          <a:xfrm>
            <a:off x="1015365" y="1121410"/>
            <a:ext cx="6404610" cy="70675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差点儿（没）</a:t>
            </a:r>
            <a:r>
              <a:rPr lang="zh-CN" altLang="zh-CN" sz="40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不好的结果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148205" y="1914525"/>
            <a:ext cx="82638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说话人不希望事情发生，他很幸运，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sym typeface="+mn-ea"/>
              </a:rPr>
              <a:t>最后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事情没有发生。</a:t>
            </a:r>
          </a:p>
        </p:txBody>
      </p:sp>
      <p:sp>
        <p:nvSpPr>
          <p:cNvPr id="5124" name="Text Box 4"/>
          <p:cNvSpPr txBox="1"/>
          <p:nvPr/>
        </p:nvSpPr>
        <p:spPr>
          <a:xfrm>
            <a:off x="1689100" y="2792095"/>
            <a:ext cx="8722995" cy="132343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我今天起晚了，八点差一分到教室，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差点儿（没）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迟到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Text Box 4"/>
          <p:cNvSpPr txBox="1"/>
          <p:nvPr/>
        </p:nvSpPr>
        <p:spPr>
          <a:xfrm>
            <a:off x="1689100" y="4263489"/>
            <a:ext cx="8722995" cy="144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地上有很多水，我刚才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差点儿（没）</a:t>
            </a:r>
            <a:r>
              <a:rPr lang="zh-CN" altLang="en-US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</a:rPr>
              <a:t>摔倒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287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6" name="矩形 1"/>
          <p:cNvSpPr/>
          <p:nvPr/>
        </p:nvSpPr>
        <p:spPr>
          <a:xfrm>
            <a:off x="1166495" y="1310005"/>
            <a:ext cx="10472227" cy="364138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差点儿  认  </a:t>
            </a:r>
            <a:r>
              <a:rPr sz="4000" b="1" dirty="0" err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选择</a:t>
            </a:r>
            <a:r>
              <a:rPr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语言</a:t>
            </a:r>
            <a:r>
              <a:rPr 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sz="4000" b="1" dirty="0" err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转眼</a:t>
            </a:r>
            <a:r>
              <a:rPr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sz="4000" b="1" dirty="0" err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提高</a:t>
            </a:r>
            <a:r>
              <a:rPr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许多  </a:t>
            </a:r>
            <a:r>
              <a:rPr sz="4000" b="1" dirty="0" err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地道</a:t>
            </a:r>
            <a:r>
              <a:rPr 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sz="4000" b="1" dirty="0" err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利用</a:t>
            </a:r>
            <a:r>
              <a:rPr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变化  奇怪  长  样子</a:t>
            </a:r>
            <a:r>
              <a:rPr 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到处  元素  哼  </a:t>
            </a:r>
            <a:r>
              <a:rPr sz="4000" b="1" dirty="0" err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哼歌</a:t>
            </a:r>
            <a:r>
              <a:rPr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离  </a:t>
            </a:r>
            <a:r>
              <a:rPr sz="4000" b="1" dirty="0" err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要不是</a:t>
            </a:r>
            <a:r>
              <a:rPr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亲眼  敢  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亲切</a:t>
            </a:r>
            <a:r>
              <a:rPr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sz="4000" b="1" dirty="0" err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成为</a:t>
            </a:r>
            <a:r>
              <a:rPr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sz="4000" b="1" dirty="0" err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紧紧</a:t>
            </a:r>
            <a:r>
              <a:rPr 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故乡</a:t>
            </a:r>
            <a:endParaRPr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4396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差点儿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0721" name="Text Box 2"/>
          <p:cNvSpPr txBox="1"/>
          <p:nvPr/>
        </p:nvSpPr>
        <p:spPr>
          <a:xfrm>
            <a:off x="1601470" y="1330960"/>
            <a:ext cx="5030470" cy="70675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差点儿没</a:t>
            </a:r>
            <a:r>
              <a:rPr lang="en-US" altLang="zh-CN" sz="40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0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好的结果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173605" y="2124075"/>
            <a:ext cx="8560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事情几乎不可能发生，但最后还是成功了，觉得比较幸运。</a:t>
            </a:r>
          </a:p>
        </p:txBody>
      </p:sp>
      <p:sp>
        <p:nvSpPr>
          <p:cNvPr id="5124" name="Text Box 4"/>
          <p:cNvSpPr txBox="1"/>
          <p:nvPr/>
        </p:nvSpPr>
        <p:spPr>
          <a:xfrm>
            <a:off x="1226185" y="4505325"/>
            <a:ext cx="950785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你的变化太大了，我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差点儿没</a:t>
            </a:r>
            <a:r>
              <a:rPr lang="zh-CN" altLang="en-US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</a:rPr>
              <a:t>认出来你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0" name="Text Box 4"/>
          <p:cNvSpPr txBox="1"/>
          <p:nvPr/>
        </p:nvSpPr>
        <p:spPr>
          <a:xfrm>
            <a:off x="1226185" y="2836545"/>
            <a:ext cx="8933180" cy="144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今天堵车堵得太厉害了，我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差点儿没</a:t>
            </a:r>
            <a:r>
              <a:rPr lang="zh-CN" altLang="en-US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</a:rPr>
              <a:t>赶上飞机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4396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差点儿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9697" name="Text Box 2"/>
          <p:cNvSpPr txBox="1"/>
          <p:nvPr/>
        </p:nvSpPr>
        <p:spPr>
          <a:xfrm>
            <a:off x="1229360" y="1127760"/>
            <a:ext cx="7567295" cy="9220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差点儿</a:t>
            </a:r>
            <a:r>
              <a:rPr lang="zh-CN" altLang="zh-CN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+（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就）</a:t>
            </a:r>
            <a:r>
              <a:rPr lang="en-US" altLang="zh-CN" sz="40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0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好的结果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738120" y="2226945"/>
            <a:ext cx="7083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说话人希望事情成功，但没有成功，觉得很可惜。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1229360" y="2934335"/>
            <a:ext cx="934529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你这次考试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差点儿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就</a:t>
            </a:r>
            <a:r>
              <a:rPr lang="zh-CN" altLang="en-US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</a:rPr>
              <a:t>通过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继续努力，下次一定能通过。</a:t>
            </a:r>
          </a:p>
        </p:txBody>
      </p:sp>
      <p:sp>
        <p:nvSpPr>
          <p:cNvPr id="10" name="Text Box 4"/>
          <p:cNvSpPr txBox="1"/>
          <p:nvPr/>
        </p:nvSpPr>
        <p:spPr>
          <a:xfrm>
            <a:off x="1229360" y="4504055"/>
            <a:ext cx="993965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真可惜，那场比赛我们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差点儿就</a:t>
            </a:r>
            <a:r>
              <a:rPr lang="zh-CN" altLang="en-US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</a:rPr>
              <a:t>赢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4396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差点儿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Text Box 2"/>
          <p:cNvSpPr txBox="1"/>
          <p:nvPr/>
        </p:nvSpPr>
        <p:spPr>
          <a:xfrm>
            <a:off x="1254760" y="1346835"/>
            <a:ext cx="999617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差点儿（没）</a:t>
            </a:r>
            <a:r>
              <a:rPr lang="zh-CN" altLang="zh-CN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不好的结果</a:t>
            </a:r>
          </a:p>
          <a:p>
            <a:r>
              <a:rPr lang="en-US" altLang="zh-CN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</a:t>
            </a:r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--</a:t>
            </a:r>
            <a:r>
              <a:rPr lang="zh-CN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不好的结果</a:t>
            </a:r>
            <a:r>
              <a:rPr lang="zh-CN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没有发生</a:t>
            </a:r>
          </a:p>
        </p:txBody>
      </p:sp>
      <p:sp>
        <p:nvSpPr>
          <p:cNvPr id="29697" name="Text Box 2"/>
          <p:cNvSpPr txBox="1"/>
          <p:nvPr/>
        </p:nvSpPr>
        <p:spPr>
          <a:xfrm>
            <a:off x="1254760" y="4385945"/>
            <a:ext cx="9656445" cy="1599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差点儿</a:t>
            </a:r>
            <a:r>
              <a:rPr lang="zh-CN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+（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就）</a:t>
            </a:r>
            <a:r>
              <a:rPr lang="en-US" altLang="zh-CN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好的结果</a:t>
            </a:r>
            <a:r>
              <a:rPr lang="zh-CN" altLang="en-US" sz="5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</a:t>
            </a:r>
            <a:endParaRPr lang="zh-CN" altLang="en-US" sz="4400" b="1" dirty="0">
              <a:solidFill>
                <a:srgbClr val="FF33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</a:t>
            </a:r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--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好的结果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没有发生</a:t>
            </a:r>
          </a:p>
        </p:txBody>
      </p:sp>
      <p:sp>
        <p:nvSpPr>
          <p:cNvPr id="30721" name="Text Box 2"/>
          <p:cNvSpPr txBox="1"/>
          <p:nvPr/>
        </p:nvSpPr>
        <p:spPr>
          <a:xfrm>
            <a:off x="1254760" y="2940685"/>
            <a:ext cx="989647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差点儿没</a:t>
            </a:r>
            <a:r>
              <a:rPr lang="en-US" altLang="zh-CN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好的结果</a:t>
            </a:r>
          </a:p>
          <a:p>
            <a:r>
              <a:rPr lang="zh-CN" altLang="en-US" sz="4400" b="1" dirty="0">
                <a:solidFill>
                  <a:srgbClr val="4E8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--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好的结果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发生了</a:t>
            </a:r>
          </a:p>
        </p:txBody>
      </p:sp>
    </p:spTree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1745" name="图片 1" descr="屏幕快照 2020-01-05 上午10.27.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" y="1239838"/>
            <a:ext cx="12147550" cy="4665662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273780758"/>
      </p:ext>
    </p:extLst>
  </p:cSld>
  <p:clrMapOvr>
    <a:masterClrMapping/>
  </p:clrMapOvr>
  <p:transition spd="med"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1745" name="图片 1" descr="屏幕快照 2020-01-05 上午10.27.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" y="1239838"/>
            <a:ext cx="12147550" cy="4665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Rectangle 5"/>
          <p:cNvSpPr/>
          <p:nvPr/>
        </p:nvSpPr>
        <p:spPr>
          <a:xfrm>
            <a:off x="4999038" y="2598738"/>
            <a:ext cx="4864100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我差点儿就相信了</a:t>
            </a:r>
          </a:p>
        </p:txBody>
      </p:sp>
      <p:sp>
        <p:nvSpPr>
          <p:cNvPr id="2" name="Rectangle 5"/>
          <p:cNvSpPr/>
          <p:nvPr/>
        </p:nvSpPr>
        <p:spPr>
          <a:xfrm>
            <a:off x="6140450" y="3473450"/>
            <a:ext cx="4864100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差点儿忘了</a:t>
            </a:r>
          </a:p>
        </p:txBody>
      </p:sp>
      <p:sp>
        <p:nvSpPr>
          <p:cNvPr id="7" name="Rectangle 5"/>
          <p:cNvSpPr/>
          <p:nvPr/>
        </p:nvSpPr>
        <p:spPr>
          <a:xfrm>
            <a:off x="5662613" y="4275138"/>
            <a:ext cx="4864100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我差点儿没认出来你</a:t>
            </a:r>
          </a:p>
        </p:txBody>
      </p:sp>
    </p:spTree>
  </p:cSld>
  <p:clrMapOvr>
    <a:masterClrMapping/>
  </p:clrMapOvr>
  <p:transition spd="med"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2769" name="图片 2" descr="屏幕快照 2020-01-05 上午10.30.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115" y="863600"/>
            <a:ext cx="9028430" cy="5600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2478974" y="2902178"/>
            <a:ext cx="723392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敢   亲切   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亲眼</a:t>
            </a:r>
            <a:r>
              <a:rPr lang="zh-CN" altLang="en-US" sz="48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紧紧</a:t>
            </a:r>
          </a:p>
        </p:txBody>
      </p:sp>
    </p:spTree>
  </p:cSld>
  <p:clrMapOvr>
    <a:masterClrMapping/>
  </p:clrMapOvr>
  <p:transition spd="med"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4396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亲眼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Text Box 2"/>
          <p:cNvSpPr txBox="1"/>
          <p:nvPr/>
        </p:nvSpPr>
        <p:spPr>
          <a:xfrm>
            <a:off x="1229360" y="1127760"/>
            <a:ext cx="7193280" cy="70675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亲眼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亲手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亲耳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亲口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亲自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 </a:t>
            </a:r>
            <a:endParaRPr lang="en-US" altLang="zh-CN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Text Box 4"/>
          <p:cNvSpPr txBox="1"/>
          <p:nvPr/>
        </p:nvSpPr>
        <p:spPr>
          <a:xfrm>
            <a:off x="981983" y="1850209"/>
            <a:ext cx="847344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亲眼</a:t>
            </a:r>
            <a:r>
              <a:rPr lang="zh-CN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看到小偷偷了我的手机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981983" y="2699295"/>
            <a:ext cx="847344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你还是</a:t>
            </a:r>
            <a:r>
              <a:rPr lang="zh-CN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亲口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告诉她这件事情吧。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EB8C8CC-3D0A-4BEC-9AB5-87B6131D1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983" y="3732784"/>
            <a:ext cx="3863576" cy="217462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6164F5DF-A8AA-4E1E-A25F-15B457C09EB9}"/>
              </a:ext>
            </a:extLst>
          </p:cNvPr>
          <p:cNvSpPr txBox="1"/>
          <p:nvPr/>
        </p:nvSpPr>
        <p:spPr>
          <a:xfrm>
            <a:off x="5218703" y="4493623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亲手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4396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敢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Text Box 2"/>
          <p:cNvSpPr txBox="1"/>
          <p:nvPr/>
        </p:nvSpPr>
        <p:spPr>
          <a:xfrm>
            <a:off x="1229360" y="1127760"/>
            <a:ext cx="1950720" cy="7683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敢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437890" y="1435735"/>
            <a:ext cx="36620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很勇敢，所以可以做</a:t>
            </a:r>
            <a:r>
              <a:rPr lang="en-US" altLang="zh-CN" sz="2400" b="1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29360" y="2602865"/>
            <a:ext cx="5458823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：你敢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zh-CN" altLang="en-US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7712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亲切  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Adj.</a:t>
            </a:r>
            <a:endParaRPr lang="zh-CN" altLang="zh-CN" sz="4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29360" y="1358900"/>
            <a:ext cx="84391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感到亲切</a:t>
            </a:r>
            <a:endParaRPr lang="en-US" altLang="zh-CN" sz="32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亲切的人、亲切的风景、亲切的城市</a:t>
            </a:r>
            <a:r>
              <a:rPr lang="en-US" altLang="zh-CN" sz="32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.......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212590" y="367030"/>
            <a:ext cx="64344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让你感觉很温暖、很熟悉、很友好</a:t>
            </a:r>
            <a:r>
              <a:rPr lang="en-US" altLang="zh-CN" sz="2400" b="1"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1149350" y="2844423"/>
            <a:ext cx="1028763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我在这个城市待了十年，这个城市就像我的故乡，又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熟悉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亲切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Text Box 4"/>
          <p:cNvSpPr txBox="1"/>
          <p:nvPr/>
        </p:nvSpPr>
        <p:spPr>
          <a:xfrm>
            <a:off x="1149350" y="4310833"/>
            <a:ext cx="1010983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我第一次见到你，就觉得你很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亲切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，好像我们已经认识很长时间了。</a:t>
            </a:r>
          </a:p>
        </p:txBody>
      </p:sp>
    </p:spTree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2404952" y="2969649"/>
            <a:ext cx="78886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spc="300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  故乡  选择</a:t>
            </a:r>
            <a:r>
              <a:rPr lang="zh-CN" altLang="en-US" sz="48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 </a:t>
            </a:r>
            <a:endParaRPr lang="en-US" altLang="zh-CN" sz="4800" b="1" spc="3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 algn="l"/>
            <a:r>
              <a:rPr lang="zh-CN" altLang="en-US" sz="48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提高  变化  地道</a:t>
            </a:r>
            <a:r>
              <a:rPr lang="en-US" altLang="zh-CN" sz="48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 </a:t>
            </a:r>
            <a:r>
              <a:rPr lang="zh-CN" altLang="en-US" sz="48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利用 </a:t>
            </a:r>
          </a:p>
        </p:txBody>
      </p:sp>
    </p:spTree>
  </p:cSld>
  <p:clrMapOvr>
    <a:masterClrMapping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7712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紧紧  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Adv.</a:t>
            </a:r>
            <a:endParaRPr lang="zh-CN" altLang="zh-CN" sz="4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Text Box 4"/>
          <p:cNvSpPr txBox="1"/>
          <p:nvPr/>
        </p:nvSpPr>
        <p:spPr>
          <a:xfrm>
            <a:off x="1104900" y="5170805"/>
            <a:ext cx="9803130" cy="923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把我和中国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紧紧地</a:t>
            </a:r>
            <a:r>
              <a:rPr lang="zh-CN" altLang="en-US" sz="5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联系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在一起。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530" y="1526153"/>
            <a:ext cx="4305935" cy="322961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9B0F5F3-FA87-4985-85B7-65B0ECE3A5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114" y="1527751"/>
            <a:ext cx="3927022" cy="3228012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80841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敢   亲切   紧紧   亲眼  </a:t>
            </a:r>
            <a:endParaRPr lang="zh-CN" altLang="zh-CN" sz="4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Text Box 4"/>
          <p:cNvSpPr txBox="1"/>
          <p:nvPr/>
        </p:nvSpPr>
        <p:spPr>
          <a:xfrm>
            <a:off x="1144905" y="1260475"/>
            <a:ext cx="1044003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这么晚了，我不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一个人回家，你陪我吧。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1144905" y="2778760"/>
            <a:ext cx="1039050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听说你有一个女朋友，什么时候能让大家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看一看呢？</a:t>
            </a:r>
          </a:p>
        </p:txBody>
      </p:sp>
      <p:sp>
        <p:nvSpPr>
          <p:cNvPr id="9" name="Text Box 4"/>
          <p:cNvSpPr txBox="1"/>
          <p:nvPr/>
        </p:nvSpPr>
        <p:spPr>
          <a:xfrm>
            <a:off x="1147445" y="4511040"/>
            <a:ext cx="1000823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我喜欢长春，它就像故乡一样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1" name="Text Box 4"/>
          <p:cNvSpPr txBox="1"/>
          <p:nvPr/>
        </p:nvSpPr>
        <p:spPr>
          <a:xfrm>
            <a:off x="1147445" y="5279390"/>
            <a:ext cx="970089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她有点儿害怕，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地闭着眼睛。</a:t>
            </a:r>
          </a:p>
        </p:txBody>
      </p:sp>
    </p:spTree>
  </p:cSld>
  <p:clrMapOvr>
    <a:masterClrMapping/>
  </p:clrMapOvr>
  <p:transition spd="med"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80841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敢   亲切   紧紧   亲眼  </a:t>
            </a:r>
            <a:endParaRPr lang="zh-CN" altLang="zh-CN" sz="4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Text Box 4"/>
          <p:cNvSpPr txBox="1"/>
          <p:nvPr/>
        </p:nvSpPr>
        <p:spPr>
          <a:xfrm>
            <a:off x="1144905" y="1260475"/>
            <a:ext cx="1044003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这么晚了，我不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一个人回家，你陪我吧。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1144905" y="2778760"/>
            <a:ext cx="1039050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听说你有一个女朋友，什么时候能让大家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看一看呢？</a:t>
            </a:r>
          </a:p>
        </p:txBody>
      </p:sp>
      <p:sp>
        <p:nvSpPr>
          <p:cNvPr id="8" name="Rectangle 5"/>
          <p:cNvSpPr/>
          <p:nvPr/>
        </p:nvSpPr>
        <p:spPr>
          <a:xfrm>
            <a:off x="1757045" y="3286760"/>
            <a:ext cx="1561465" cy="869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亲眼</a:t>
            </a:r>
          </a:p>
        </p:txBody>
      </p:sp>
      <p:sp>
        <p:nvSpPr>
          <p:cNvPr id="9" name="Text Box 4"/>
          <p:cNvSpPr txBox="1"/>
          <p:nvPr/>
        </p:nvSpPr>
        <p:spPr>
          <a:xfrm>
            <a:off x="1147445" y="4511040"/>
            <a:ext cx="1000823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我喜欢长春，它就像故乡一样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0" name="Rectangle 5"/>
          <p:cNvSpPr/>
          <p:nvPr/>
        </p:nvSpPr>
        <p:spPr>
          <a:xfrm>
            <a:off x="9160510" y="4345305"/>
            <a:ext cx="1503045" cy="82423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亲切</a:t>
            </a:r>
          </a:p>
        </p:txBody>
      </p:sp>
      <p:sp>
        <p:nvSpPr>
          <p:cNvPr id="11" name="Text Box 4"/>
          <p:cNvSpPr txBox="1"/>
          <p:nvPr/>
        </p:nvSpPr>
        <p:spPr>
          <a:xfrm>
            <a:off x="1147445" y="5279390"/>
            <a:ext cx="970089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她有点儿害怕，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地闭着眼睛。</a:t>
            </a:r>
          </a:p>
        </p:txBody>
      </p:sp>
      <p:sp>
        <p:nvSpPr>
          <p:cNvPr id="12" name="Rectangle 5"/>
          <p:cNvSpPr/>
          <p:nvPr/>
        </p:nvSpPr>
        <p:spPr>
          <a:xfrm>
            <a:off x="5809615" y="5084445"/>
            <a:ext cx="1504315" cy="96329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紧紧</a:t>
            </a:r>
          </a:p>
        </p:txBody>
      </p:sp>
      <p:sp>
        <p:nvSpPr>
          <p:cNvPr id="13" name="Rectangle 5"/>
          <p:cNvSpPr/>
          <p:nvPr/>
        </p:nvSpPr>
        <p:spPr>
          <a:xfrm>
            <a:off x="5894070" y="1106170"/>
            <a:ext cx="892175" cy="8318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敢</a:t>
            </a:r>
          </a:p>
        </p:txBody>
      </p:sp>
    </p:spTree>
    <p:extLst>
      <p:ext uri="{BB962C8B-B14F-4D97-AF65-F5344CB8AC3E}">
        <p14:creationId xmlns:p14="http://schemas.microsoft.com/office/powerpoint/2010/main" val="1706655707"/>
      </p:ext>
    </p:extLst>
  </p:cSld>
  <p:clrMapOvr>
    <a:masterClrMapping/>
  </p:clrMapOvr>
  <p:transition spd="med"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3358515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31457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把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9942" name="Text Box 6"/>
          <p:cNvSpPr txBox="1"/>
          <p:nvPr/>
        </p:nvSpPr>
        <p:spPr>
          <a:xfrm>
            <a:off x="1647190" y="1358900"/>
            <a:ext cx="7185025" cy="76835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S  </a:t>
            </a:r>
            <a:r>
              <a:rPr lang="zh-CN" altLang="en-US" sz="3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把</a:t>
            </a:r>
            <a:r>
              <a:rPr lang="zh-CN" altLang="en-US" sz="3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O</a:t>
            </a:r>
            <a:r>
              <a:rPr lang="en-US" altLang="zh-CN" sz="3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en-US" altLang="zh-CN" sz="3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4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r>
              <a:rPr lang="en-US" altLang="zh-CN" sz="3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6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方向</a:t>
            </a: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EA72C8B-D5B6-4373-92D4-403E8D67B3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04" t="19155" r="41960"/>
          <a:stretch/>
        </p:blipFill>
        <p:spPr>
          <a:xfrm>
            <a:off x="1647190" y="2698750"/>
            <a:ext cx="2662080" cy="276930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583FB98-1FD7-412E-8BEB-6B3CFBA94F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837" y="2698750"/>
            <a:ext cx="2799938" cy="276930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CB8A612D-A9E1-4691-A4D2-BBB3B8A16528}"/>
              </a:ext>
            </a:extLst>
          </p:cNvPr>
          <p:cNvSpPr txBox="1"/>
          <p:nvPr/>
        </p:nvSpPr>
        <p:spPr>
          <a:xfrm>
            <a:off x="2057400" y="5568736"/>
            <a:ext cx="1471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穿</a:t>
            </a:r>
            <a:r>
              <a:rPr lang="en-US" altLang="zh-CN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脱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5F1DA3E-C3AD-411C-A162-71B798C6496E}"/>
              </a:ext>
            </a:extLst>
          </p:cNvPr>
          <p:cNvSpPr txBox="1"/>
          <p:nvPr/>
        </p:nvSpPr>
        <p:spPr>
          <a:xfrm>
            <a:off x="6931025" y="5558136"/>
            <a:ext cx="1471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拿</a:t>
            </a:r>
            <a:r>
              <a:rPr lang="en-US" altLang="zh-CN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</a:t>
            </a:r>
          </a:p>
        </p:txBody>
      </p:sp>
    </p:spTree>
  </p:cSld>
  <p:clrMapOvr>
    <a:masterClrMapping/>
  </p:clrMapOvr>
  <p:transition spd="med"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31457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把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993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207" y="1551893"/>
            <a:ext cx="5196439" cy="3461658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  <p:sp>
        <p:nvSpPr>
          <p:cNvPr id="5" name="Text Box 3"/>
          <p:cNvSpPr txBox="1"/>
          <p:nvPr/>
        </p:nvSpPr>
        <p:spPr>
          <a:xfrm>
            <a:off x="1225013" y="5242193"/>
            <a:ext cx="10629265" cy="769441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安检的时候</a:t>
            </a:r>
            <a:r>
              <a:rPr lang="en-US" altLang="zh-CN" sz="44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4400" b="1" dirty="0">
              <a:solidFill>
                <a:srgbClr val="000099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P16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3010" name="图片 4" descr="屏幕快照 2020-01-05 上午11.49.32.png"/>
          <p:cNvPicPr>
            <a:picLocks noChangeAspect="1"/>
          </p:cNvPicPr>
          <p:nvPr/>
        </p:nvPicPr>
        <p:blipFill>
          <a:blip r:embed="rId3"/>
          <a:srcRect l="3512" r="3414" b="-591"/>
          <a:stretch>
            <a:fillRect/>
          </a:stretch>
        </p:blipFill>
        <p:spPr>
          <a:xfrm>
            <a:off x="145333" y="968711"/>
            <a:ext cx="11947525" cy="4419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P15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0962" name="图片 4" descr="屏幕快照 2020-01-05 上午11.32.06.png"/>
          <p:cNvPicPr>
            <a:picLocks noChangeAspect="1"/>
          </p:cNvPicPr>
          <p:nvPr/>
        </p:nvPicPr>
        <p:blipFill>
          <a:blip r:embed="rId3"/>
          <a:srcRect l="2059" t="21545" r="2892" b="5918"/>
          <a:stretch>
            <a:fillRect/>
          </a:stretch>
        </p:blipFill>
        <p:spPr>
          <a:xfrm>
            <a:off x="78740" y="1357630"/>
            <a:ext cx="11828780" cy="1622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1" name="图片 3" descr="屏幕快照 2020-01-05 上午11.32.19.png"/>
          <p:cNvPicPr>
            <a:picLocks noChangeAspect="1"/>
          </p:cNvPicPr>
          <p:nvPr/>
        </p:nvPicPr>
        <p:blipFill>
          <a:blip r:embed="rId4"/>
          <a:srcRect l="1262" t="1008" r="3682"/>
          <a:stretch>
            <a:fillRect/>
          </a:stretch>
        </p:blipFill>
        <p:spPr>
          <a:xfrm>
            <a:off x="78740" y="2980055"/>
            <a:ext cx="11670665" cy="1808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P15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0962" name="图片 4" descr="屏幕快照 2020-01-05 上午11.32.06.png"/>
          <p:cNvPicPr>
            <a:picLocks noChangeAspect="1"/>
          </p:cNvPicPr>
          <p:nvPr/>
        </p:nvPicPr>
        <p:blipFill>
          <a:blip r:embed="rId3"/>
          <a:srcRect l="2059" t="21545" r="2892" b="5918"/>
          <a:stretch>
            <a:fillRect/>
          </a:stretch>
        </p:blipFill>
        <p:spPr>
          <a:xfrm>
            <a:off x="78740" y="1357630"/>
            <a:ext cx="11828780" cy="162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5"/>
          <p:cNvSpPr/>
          <p:nvPr/>
        </p:nvSpPr>
        <p:spPr>
          <a:xfrm>
            <a:off x="982345" y="2091690"/>
            <a:ext cx="7847330" cy="76644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他只花了一分钟就把这道题做出来了。</a:t>
            </a:r>
          </a:p>
        </p:txBody>
      </p:sp>
      <p:pic>
        <p:nvPicPr>
          <p:cNvPr id="40961" name="图片 3" descr="屏幕快照 2020-01-05 上午11.32.19.png"/>
          <p:cNvPicPr>
            <a:picLocks noChangeAspect="1"/>
          </p:cNvPicPr>
          <p:nvPr/>
        </p:nvPicPr>
        <p:blipFill>
          <a:blip r:embed="rId4"/>
          <a:srcRect l="1262" t="1008" r="3682"/>
          <a:stretch>
            <a:fillRect/>
          </a:stretch>
        </p:blipFill>
        <p:spPr>
          <a:xfrm>
            <a:off x="78740" y="2980055"/>
            <a:ext cx="11670665" cy="18084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5"/>
          <p:cNvSpPr/>
          <p:nvPr/>
        </p:nvSpPr>
        <p:spPr>
          <a:xfrm>
            <a:off x="982345" y="3634105"/>
            <a:ext cx="6222365" cy="98933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你能把那本书给我递过来吗？</a:t>
            </a:r>
          </a:p>
        </p:txBody>
      </p:sp>
    </p:spTree>
    <p:extLst>
      <p:ext uri="{BB962C8B-B14F-4D97-AF65-F5344CB8AC3E}">
        <p14:creationId xmlns:p14="http://schemas.microsoft.com/office/powerpoint/2010/main" val="3345604259"/>
      </p:ext>
    </p:extLst>
  </p:cSld>
  <p:clrMapOvr>
    <a:masterClrMapping/>
  </p:clrMapOvr>
  <p:transition spd="med"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P15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1985" name="图片 4" descr="屏幕快照 2020-01-05 上午11.49.15.png"/>
          <p:cNvPicPr>
            <a:picLocks noChangeAspect="1"/>
          </p:cNvPicPr>
          <p:nvPr/>
        </p:nvPicPr>
        <p:blipFill>
          <a:blip r:embed="rId3"/>
          <a:srcRect l="2857" t="27012" r="4515" b="28"/>
          <a:stretch>
            <a:fillRect/>
          </a:stretch>
        </p:blipFill>
        <p:spPr>
          <a:xfrm>
            <a:off x="97790" y="1014095"/>
            <a:ext cx="11996420" cy="55422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变化</a:t>
            </a:r>
            <a:r>
              <a:rPr lang="en-US" altLang="zh-CN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N.</a:t>
            </a:r>
            <a:endParaRPr lang="zh-CN" altLang="en-US" sz="4800" b="1" spc="3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Text Box 4"/>
          <p:cNvSpPr txBox="1"/>
          <p:nvPr/>
        </p:nvSpPr>
        <p:spPr>
          <a:xfrm>
            <a:off x="1116012" y="3593838"/>
            <a:ext cx="9707245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虽然我已经一年没见他了，但是他的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变化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en-US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大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1116012" y="4671396"/>
            <a:ext cx="9806940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新冠肺炎以后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CBDEA08-94F6-47AE-9092-DCE510DC4A3E}"/>
              </a:ext>
            </a:extLst>
          </p:cNvPr>
          <p:cNvSpPr txBox="1"/>
          <p:nvPr/>
        </p:nvSpPr>
        <p:spPr>
          <a:xfrm>
            <a:off x="1116012" y="1486076"/>
            <a:ext cx="5514651" cy="16244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变化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很大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不大</a:t>
            </a:r>
            <a:endParaRPr lang="en-US" altLang="zh-CN" sz="36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发生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（很多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很大的）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变化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02C3114-F2C6-4F42-AA2C-66750F2CA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0242" y="315180"/>
            <a:ext cx="4762500" cy="318135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P15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1985" name="图片 4" descr="屏幕快照 2020-01-05 上午11.49.15.png"/>
          <p:cNvPicPr>
            <a:picLocks noChangeAspect="1"/>
          </p:cNvPicPr>
          <p:nvPr/>
        </p:nvPicPr>
        <p:blipFill>
          <a:blip r:embed="rId3"/>
          <a:srcRect l="2857" t="27012" r="4515" b="28"/>
          <a:stretch>
            <a:fillRect/>
          </a:stretch>
        </p:blipFill>
        <p:spPr>
          <a:xfrm>
            <a:off x="97790" y="1014095"/>
            <a:ext cx="11996420" cy="55422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Rectangle 5"/>
          <p:cNvSpPr/>
          <p:nvPr/>
        </p:nvSpPr>
        <p:spPr>
          <a:xfrm>
            <a:off x="6160135" y="1560195"/>
            <a:ext cx="4365625" cy="81788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现在把画挂上去吧</a:t>
            </a:r>
          </a:p>
        </p:txBody>
      </p:sp>
      <p:sp>
        <p:nvSpPr>
          <p:cNvPr id="8" name="Rectangle 5"/>
          <p:cNvSpPr/>
          <p:nvPr/>
        </p:nvSpPr>
        <p:spPr>
          <a:xfrm>
            <a:off x="3831590" y="3324860"/>
            <a:ext cx="6332220" cy="9201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把她的电话号码给你发过去</a:t>
            </a:r>
          </a:p>
        </p:txBody>
      </p:sp>
      <p:sp>
        <p:nvSpPr>
          <p:cNvPr id="9" name="Rectangle 5"/>
          <p:cNvSpPr/>
          <p:nvPr/>
        </p:nvSpPr>
        <p:spPr>
          <a:xfrm>
            <a:off x="3343275" y="5180965"/>
            <a:ext cx="4440555" cy="78168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把材料打印出来了</a:t>
            </a:r>
          </a:p>
        </p:txBody>
      </p:sp>
    </p:spTree>
    <p:extLst>
      <p:ext uri="{BB962C8B-B14F-4D97-AF65-F5344CB8AC3E}">
        <p14:creationId xmlns:p14="http://schemas.microsoft.com/office/powerpoint/2010/main" val="4259284399"/>
      </p:ext>
    </p:extLst>
  </p:cSld>
  <p:clrMapOvr>
    <a:masterClrMapping/>
  </p:clrMapOvr>
  <p:transition spd="med"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443420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关联词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——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复句</a:t>
            </a: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4037" name="Text Box 4"/>
          <p:cNvSpPr txBox="1"/>
          <p:nvPr/>
        </p:nvSpPr>
        <p:spPr>
          <a:xfrm>
            <a:off x="636270" y="1646555"/>
            <a:ext cx="1071372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因为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我把小说看完了，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所以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我把小说还回去。</a:t>
            </a:r>
          </a:p>
        </p:txBody>
      </p:sp>
      <p:sp>
        <p:nvSpPr>
          <p:cNvPr id="44038" name="Text Box 4"/>
          <p:cNvSpPr txBox="1"/>
          <p:nvPr/>
        </p:nvSpPr>
        <p:spPr>
          <a:xfrm>
            <a:off x="636270" y="4693285"/>
            <a:ext cx="1059370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既然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我把小说看完了，我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把小说还回去。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636270" y="3147695"/>
            <a:ext cx="1071372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要是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我把小说看完了，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那么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把小说还回去。</a:t>
            </a:r>
          </a:p>
        </p:txBody>
      </p:sp>
    </p:spTree>
  </p:cSld>
  <p:clrMapOvr>
    <a:masterClrMapping/>
  </p:clrMapOvr>
  <p:transition spd="med">
    <p:pul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77685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假设关系复句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Text Box 3"/>
          <p:cNvSpPr txBox="1"/>
          <p:nvPr/>
        </p:nvSpPr>
        <p:spPr>
          <a:xfrm>
            <a:off x="605155" y="3242419"/>
            <a:ext cx="10965498" cy="830997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假如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如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倘若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若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那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则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便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8" name="Text Box 3"/>
          <p:cNvSpPr txBox="1"/>
          <p:nvPr/>
        </p:nvSpPr>
        <p:spPr>
          <a:xfrm>
            <a:off x="605155" y="4239023"/>
            <a:ext cx="11638280" cy="707886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倘若</a:t>
            </a:r>
            <a:r>
              <a:rPr lang="zh-CN" altLang="en-US" sz="32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有新物质生成，</a:t>
            </a:r>
            <a:r>
              <a:rPr lang="zh-CN" altLang="en-US" sz="40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则</a:t>
            </a:r>
            <a:r>
              <a:rPr lang="zh-CN" altLang="en-US" sz="32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这种变化属于化学变化。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1810A7E7-E5C3-4DEE-9696-D32530363C43}"/>
              </a:ext>
            </a:extLst>
          </p:cNvPr>
          <p:cNvSpPr txBox="1"/>
          <p:nvPr/>
        </p:nvSpPr>
        <p:spPr>
          <a:xfrm>
            <a:off x="640715" y="1757779"/>
            <a:ext cx="10981690" cy="830997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如果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要是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那么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那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978971747"/>
      </p:ext>
    </p:extLst>
  </p:cSld>
  <p:clrMapOvr>
    <a:masterClrMapping/>
  </p:clrMapOvr>
  <p:transition spd="med">
    <p:pull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P13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0177" name="图片 4" descr="屏幕快照 2020-01-06 上午9.11.4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15" y="659130"/>
            <a:ext cx="9494520" cy="21424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1" name="图片 4" descr="屏幕快照 2020-01-06 上午9.14.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180" y="2668270"/>
            <a:ext cx="9494520" cy="41897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77685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要不是…，（就）…</a:t>
            </a: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Text Box 3"/>
          <p:cNvSpPr txBox="1"/>
          <p:nvPr/>
        </p:nvSpPr>
        <p:spPr>
          <a:xfrm>
            <a:off x="707209" y="2233198"/>
            <a:ext cx="7146925" cy="132207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：他怎么没来参加聚会呢？</a:t>
            </a:r>
            <a:endParaRPr lang="en-US" altLang="zh-CN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要不是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生病，他</a:t>
            </a:r>
            <a:r>
              <a:rPr lang="zh-CN" altLang="en-US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来了。</a:t>
            </a:r>
          </a:p>
        </p:txBody>
      </p:sp>
      <p:sp>
        <p:nvSpPr>
          <p:cNvPr id="6" name="Text Box 3"/>
          <p:cNvSpPr txBox="1"/>
          <p:nvPr/>
        </p:nvSpPr>
        <p:spPr>
          <a:xfrm>
            <a:off x="707209" y="3611807"/>
            <a:ext cx="10672445" cy="144526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太感谢你了，</a:t>
            </a:r>
            <a:r>
              <a:rPr lang="zh-CN" altLang="en-US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要不是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你把我叫醒，我今天早上</a:t>
            </a:r>
            <a:r>
              <a:rPr lang="zh-CN" altLang="en-US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迟到了。</a:t>
            </a:r>
          </a:p>
        </p:txBody>
      </p:sp>
      <p:sp>
        <p:nvSpPr>
          <p:cNvPr id="9" name="Text Box 3"/>
          <p:cNvSpPr txBox="1"/>
          <p:nvPr/>
        </p:nvSpPr>
        <p:spPr>
          <a:xfrm>
            <a:off x="707209" y="5046956"/>
            <a:ext cx="9306560" cy="119888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要不是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老师的帮助，我的汉语不会提高得这么快。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66FF302-CC1C-4A44-97F6-D232B4C171E6}"/>
              </a:ext>
            </a:extLst>
          </p:cNvPr>
          <p:cNvSpPr txBox="1"/>
          <p:nvPr/>
        </p:nvSpPr>
        <p:spPr>
          <a:xfrm>
            <a:off x="707209" y="995069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如果不是</a:t>
            </a:r>
            <a:r>
              <a:rPr lang="en-US" altLang="zh-CN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就会</a:t>
            </a:r>
            <a:r>
              <a:rPr lang="en-US" altLang="zh-CN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77685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要不是…，（就）…</a:t>
            </a: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Text Box 3"/>
          <p:cNvSpPr txBox="1"/>
          <p:nvPr/>
        </p:nvSpPr>
        <p:spPr>
          <a:xfrm>
            <a:off x="624840" y="1579880"/>
            <a:ext cx="8281035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要不是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我没有那么多钱，我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7" name="Text Box 3"/>
          <p:cNvSpPr txBox="1"/>
          <p:nvPr/>
        </p:nvSpPr>
        <p:spPr>
          <a:xfrm>
            <a:off x="624840" y="3221355"/>
            <a:ext cx="8686800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要不是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下这么大的雪，我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624840" y="4912360"/>
            <a:ext cx="7036435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要不是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，谁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77685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要不是…，（就）…</a:t>
            </a: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2225" name="Text Box 3"/>
          <p:cNvSpPr txBox="1"/>
          <p:nvPr/>
        </p:nvSpPr>
        <p:spPr>
          <a:xfrm>
            <a:off x="640715" y="3829271"/>
            <a:ext cx="10981690" cy="2185214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如果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要是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那么</a:t>
            </a:r>
            <a:r>
              <a:rPr lang="en-US" altLang="zh-CN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那</a:t>
            </a:r>
            <a:r>
              <a:rPr lang="en-US" altLang="zh-CN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99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如果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我的车不出问题，那么我现在已经到学校了。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8692135-A5BC-4E01-894D-41C899C91BB0}"/>
              </a:ext>
            </a:extLst>
          </p:cNvPr>
          <p:cNvSpPr txBox="1"/>
          <p:nvPr/>
        </p:nvSpPr>
        <p:spPr>
          <a:xfrm>
            <a:off x="640714" y="1459094"/>
            <a:ext cx="10580279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要不是</a:t>
            </a:r>
            <a:r>
              <a:rPr lang="en-US" altLang="zh-CN" sz="48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8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（就）</a:t>
            </a:r>
            <a:r>
              <a:rPr lang="en-US" altLang="zh-CN" sz="48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8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800" b="1" dirty="0">
              <a:solidFill>
                <a:srgbClr val="000099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要不是</a:t>
            </a:r>
            <a:r>
              <a:rPr lang="zh-CN" altLang="en-US" sz="40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</a:rPr>
              <a:t>我的车出现了问题，我现在已经到学校了。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691182457"/>
      </p:ext>
    </p:extLst>
  </p:cSld>
  <p:clrMapOvr>
    <a:masterClrMapping/>
  </p:clrMapOvr>
  <p:transition spd="med">
    <p:pull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P14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8129" name="图片 4" descr="屏幕快照 2020-01-06 上午9.04.31.png"/>
          <p:cNvPicPr>
            <a:picLocks noChangeAspect="1"/>
          </p:cNvPicPr>
          <p:nvPr/>
        </p:nvPicPr>
        <p:blipFill>
          <a:blip r:embed="rId3"/>
          <a:srcRect t="42349" r="3413" b="5542"/>
          <a:stretch>
            <a:fillRect/>
          </a:stretch>
        </p:blipFill>
        <p:spPr>
          <a:xfrm>
            <a:off x="421322" y="2617470"/>
            <a:ext cx="11349355" cy="421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4" descr="屏幕快照 2020-01-06 上午9.04.31.png"/>
          <p:cNvPicPr>
            <a:picLocks noChangeAspect="1"/>
          </p:cNvPicPr>
          <p:nvPr/>
        </p:nvPicPr>
        <p:blipFill>
          <a:blip r:embed="rId3"/>
          <a:srcRect t="113" r="16168" b="78384"/>
          <a:stretch>
            <a:fillRect/>
          </a:stretch>
        </p:blipFill>
        <p:spPr>
          <a:xfrm>
            <a:off x="421322" y="1016454"/>
            <a:ext cx="9551670" cy="1685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821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P14</a:t>
            </a:r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，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15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52D713C3-E644-4496-8A10-B9A5D9DFB6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63"/>
          <a:stretch/>
        </p:blipFill>
        <p:spPr>
          <a:xfrm>
            <a:off x="3958046" y="1066614"/>
            <a:ext cx="8233954" cy="17142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0A5679A-94F6-4952-B2B2-1D771D753C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9"/>
          <a:stretch/>
        </p:blipFill>
        <p:spPr>
          <a:xfrm>
            <a:off x="3958046" y="2780908"/>
            <a:ext cx="8233953" cy="355226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6ECF05B-360F-483B-A915-5513C770A3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614"/>
            <a:ext cx="4629567" cy="27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467592"/>
      </p:ext>
    </p:extLst>
  </p:cSld>
  <p:clrMapOvr>
    <a:masterClrMapping/>
  </p:clrMapOvr>
  <p:transition spd="med">
    <p:pull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68591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三句话不离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Text Box 3"/>
          <p:cNvSpPr txBox="1"/>
          <p:nvPr/>
        </p:nvSpPr>
        <p:spPr>
          <a:xfrm>
            <a:off x="703580" y="1441450"/>
            <a:ext cx="9544685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父母说话时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三句话不离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孩子。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703580" y="2623185"/>
            <a:ext cx="9544685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老师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三句话不离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作业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6" name="Text Box 3"/>
          <p:cNvSpPr txBox="1"/>
          <p:nvPr/>
        </p:nvSpPr>
        <p:spPr>
          <a:xfrm>
            <a:off x="703580" y="4187825"/>
            <a:ext cx="9544685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三句话不离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460289879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变化</a:t>
            </a:r>
            <a:r>
              <a:rPr lang="en-US" altLang="zh-CN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N.</a:t>
            </a:r>
            <a:endParaRPr lang="zh-CN" altLang="en-US" sz="4800" b="1" spc="3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Text Box 4"/>
          <p:cNvSpPr txBox="1"/>
          <p:nvPr/>
        </p:nvSpPr>
        <p:spPr>
          <a:xfrm>
            <a:off x="754914" y="1899459"/>
            <a:ext cx="11260455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大家都不敢相信，他现在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变成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大学生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  <p:sp>
        <p:nvSpPr>
          <p:cNvPr id="14" name="Text Box 4"/>
          <p:cNvSpPr txBox="1"/>
          <p:nvPr/>
        </p:nvSpPr>
        <p:spPr>
          <a:xfrm>
            <a:off x="754914" y="1195765"/>
            <a:ext cx="11181080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今天气温很低，你看，水已经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变成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冰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  <p:sp>
        <p:nvSpPr>
          <p:cNvPr id="7" name="文本框 3"/>
          <p:cNvSpPr txBox="1"/>
          <p:nvPr/>
        </p:nvSpPr>
        <p:spPr>
          <a:xfrm>
            <a:off x="4447540" y="81280"/>
            <a:ext cx="5924369" cy="923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变成 </a:t>
            </a:r>
            <a:r>
              <a:rPr lang="en-US" altLang="zh-CN" sz="5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V.</a:t>
            </a:r>
            <a:r>
              <a:rPr lang="en-US" altLang="zh-CN" sz="5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A</a:t>
            </a:r>
            <a:r>
              <a:rPr lang="zh-CN" altLang="en-US" sz="5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变成</a:t>
            </a:r>
            <a:r>
              <a:rPr lang="en-US" altLang="zh-CN" sz="5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7CD6DDF-5A94-41C6-B22C-FEC97C155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965" y="2844412"/>
            <a:ext cx="6031147" cy="393230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4BEA2A45-A576-416A-B130-625675EC8422}"/>
              </a:ext>
            </a:extLst>
          </p:cNvPr>
          <p:cNvSpPr txBox="1"/>
          <p:nvPr/>
        </p:nvSpPr>
        <p:spPr>
          <a:xfrm>
            <a:off x="7083189" y="4321238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厦门的变化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A6CB98B-075F-4E36-B55C-A4530BFC17D5}"/>
              </a:ext>
            </a:extLst>
          </p:cNvPr>
          <p:cNvSpPr txBox="1"/>
          <p:nvPr/>
        </p:nvSpPr>
        <p:spPr>
          <a:xfrm>
            <a:off x="9058312" y="5263075"/>
            <a:ext cx="26271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你的家乡呢？</a:t>
            </a:r>
            <a:endParaRPr lang="zh-CN" altLang="en-US" sz="3200" b="1" dirty="0">
              <a:solidFill>
                <a:schemeClr val="accent6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39D73F7-CD69-4DEA-BAB4-182A97080EB8}"/>
              </a:ext>
            </a:extLst>
          </p:cNvPr>
          <p:cNvSpPr txBox="1"/>
          <p:nvPr/>
        </p:nvSpPr>
        <p:spPr>
          <a:xfrm>
            <a:off x="7083189" y="2867148"/>
            <a:ext cx="15055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1"/>
                </a:solidFill>
              </a:rPr>
              <a:t>1954</a:t>
            </a:r>
            <a:r>
              <a:rPr lang="zh-CN" altLang="en-US" sz="3200" dirty="0">
                <a:solidFill>
                  <a:schemeClr val="accent1"/>
                </a:solidFill>
              </a:rPr>
              <a:t>年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DAE8E2B-FD15-45BE-84F1-1018B53803D4}"/>
              </a:ext>
            </a:extLst>
          </p:cNvPr>
          <p:cNvSpPr txBox="1"/>
          <p:nvPr/>
        </p:nvSpPr>
        <p:spPr>
          <a:xfrm>
            <a:off x="7083189" y="5792530"/>
            <a:ext cx="15055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1"/>
                </a:solidFill>
              </a:rPr>
              <a:t>2014</a:t>
            </a:r>
            <a:r>
              <a:rPr lang="zh-CN" altLang="en-US" sz="3200" dirty="0">
                <a:solidFill>
                  <a:schemeClr val="accent1"/>
                </a:solidFill>
              </a:rPr>
              <a:t>年</a:t>
            </a:r>
          </a:p>
        </p:txBody>
      </p:sp>
    </p:spTree>
  </p:cSld>
  <p:clrMapOvr>
    <a:masterClrMapping/>
  </p:clrMapOvr>
  <p:transition spd="med">
    <p:pull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68591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课文梳理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0A3CF5F-C65C-452C-932E-57AC06C3B4B0}"/>
              </a:ext>
            </a:extLst>
          </p:cNvPr>
          <p:cNvSpPr txBox="1"/>
          <p:nvPr/>
        </p:nvSpPr>
        <p:spPr>
          <a:xfrm>
            <a:off x="668873" y="1822799"/>
            <a:ext cx="10854253" cy="3670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孟宏是什么时候来中国的？他来中国干什么？</a:t>
            </a:r>
            <a:endParaRPr lang="en-US" altLang="zh-CN" sz="3200" b="1" dirty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孟宏学习汉语多长时间了？他的汉语怎么样？</a:t>
            </a:r>
            <a:endParaRPr lang="en-US" altLang="zh-CN" sz="3200" b="1" dirty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朋友们为什么都说孟宏的变化很大？他有什么变化？</a:t>
            </a:r>
            <a:endParaRPr lang="en-US" altLang="zh-CN" sz="3200" b="1" dirty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孟宏为什么会有这样的变化？你觉得哪些方面值得你学习？</a:t>
            </a:r>
            <a:endParaRPr lang="en-US" altLang="zh-CN" sz="3200" b="1" dirty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孟宏现在对中国是什么态度？</a:t>
            </a:r>
          </a:p>
        </p:txBody>
      </p:sp>
    </p:spTree>
    <p:extLst>
      <p:ext uri="{BB962C8B-B14F-4D97-AF65-F5344CB8AC3E}">
        <p14:creationId xmlns:p14="http://schemas.microsoft.com/office/powerpoint/2010/main" val="3154661080"/>
      </p:ext>
    </p:extLst>
  </p:cSld>
  <p:clrMapOvr>
    <a:masterClrMapping/>
  </p:clrMapOvr>
  <p:transition spd="med">
    <p:pull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68591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课文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复述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0A3CF5F-C65C-452C-932E-57AC06C3B4B0}"/>
              </a:ext>
            </a:extLst>
          </p:cNvPr>
          <p:cNvSpPr txBox="1"/>
          <p:nvPr/>
        </p:nvSpPr>
        <p:spPr>
          <a:xfrm>
            <a:off x="852417" y="2684991"/>
            <a:ext cx="10487166" cy="1794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转眼  地道   变化   差点儿   到处   亲眼</a:t>
            </a:r>
            <a:endParaRPr lang="en-US" altLang="zh-CN" sz="4000" b="1" dirty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要不是</a:t>
            </a:r>
            <a:r>
              <a:rPr lang="en-US" altLang="zh-CN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，（就）</a:t>
            </a:r>
            <a:r>
              <a:rPr lang="en-US" altLang="zh-CN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4000" b="1" dirty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9320619"/>
      </p:ext>
    </p:extLst>
  </p:cSld>
  <p:clrMapOvr>
    <a:masterClrMapping/>
  </p:clrMapOvr>
  <p:transition spd="med">
    <p:pull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4740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4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P18</a:t>
            </a:r>
            <a:r>
              <a:rPr lang="zh-CN" altLang="en-US" sz="4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2872C32-01E9-45EE-BFD5-AB1666756C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1" b="47509"/>
          <a:stretch/>
        </p:blipFill>
        <p:spPr>
          <a:xfrm>
            <a:off x="1709328" y="1463040"/>
            <a:ext cx="4139118" cy="417657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0647C88-BD15-4424-BED0-62A550B4B9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45" b="11183"/>
          <a:stretch/>
        </p:blipFill>
        <p:spPr>
          <a:xfrm>
            <a:off x="6802758" y="1894114"/>
            <a:ext cx="3991380" cy="319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488183"/>
      </p:ext>
    </p:extLst>
  </p:cSld>
  <p:clrMapOvr>
    <a:masterClrMapping/>
  </p:clrMapOvr>
  <p:transition spd="med">
    <p:pull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4740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4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P18</a:t>
            </a:r>
            <a:r>
              <a:rPr lang="zh-CN" altLang="en-US" sz="4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5522BFF-316D-43E8-8554-12BDF0D36FA1}"/>
              </a:ext>
            </a:extLst>
          </p:cNvPr>
          <p:cNvSpPr txBox="1"/>
          <p:nvPr/>
        </p:nvSpPr>
        <p:spPr>
          <a:xfrm>
            <a:off x="1655809" y="2446519"/>
            <a:ext cx="9248045" cy="1964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演讲   学院   代表   发言   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坚持</a:t>
            </a:r>
            <a:endParaRPr lang="en-US" altLang="zh-CN" sz="4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连     人生   美好  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回忆</a:t>
            </a:r>
          </a:p>
        </p:txBody>
      </p:sp>
    </p:spTree>
    <p:extLst>
      <p:ext uri="{BB962C8B-B14F-4D97-AF65-F5344CB8AC3E}">
        <p14:creationId xmlns:p14="http://schemas.microsoft.com/office/powerpoint/2010/main" val="1533485994"/>
      </p:ext>
    </p:extLst>
  </p:cSld>
  <p:clrMapOvr>
    <a:masterClrMapping/>
  </p:clrMapOvr>
  <p:transition spd="med">
    <p:pull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B4450B6-5479-49B8-9978-1889B58B805F}"/>
              </a:ext>
            </a:extLst>
          </p:cNvPr>
          <p:cNvSpPr txBox="1"/>
          <p:nvPr/>
        </p:nvSpPr>
        <p:spPr>
          <a:xfrm>
            <a:off x="1699532" y="997523"/>
            <a:ext cx="8792936" cy="3996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坚持</a:t>
            </a:r>
            <a:endParaRPr lang="en-US" altLang="zh-CN" sz="4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坚持</a:t>
            </a:r>
            <a:r>
              <a:rPr lang="en-US" altLang="zh-CN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（观点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看法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立场）</a:t>
            </a:r>
            <a:endParaRPr lang="en-US" altLang="zh-CN" sz="4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坚持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V.O.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坚持下去</a:t>
            </a:r>
            <a:endParaRPr lang="en-US" altLang="zh-CN" sz="4400" b="1" dirty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7660796"/>
      </p:ext>
    </p:extLst>
  </p:cSld>
  <p:clrMapOvr>
    <a:masterClrMapping/>
  </p:clrMapOvr>
  <p:transition spd="med" advTm="3000">
    <p:pull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B4450B6-5479-49B8-9978-1889B58B805F}"/>
              </a:ext>
            </a:extLst>
          </p:cNvPr>
          <p:cNvSpPr txBox="1"/>
          <p:nvPr/>
        </p:nvSpPr>
        <p:spPr>
          <a:xfrm>
            <a:off x="1438274" y="670952"/>
            <a:ext cx="8792936" cy="51821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回忆</a:t>
            </a:r>
            <a:endParaRPr lang="en-US" altLang="zh-CN" sz="4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  </a:t>
            </a:r>
            <a:r>
              <a:rPr lang="zh-CN" altLang="en-US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痛苦</a:t>
            </a:r>
            <a:r>
              <a:rPr lang="en-US" altLang="zh-CN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美好的回忆；留下回忆</a:t>
            </a:r>
            <a:endParaRPr lang="en-US" altLang="zh-CN" sz="4400" b="1" dirty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  </a:t>
            </a:r>
            <a:r>
              <a:rPr lang="zh-CN" altLang="en-US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回忆（起）</a:t>
            </a:r>
            <a:r>
              <a:rPr lang="en-US" altLang="zh-CN" sz="4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sth</a:t>
            </a:r>
            <a:endParaRPr lang="en-US" altLang="zh-CN" sz="4400" b="1" dirty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这个老电影院是很多人</a:t>
            </a:r>
            <a:r>
              <a:rPr lang="zh-CN" altLang="en-US" sz="4000" b="1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青春期的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回忆</a:t>
            </a:r>
            <a:r>
              <a:rPr lang="zh-CN" alt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4000" b="1" dirty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这些旧玩具让我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回忆</a:t>
            </a:r>
            <a:r>
              <a:rPr lang="zh-CN" altLang="en-US" sz="4400" b="1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</a:t>
            </a:r>
            <a:r>
              <a:rPr lang="zh-CN" alt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童年的时光。</a:t>
            </a:r>
            <a:endParaRPr lang="en-US" altLang="zh-CN" sz="4400" b="1" dirty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0300498"/>
      </p:ext>
    </p:extLst>
  </p:cSld>
  <p:clrMapOvr>
    <a:masterClrMapping/>
  </p:clrMapOvr>
  <p:transition spd="med" advTm="3000">
    <p:pull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5701B386-1638-4288-B659-3AC9FAD769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766084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EB2CE04-B0E2-4C7A-BDF3-C9E6CC1727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08568"/>
            <a:ext cx="5679943" cy="304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449863"/>
      </p:ext>
    </p:extLst>
  </p:cSld>
  <p:clrMapOvr>
    <a:masterClrMapping/>
  </p:clrMapOvr>
  <p:transition spd="med" advTm="3000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变化</a:t>
            </a:r>
            <a:r>
              <a:rPr lang="en-US" altLang="zh-CN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N.</a:t>
            </a:r>
            <a:endParaRPr lang="zh-CN" altLang="en-US" sz="4800" b="1" spc="3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862965" y="1079564"/>
            <a:ext cx="4471035" cy="9220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S+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</a:t>
            </a:r>
            <a:r>
              <a:rPr lang="en-US" altLang="zh-CN" sz="54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+adj.+</a:t>
            </a:r>
            <a:r>
              <a:rPr lang="zh-CN" altLang="en-US" sz="54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</a:p>
        </p:txBody>
      </p:sp>
      <p:sp>
        <p:nvSpPr>
          <p:cNvPr id="13" name="Text Box 4"/>
          <p:cNvSpPr txBox="1"/>
          <p:nvPr/>
        </p:nvSpPr>
        <p:spPr>
          <a:xfrm>
            <a:off x="862965" y="2003717"/>
            <a:ext cx="10111740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秋天到了，树上的叶子都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黄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  <p:sp>
        <p:nvSpPr>
          <p:cNvPr id="2" name="Text Box 4"/>
          <p:cNvSpPr txBox="1"/>
          <p:nvPr/>
        </p:nvSpPr>
        <p:spPr>
          <a:xfrm>
            <a:off x="862965" y="3859505"/>
            <a:ext cx="10420985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来中国以后，朋友们都说我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变得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不一样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62965" y="2824544"/>
            <a:ext cx="4161790" cy="9220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S+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变得</a:t>
            </a:r>
            <a:r>
              <a:rPr lang="en-US" altLang="zh-CN" sz="54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sz="54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BF0618C-81DC-4202-A725-CA000F16E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803" y="4751071"/>
            <a:ext cx="3195566" cy="205155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161995C-DC15-4119-AC11-87B5B3D1DC9F}"/>
              </a:ext>
            </a:extLst>
          </p:cNvPr>
          <p:cNvSpPr txBox="1"/>
          <p:nvPr/>
        </p:nvSpPr>
        <p:spPr>
          <a:xfrm>
            <a:off x="6476058" y="5669419"/>
            <a:ext cx="3273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现在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VS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小时候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5179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练习</a:t>
            </a:r>
            <a:r>
              <a:rPr lang="en-US" altLang="zh-CN" sz="4000" b="1" spc="3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P11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13313" name="图片 3" descr="屏幕快照 2020-01-03 上午8.48.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670" y="110490"/>
            <a:ext cx="8863330" cy="66363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5179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练习</a:t>
            </a:r>
            <a:r>
              <a:rPr lang="en-US" altLang="zh-CN" sz="4000" b="1" spc="3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P11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13313" name="图片 3" descr="屏幕快照 2020-01-03 上午8.48.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670" y="110490"/>
            <a:ext cx="8863330" cy="66363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 Box 4"/>
          <p:cNvSpPr txBox="1"/>
          <p:nvPr/>
        </p:nvSpPr>
        <p:spPr>
          <a:xfrm>
            <a:off x="5322703" y="4065895"/>
            <a:ext cx="143002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变化</a:t>
            </a:r>
          </a:p>
        </p:txBody>
      </p:sp>
      <p:sp>
        <p:nvSpPr>
          <p:cNvPr id="2" name="Text Box 4"/>
          <p:cNvSpPr txBox="1"/>
          <p:nvPr/>
        </p:nvSpPr>
        <p:spPr>
          <a:xfrm>
            <a:off x="4849812" y="4589115"/>
            <a:ext cx="143002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变成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9542553" y="4589115"/>
            <a:ext cx="84455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</a:t>
            </a:r>
          </a:p>
        </p:txBody>
      </p:sp>
      <p:sp>
        <p:nvSpPr>
          <p:cNvPr id="10" name="Text Box 4"/>
          <p:cNvSpPr txBox="1"/>
          <p:nvPr/>
        </p:nvSpPr>
        <p:spPr>
          <a:xfrm>
            <a:off x="4900428" y="5150465"/>
            <a:ext cx="84455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7173277" y="5166370"/>
            <a:ext cx="84455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9854248" y="5174442"/>
            <a:ext cx="142938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变化</a:t>
            </a:r>
          </a:p>
        </p:txBody>
      </p:sp>
      <p:sp>
        <p:nvSpPr>
          <p:cNvPr id="13" name="Text Box 4"/>
          <p:cNvSpPr txBox="1"/>
          <p:nvPr/>
        </p:nvSpPr>
        <p:spPr>
          <a:xfrm>
            <a:off x="7357726" y="5744983"/>
            <a:ext cx="142938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变成</a:t>
            </a:r>
          </a:p>
        </p:txBody>
      </p:sp>
    </p:spTree>
    <p:extLst>
      <p:ext uri="{BB962C8B-B14F-4D97-AF65-F5344CB8AC3E}">
        <p14:creationId xmlns:p14="http://schemas.microsoft.com/office/powerpoint/2010/main" val="3738578091"/>
      </p:ext>
    </p:extLst>
  </p:cSld>
  <p:clrMapOvr>
    <a:masterClrMapping/>
  </p:clrMapOvr>
  <p:transition spd="med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030,&quot;width&quot;:6030}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9099,&quot;width&quot;:6824}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2338</Words>
  <Application>Microsoft Office PowerPoint</Application>
  <PresentationFormat>宽屏</PresentationFormat>
  <Paragraphs>344</Paragraphs>
  <Slides>66</Slides>
  <Notes>65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66</vt:i4>
      </vt:variant>
    </vt:vector>
  </HeadingPairs>
  <TitlesOfParts>
    <vt:vector size="74" baseType="lpstr">
      <vt:lpstr>黑体</vt:lpstr>
      <vt:lpstr>华文楷体</vt:lpstr>
      <vt:lpstr>楷体</vt:lpstr>
      <vt:lpstr>字魂105号-简雅黑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lin yi</cp:lastModifiedBy>
  <cp:revision>196</cp:revision>
  <dcterms:created xsi:type="dcterms:W3CDTF">2019-06-19T02:08:00Z</dcterms:created>
  <dcterms:modified xsi:type="dcterms:W3CDTF">2021-10-14T10:02:38Z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4566E5E836884266B9ADDF56FD441886</vt:lpwstr>
  </property>
</Properties>
</file>