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5.xml" ContentType="application/vnd.openxmlformats-officedocument.presentationml.notesSlide+xml"/>
  <Override PartName="/ppt/tags/tag17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8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9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tags/tag20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9"/>
  </p:notesMasterIdLst>
  <p:sldIdLst>
    <p:sldId id="338" r:id="rId2"/>
    <p:sldId id="760" r:id="rId3"/>
    <p:sldId id="380" r:id="rId4"/>
    <p:sldId id="421" r:id="rId5"/>
    <p:sldId id="423" r:id="rId6"/>
    <p:sldId id="425" r:id="rId7"/>
    <p:sldId id="426" r:id="rId8"/>
    <p:sldId id="603" r:id="rId9"/>
    <p:sldId id="427" r:id="rId10"/>
    <p:sldId id="428" r:id="rId11"/>
    <p:sldId id="436" r:id="rId12"/>
    <p:sldId id="437" r:id="rId13"/>
    <p:sldId id="438" r:id="rId14"/>
    <p:sldId id="439" r:id="rId15"/>
    <p:sldId id="604" r:id="rId16"/>
    <p:sldId id="442" r:id="rId17"/>
    <p:sldId id="411" r:id="rId18"/>
    <p:sldId id="362" r:id="rId19"/>
    <p:sldId id="520" r:id="rId20"/>
    <p:sldId id="446" r:id="rId21"/>
    <p:sldId id="447" r:id="rId22"/>
    <p:sldId id="448" r:id="rId23"/>
    <p:sldId id="449" r:id="rId24"/>
    <p:sldId id="347" r:id="rId25"/>
    <p:sldId id="451" r:id="rId26"/>
    <p:sldId id="452" r:id="rId27"/>
    <p:sldId id="453" r:id="rId28"/>
    <p:sldId id="456" r:id="rId29"/>
    <p:sldId id="459" r:id="rId30"/>
    <p:sldId id="460" r:id="rId31"/>
    <p:sldId id="461" r:id="rId32"/>
    <p:sldId id="462" r:id="rId33"/>
    <p:sldId id="463" r:id="rId34"/>
    <p:sldId id="464" r:id="rId35"/>
    <p:sldId id="606" r:id="rId36"/>
    <p:sldId id="607" r:id="rId37"/>
    <p:sldId id="608" r:id="rId38"/>
    <p:sldId id="609" r:id="rId39"/>
    <p:sldId id="465" r:id="rId40"/>
    <p:sldId id="466" r:id="rId41"/>
    <p:sldId id="471" r:id="rId42"/>
    <p:sldId id="469" r:id="rId43"/>
    <p:sldId id="474" r:id="rId44"/>
    <p:sldId id="611" r:id="rId45"/>
    <p:sldId id="476" r:id="rId46"/>
    <p:sldId id="610" r:id="rId47"/>
    <p:sldId id="477" r:id="rId48"/>
    <p:sldId id="478" r:id="rId49"/>
    <p:sldId id="612" r:id="rId50"/>
    <p:sldId id="480" r:id="rId51"/>
    <p:sldId id="481" r:id="rId52"/>
    <p:sldId id="482" r:id="rId53"/>
    <p:sldId id="483" r:id="rId54"/>
    <p:sldId id="487" r:id="rId55"/>
    <p:sldId id="488" r:id="rId56"/>
    <p:sldId id="489" r:id="rId57"/>
    <p:sldId id="486" r:id="rId58"/>
    <p:sldId id="613" r:id="rId59"/>
    <p:sldId id="491" r:id="rId60"/>
    <p:sldId id="614" r:id="rId61"/>
    <p:sldId id="495" r:id="rId62"/>
    <p:sldId id="496" r:id="rId63"/>
    <p:sldId id="755" r:id="rId64"/>
    <p:sldId id="497" r:id="rId65"/>
    <p:sldId id="498" r:id="rId66"/>
    <p:sldId id="754" r:id="rId67"/>
    <p:sldId id="615" r:id="rId68"/>
  </p:sldIdLst>
  <p:sldSz cx="12192000" cy="6858000"/>
  <p:notesSz cx="6858000" cy="9144000"/>
  <p:custDataLst>
    <p:tags r:id="rId7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3">
          <p15:clr>
            <a:srgbClr val="A4A3A4"/>
          </p15:clr>
        </p15:guide>
        <p15:guide id="2" pos="37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203864"/>
    <a:srgbClr val="3760AB"/>
    <a:srgbClr val="3F6DC1"/>
    <a:srgbClr val="355DA5"/>
    <a:srgbClr val="2D4F8B"/>
    <a:srgbClr val="5780C9"/>
    <a:srgbClr val="365FA8"/>
    <a:srgbClr val="28467C"/>
    <a:srgbClr val="FAF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2" y="648"/>
      </p:cViewPr>
      <p:guideLst>
        <p:guide orient="horz" pos="2233"/>
        <p:guide pos="37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DengXian" pitchFamily="2" charset="-122"/>
                <a:ea typeface="DengXian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6EF97-0E35-4C90-89B7-B52FDAAD01D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ngXian" pitchFamily="2" charset="-122"/>
                <a:ea typeface="DengXian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ngXian" pitchFamily="2" charset="-122"/>
              <a:ea typeface="DengXian" pitchFamily="2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DengXian" pitchFamily="2" charset="-122"/>
                <a:ea typeface="DengXian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C83C6A-7CA0-4726-97FA-C69E7B84047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ngXian" pitchFamily="2" charset="-122"/>
                <a:ea typeface="DengXian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ngXian" pitchFamily="2" charset="-122"/>
              <a:ea typeface="DengXian" pitchFamily="2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2022/11/15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 advTm="3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image" Target="../media/image1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tiff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3.xml"/><Relationship Id="rId7" Type="http://schemas.openxmlformats.org/officeDocument/2006/relationships/image" Target="../media/image1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6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1818108" y="3271372"/>
            <a:ext cx="833120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第十三课 我去图书馆看书了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55434"/>
            <a:ext cx="1886840" cy="460375"/>
            <a:chOff x="5152580" y="4855434"/>
            <a:chExt cx="1886840" cy="46037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88062" y="4855434"/>
              <a:ext cx="121539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1181100"/>
            <a:ext cx="11299825" cy="53562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5197475" y="1887538"/>
            <a:ext cx="45608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要少玩游戏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4859338" y="2881313"/>
            <a:ext cx="45593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得好好吃饭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5186363" y="3859213"/>
            <a:ext cx="456088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不要迟到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4438650" y="4852988"/>
            <a:ext cx="6753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如果你走的话，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得带雨伞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4438650" y="5830888"/>
            <a:ext cx="45593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要看一看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3092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多+V；少+V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25550" y="1590675"/>
            <a:ext cx="10269538" cy="4351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今天太冷了，你得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衣服。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如果你不舒服，你可以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喝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热水。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你太胖了，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点儿吧。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快考试了，你应该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游戏。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581150"/>
            <a:ext cx="11228388" cy="43719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1227138" y="3189288"/>
            <a:ext cx="75612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你应该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看书，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玩电脑。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1227138" y="4951413"/>
            <a:ext cx="75612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今天是周末，我想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睡一会儿。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628650"/>
            <a:ext cx="10956925" cy="58054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308100" y="14827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你的衣服太多了，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买点儿吧。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308100" y="320833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如果你可以自己做，就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麻烦别人。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308100" y="5694363"/>
            <a:ext cx="95821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长时间玩手机对眼睛不好，你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玩一会儿吧。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39635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……，而……</a:t>
            </a:r>
          </a:p>
        </p:txBody>
      </p:sp>
      <p:sp>
        <p:nvSpPr>
          <p:cNvPr id="6" name="矩形 5"/>
          <p:cNvSpPr/>
          <p:nvPr/>
        </p:nvSpPr>
        <p:spPr>
          <a:xfrm>
            <a:off x="1671320" y="1405890"/>
            <a:ext cx="89776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≈S1……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，但是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不过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+S2……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                    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比较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S1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S2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2940" y="2994660"/>
            <a:ext cx="1008570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我喜欢打网球，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他喜欢打篮球。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爸爸在看电影，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我在玩游戏。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39635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……，而……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41680" y="2787650"/>
            <a:ext cx="1008570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你应该休息一下，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不是一直学习。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这件事你不应该问我，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应该问老师。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8030" y="1235075"/>
            <a:ext cx="665480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S1+……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，而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              表示选择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1698625"/>
            <a:ext cx="11301413" cy="37893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965" y="127635"/>
            <a:ext cx="4188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230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" t="5763" r="330" b="9927"/>
          <a:stretch>
            <a:fillRect/>
          </a:stretch>
        </p:blipFill>
        <p:spPr bwMode="auto">
          <a:xfrm>
            <a:off x="145415" y="1325563"/>
            <a:ext cx="3625850" cy="20986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t="6573" r="2290" b="8080"/>
          <a:stretch>
            <a:fillRect/>
          </a:stretch>
        </p:blipFill>
        <p:spPr bwMode="auto">
          <a:xfrm>
            <a:off x="145415" y="4691380"/>
            <a:ext cx="3526790" cy="20986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" t="8865" b="14821"/>
          <a:stretch>
            <a:fillRect/>
          </a:stretch>
        </p:blipFill>
        <p:spPr bwMode="auto">
          <a:xfrm>
            <a:off x="8520430" y="1325563"/>
            <a:ext cx="3543300" cy="20986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" t="4173" r="6406"/>
          <a:stretch>
            <a:fillRect/>
          </a:stretch>
        </p:blipFill>
        <p:spPr bwMode="auto">
          <a:xfrm>
            <a:off x="8611870" y="4632008"/>
            <a:ext cx="3543300" cy="2157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362450" y="1325563"/>
            <a:ext cx="3776663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谢谢鼓励！加油！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814888" y="2690813"/>
            <a:ext cx="2871788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她正在洗脸。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629150" y="4054475"/>
            <a:ext cx="3243263" cy="1200150"/>
          </a:xfrm>
          <a:prstGeom prst="rect">
            <a:avLst/>
          </a:prstGeom>
          <a:solidFill>
            <a:srgbClr val="FFF2CC"/>
          </a:solidFill>
          <a:ln w="9525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你看起来很累，休息休息吧！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362450" y="5973763"/>
            <a:ext cx="3776663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C55A11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他们喜欢玩游戏。</a:t>
            </a:r>
          </a:p>
        </p:txBody>
      </p:sp>
      <p:cxnSp>
        <p:nvCxnSpPr>
          <p:cNvPr id="24" name="直线连接符 11"/>
          <p:cNvCxnSpPr>
            <a:cxnSpLocks noChangeShapeType="1"/>
            <a:stCxn id="20" idx="3"/>
          </p:cNvCxnSpPr>
          <p:nvPr/>
        </p:nvCxnSpPr>
        <p:spPr bwMode="auto">
          <a:xfrm>
            <a:off x="8139430" y="1649095"/>
            <a:ext cx="393065" cy="98806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13"/>
          <p:cNvCxnSpPr>
            <a:stCxn id="3" idx="3"/>
            <a:endCxn id="21" idx="1"/>
          </p:cNvCxnSpPr>
          <p:nvPr/>
        </p:nvCxnSpPr>
        <p:spPr>
          <a:xfrm>
            <a:off x="3771265" y="2375535"/>
            <a:ext cx="1043940" cy="63881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16"/>
          <p:cNvCxnSpPr>
            <a:cxnSpLocks noChangeShapeType="1"/>
          </p:cNvCxnSpPr>
          <p:nvPr/>
        </p:nvCxnSpPr>
        <p:spPr bwMode="auto">
          <a:xfrm>
            <a:off x="7872730" y="4632325"/>
            <a:ext cx="739140" cy="96139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18"/>
          <p:cNvCxnSpPr/>
          <p:nvPr/>
        </p:nvCxnSpPr>
        <p:spPr>
          <a:xfrm>
            <a:off x="3671888" y="5380990"/>
            <a:ext cx="690563" cy="9048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2896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13-3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404495" y="1511300"/>
            <a:ext cx="11383010" cy="3835400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514350" indent="-514350">
              <a:lnSpc>
                <a:spcPct val="120000"/>
              </a:lnSpc>
              <a:buFontTx/>
              <a:buAutoNum type="arabicPeriod"/>
            </a:pPr>
            <a:r>
              <a:rPr lang="zh-CN" altLang="en-US" sz="40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听课文，回答问题。</a:t>
            </a:r>
            <a:endParaRPr lang="en-US" altLang="zh-CN" sz="40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fontAlgn="auto"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马克在干什么？</a:t>
            </a:r>
          </a:p>
          <a:p>
            <a:pPr marL="514350" indent="-514350" fontAlgn="auto"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阿尔达觉得马克快考试了才看书对吗？为什么？</a:t>
            </a:r>
          </a:p>
          <a:p>
            <a:pPr marL="514350" indent="-514350" fontAlgn="auto">
              <a:lnSpc>
                <a:spcPct val="150000"/>
              </a:lnSpc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马克平时很少玩游戏，对吗？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4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5565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27735" y="1606550"/>
            <a:ext cx="1058799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休息   鼓励   加油  洗脸  功课  游戏  继续  好好   得   而   应该  一定   养成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习惯</a:t>
            </a:r>
            <a:endParaRPr lang="zh-CN" altLang="en-US" sz="48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6083" name="文本框 2"/>
          <p:cNvSpPr txBox="1"/>
          <p:nvPr/>
        </p:nvSpPr>
        <p:spPr>
          <a:xfrm>
            <a:off x="1074738" y="1065213"/>
            <a:ext cx="10212387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你在复习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功课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是啊。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你看起来很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累，休息休息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明天就考试了，我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得好好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复习。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8131" name="文本框 2"/>
          <p:cNvSpPr txBox="1"/>
          <p:nvPr/>
        </p:nvSpPr>
        <p:spPr>
          <a:xfrm>
            <a:off x="538163" y="865188"/>
            <a:ext cx="10753725" cy="5489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我觉得你应该养成每天学习的好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习惯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少玩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游戏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不是快考试了才看书。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是啊，以后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少玩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游戏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我去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洗洗脸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继续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复习。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加油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谢谢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鼓励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！加油！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106" name="文本框 2"/>
          <p:cNvSpPr txBox="1"/>
          <p:nvPr/>
        </p:nvSpPr>
        <p:spPr>
          <a:xfrm>
            <a:off x="1637030" y="1536383"/>
            <a:ext cx="8916988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阿尔达：你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克：是啊。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阿尔达：你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克：明天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9154" name="文本框 2"/>
          <p:cNvSpPr txBox="1"/>
          <p:nvPr/>
        </p:nvSpPr>
        <p:spPr>
          <a:xfrm>
            <a:off x="862965" y="1536700"/>
            <a:ext cx="10631488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阿尔达：我觉得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，少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克：是啊，以后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，我去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阿尔达：加油吧。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1037590" y="936625"/>
            <a:ext cx="11616690" cy="6092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休息  鼓励  加油  洗脸  继续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功课  游戏   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好好   得   应该  一定   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conj.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而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养成</a:t>
            </a:r>
            <a:r>
              <a:rPr lang="en-US" altLang="zh-CN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习惯</a:t>
            </a:r>
            <a:endParaRPr lang="zh-CN" altLang="en-US" sz="44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172845" y="1037590"/>
            <a:ext cx="9907905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好好</a:t>
            </a:r>
            <a:r>
              <a:rPr lang="en-US" altLang="zh-CN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应该2+V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一定+得/要+V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多+V；少+V</a:t>
            </a:r>
          </a:p>
          <a:p>
            <a:pPr marL="457200" indent="-4572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……，而……</a:t>
            </a: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388" y="1960563"/>
            <a:ext cx="11201400" cy="3057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944688" y="3587750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86425" y="3587750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逛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577388" y="3587750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演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601788" y="43021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686425" y="4302125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577388" y="43021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考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P236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3400425" y="833755"/>
            <a:ext cx="5227320" cy="13252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578" y="2268538"/>
            <a:ext cx="4610100" cy="3352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7" name="组合 2"/>
          <p:cNvGrpSpPr/>
          <p:nvPr/>
        </p:nvGrpSpPr>
        <p:grpSpPr>
          <a:xfrm>
            <a:off x="5436553" y="2268538"/>
            <a:ext cx="6264275" cy="3352800"/>
            <a:chOff x="5377218" y="1922349"/>
            <a:chExt cx="6264322" cy="3352800"/>
          </a:xfrm>
        </p:grpSpPr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5377218" y="1922349"/>
              <a:ext cx="6264322" cy="33528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80808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kumimoji="1" lang="zh-CN" altLang="en-US" kern="1200" cap="none" spc="0" normalizeH="0" baseline="0" noProof="0"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组 7"/>
            <p:cNvGrpSpPr/>
            <p:nvPr/>
          </p:nvGrpSpPr>
          <p:grpSpPr>
            <a:xfrm>
              <a:off x="5390848" y="1922349"/>
              <a:ext cx="6250692" cy="3352800"/>
              <a:chOff x="5411656" y="1922349"/>
              <a:chExt cx="6250692" cy="33528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11656" y="1922349"/>
                <a:ext cx="6250692" cy="1676400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11656" y="3657601"/>
                <a:ext cx="6250692" cy="161754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85520" y="1167765"/>
            <a:ext cx="10587990" cy="37103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   已经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更   懒   结束   逛街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场   演唱会 有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没意思</a:t>
            </a:r>
            <a:endParaRPr lang="zh-CN" altLang="en-US" sz="4800" b="1" dirty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3" name="文本框 1"/>
          <p:cNvSpPr txBox="1"/>
          <p:nvPr/>
        </p:nvSpPr>
        <p:spPr>
          <a:xfrm>
            <a:off x="1050925" y="331788"/>
            <a:ext cx="173355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结束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00275" y="1800225"/>
            <a:ext cx="9991725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结束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以后，我打算去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演唱会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11488" y="331788"/>
            <a:ext cx="3005137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开始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" y="3092450"/>
            <a:ext cx="5321300" cy="30400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6526213" y="3536950"/>
            <a:ext cx="3592512" cy="831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演唱会</a:t>
            </a:r>
            <a:endParaRPr lang="zh-CN" altLang="en-US" sz="4800" dirty="0">
              <a:latin typeface="DengXian" pitchFamily="2" charset="-122"/>
              <a:ea typeface="DengXian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65988" y="3332163"/>
            <a:ext cx="995362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场</a:t>
            </a:r>
          </a:p>
        </p:txBody>
      </p:sp>
      <p:sp>
        <p:nvSpPr>
          <p:cNvPr id="12" name="矩形 11"/>
          <p:cNvSpPr/>
          <p:nvPr/>
        </p:nvSpPr>
        <p:spPr>
          <a:xfrm>
            <a:off x="6359525" y="5211763"/>
            <a:ext cx="5670550" cy="1014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en-US" altLang="zh-CN" sz="6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6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演唱会</a:t>
            </a:r>
            <a:endParaRPr lang="zh-CN" altLang="en-US" sz="4800" dirty="0">
              <a:latin typeface="DengXian" pitchFamily="2" charset="-122"/>
              <a:ea typeface="DengXian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3" name="文本框 1"/>
          <p:cNvSpPr txBox="1"/>
          <p:nvPr/>
        </p:nvSpPr>
        <p:spPr>
          <a:xfrm>
            <a:off x="1099820" y="318453"/>
            <a:ext cx="173355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结束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5015" y="1203325"/>
            <a:ext cx="9991725" cy="53232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点开始。</a:t>
            </a:r>
          </a:p>
          <a:p>
            <a:pPr marL="571500" indent="-5715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演唱会开始了。</a:t>
            </a:r>
          </a:p>
          <a:p>
            <a:pPr marL="571500" indent="-5715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运动会昨天就结束了。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我们现在开始写作业。</a:t>
            </a:r>
          </a:p>
          <a:p>
            <a:pPr marL="571500" indent="-5715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下个星期开始上数学课。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11488" y="318453"/>
            <a:ext cx="3005137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开始</a:t>
            </a:r>
          </a:p>
        </p:txBody>
      </p:sp>
      <p:sp>
        <p:nvSpPr>
          <p:cNvPr id="2" name="矩形 1"/>
          <p:cNvSpPr/>
          <p:nvPr/>
        </p:nvSpPr>
        <p:spPr>
          <a:xfrm>
            <a:off x="5403850" y="2063750"/>
            <a:ext cx="64008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（活动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考试）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开始</a:t>
            </a:r>
            <a:r>
              <a:rPr lang="en-US" altLang="zh-CN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结束</a:t>
            </a:r>
          </a:p>
        </p:txBody>
      </p:sp>
      <p:sp>
        <p:nvSpPr>
          <p:cNvPr id="6" name="矩形 5"/>
          <p:cNvSpPr/>
          <p:nvPr/>
        </p:nvSpPr>
        <p:spPr>
          <a:xfrm>
            <a:off x="7252970" y="4762500"/>
            <a:ext cx="432689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S+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（时间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开始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2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440" y="3382010"/>
            <a:ext cx="4483100" cy="29289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文本框 3"/>
          <p:cNvSpPr txBox="1"/>
          <p:nvPr/>
        </p:nvSpPr>
        <p:spPr>
          <a:xfrm>
            <a:off x="1208405" y="213360"/>
            <a:ext cx="181864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逛街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69328" y="1075055"/>
            <a:ext cx="10620375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考试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结束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以后，父母打算带孩子去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逛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我和朋友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逛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了三个小时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，但是一点儿也不累。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35470" y="3420110"/>
            <a:ext cx="3507105" cy="2984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逛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街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商店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书店</a:t>
            </a:r>
          </a:p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67880" y="389255"/>
            <a:ext cx="4383405" cy="3107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2" name="文本框 2"/>
          <p:cNvSpPr txBox="1"/>
          <p:nvPr/>
        </p:nvSpPr>
        <p:spPr>
          <a:xfrm>
            <a:off x="1356360" y="939483"/>
            <a:ext cx="101917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懒</a:t>
            </a:r>
          </a:p>
        </p:txBody>
      </p:sp>
      <p:sp>
        <p:nvSpPr>
          <p:cNvPr id="3" name="矩形 2"/>
          <p:cNvSpPr/>
          <p:nvPr/>
        </p:nvSpPr>
        <p:spPr>
          <a:xfrm>
            <a:off x="1163638" y="3782695"/>
            <a:ext cx="9864725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上午九点，阿尔达要去图书馆看书，可是马克还在睡觉，太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懒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了！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6625" name="文本框 1"/>
          <p:cNvSpPr txBox="1"/>
          <p:nvPr/>
        </p:nvSpPr>
        <p:spPr>
          <a:xfrm>
            <a:off x="908685" y="422910"/>
            <a:ext cx="76835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有意思 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意思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6155" y="1252855"/>
            <a:ext cx="4343400" cy="289433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212533" y="2107248"/>
            <a:ext cx="5589587" cy="17700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你喜欢看演唱会吗？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你觉得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有意思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95705" y="4671060"/>
            <a:ext cx="10168255" cy="15678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说一说，你觉得做什么很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有意思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逛街？看小说？打球？游泳？还是别的？为什么？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49313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27651" name="图片 4"/>
          <p:cNvPicPr>
            <a:picLocks noChangeAspect="1"/>
          </p:cNvPicPr>
          <p:nvPr/>
        </p:nvPicPr>
        <p:blipFill>
          <a:blip r:embed="rId3"/>
          <a:srcRect l="16486"/>
          <a:stretch>
            <a:fillRect/>
          </a:stretch>
        </p:blipFill>
        <p:spPr>
          <a:xfrm>
            <a:off x="698500" y="2205038"/>
            <a:ext cx="4027488" cy="321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275" y="2146300"/>
            <a:ext cx="4902200" cy="32702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3188" y="2151063"/>
            <a:ext cx="5032375" cy="33512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6096000" y="849313"/>
            <a:ext cx="1463675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zh-CN" altLang="en-US" sz="4800" b="1" baseline="-25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50338" y="854075"/>
            <a:ext cx="1490662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变了</a:t>
            </a:r>
          </a:p>
        </p:txBody>
      </p:sp>
      <p:sp>
        <p:nvSpPr>
          <p:cNvPr id="15" name="箭头: 右 14"/>
          <p:cNvSpPr/>
          <p:nvPr/>
        </p:nvSpPr>
        <p:spPr>
          <a:xfrm>
            <a:off x="7302500" y="1181100"/>
            <a:ext cx="1747838" cy="31591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03850" y="2259013"/>
            <a:ext cx="6788150" cy="3243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他好像胖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她哭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下雪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，真美！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4253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好好</a:t>
            </a:r>
            <a:r>
              <a:rPr lang="en-US" alt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+V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9650" y="1080770"/>
            <a:ext cx="10290810" cy="4154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20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周末我可以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好好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休息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一下。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20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你什么时候有空，我们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好好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聊聊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20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你今天回家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好好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写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作业。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698" y="1760220"/>
            <a:ext cx="10864850" cy="33369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6762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已经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了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38555" y="1247775"/>
            <a:ext cx="9697085" cy="2953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现在十点了，超市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，你明天再来找她吧。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我们来中国</a:t>
            </a:r>
            <a:r>
              <a:rPr lang="zh-CN" altLang="en-US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已经</a:t>
            </a:r>
            <a:r>
              <a:rPr lang="zh-CN" altLang="en-US" sz="360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三个月</a:t>
            </a:r>
            <a:r>
              <a:rPr lang="zh-CN" altLang="en-US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360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38555" y="4333875"/>
            <a:ext cx="969708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星期五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12835" y="1955800"/>
            <a:ext cx="326072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+V+</a:t>
            </a:r>
            <a:r>
              <a:rPr lang="zh-CN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11900" y="5170170"/>
            <a:ext cx="56616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已经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数量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2838" y="1325563"/>
            <a:ext cx="9988550" cy="53990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2541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才2+</a:t>
            </a:r>
            <a:r>
              <a:rPr kumimoji="0" 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数量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/时间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11338" y="2584450"/>
            <a:ext cx="8453437" cy="3243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我弟弟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三岁。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现在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九点，我还不想睡。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这件毛衣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50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块钱，太便宜了！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0925" y="1438275"/>
            <a:ext cx="146367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endParaRPr lang="zh-CN" altLang="en-US" sz="4800" b="1" baseline="-25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40463" y="1449388"/>
            <a:ext cx="5338762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少、小、便宜</a:t>
            </a:r>
            <a:r>
              <a:rPr lang="en-US" altLang="zh-CN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48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箭头: 右 5"/>
          <p:cNvSpPr/>
          <p:nvPr/>
        </p:nvSpPr>
        <p:spPr>
          <a:xfrm>
            <a:off x="4689475" y="1770063"/>
            <a:ext cx="1336675" cy="31591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25411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才</a:t>
            </a:r>
            <a:r>
              <a:rPr kumimoji="0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数量</a:t>
            </a:r>
            <a:r>
              <a:rPr kumimoji="0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/时间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8155" y="1694815"/>
            <a:ext cx="608012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我早上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12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点才起床。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爸爸下个星期才回家。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698105" y="2310130"/>
            <a:ext cx="37280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：很晚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049260" y="4543425"/>
            <a:ext cx="3668395" cy="11372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数量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时间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：少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早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78155" y="4305300"/>
            <a:ext cx="688911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现在才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点，不着急吃午饭。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我才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岁，不可以读大学。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1325563"/>
            <a:ext cx="11226800" cy="45323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2"/>
          <p:cNvSpPr txBox="1"/>
          <p:nvPr/>
        </p:nvSpPr>
        <p:spPr>
          <a:xfrm>
            <a:off x="1841500" y="32353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有两个。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1841500" y="514508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我下午三点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去吃饭。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674688"/>
            <a:ext cx="11412538" cy="54943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63738" y="157003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不是，我妹妹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三岁。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1963738" y="3503613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好啊，坐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出租车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十分钟。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963738" y="54387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一点儿也不，这双鞋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才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100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块钱。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75195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更+A/V心理动词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7213" y="1495425"/>
            <a:ext cx="11634787" cy="4167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我喜欢看小说，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喜欢看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电影。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我有三个中国朋友，我室友的中国朋友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，她有六个！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这个商场里的东西很便宜，可是超市里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便宜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50" y="1504950"/>
            <a:ext cx="11363325" cy="43783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185863" y="31527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他来中国的时间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长。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185863" y="512445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我觉得这顶帽子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好看。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6865" name="组 3"/>
          <p:cNvGrpSpPr/>
          <p:nvPr/>
        </p:nvGrpSpPr>
        <p:grpSpPr>
          <a:xfrm>
            <a:off x="555625" y="912813"/>
            <a:ext cx="11047413" cy="5535612"/>
            <a:chOff x="556403" y="913462"/>
            <a:chExt cx="11045981" cy="5534698"/>
          </a:xfrm>
        </p:grpSpPr>
        <p:pic>
          <p:nvPicPr>
            <p:cNvPr id="36866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403" y="913462"/>
              <a:ext cx="11045981" cy="176967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6867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403" y="2960557"/>
              <a:ext cx="11045981" cy="348760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3550" y="792163"/>
            <a:ext cx="11233150" cy="56911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212850" y="189388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学校附近的咖啡馆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便宜。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1212850" y="386238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他比以前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努力了。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212850" y="573722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喜欢跟同学一起复习。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325563"/>
            <a:ext cx="11212513" cy="5008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4486275" y="2046288"/>
            <a:ext cx="67008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下课以后要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背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4092575" y="2930525"/>
            <a:ext cx="67008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复习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3355975" y="381635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你应该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吃饭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354513" y="4694238"/>
            <a:ext cx="7562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我要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好好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洗洗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4313238" y="555783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你应该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学习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，每天预习、复习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237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1460500"/>
            <a:ext cx="11444288" cy="47704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线连接符 4"/>
          <p:cNvCxnSpPr/>
          <p:nvPr/>
        </p:nvCxnSpPr>
        <p:spPr>
          <a:xfrm>
            <a:off x="2962275" y="3057525"/>
            <a:ext cx="4325938" cy="28241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/>
          <p:cNvCxnSpPr/>
          <p:nvPr/>
        </p:nvCxnSpPr>
        <p:spPr>
          <a:xfrm>
            <a:off x="5011738" y="3846513"/>
            <a:ext cx="2276475" cy="623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10"/>
          <p:cNvCxnSpPr/>
          <p:nvPr/>
        </p:nvCxnSpPr>
        <p:spPr>
          <a:xfrm flipV="1">
            <a:off x="3968750" y="3846513"/>
            <a:ext cx="3319463" cy="7270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12"/>
          <p:cNvCxnSpPr/>
          <p:nvPr/>
        </p:nvCxnSpPr>
        <p:spPr>
          <a:xfrm flipV="1">
            <a:off x="3968750" y="3108325"/>
            <a:ext cx="3319463" cy="21320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 flipV="1">
            <a:off x="5124450" y="5240338"/>
            <a:ext cx="2163763" cy="6588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2896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13-6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2173605" y="1800225"/>
            <a:ext cx="7844790" cy="3835400"/>
          </a:xfrm>
        </p:spPr>
        <p:txBody>
          <a:bodyPr vert="horz" wrap="square" lIns="91440" tIns="45720" rIns="91440" bIns="45720" anchor="t">
            <a:normAutofit fontScale="97500" lnSpcReduction="10000"/>
          </a:bodyPr>
          <a:lstStyle/>
          <a:p>
            <a:pPr marL="514350" indent="-514350">
              <a:lnSpc>
                <a:spcPct val="120000"/>
              </a:lnSpc>
              <a:buFontTx/>
              <a:buAutoNum type="arabicPeriod"/>
            </a:pPr>
            <a:r>
              <a:rPr lang="zh-CN" altLang="en-US" sz="4000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听课文，回答问题。</a:t>
            </a:r>
            <a:endParaRPr lang="en-US" altLang="zh-CN" sz="4000" b="1" dirty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120000"/>
              </a:lnSpc>
              <a:buFontTx/>
              <a:buAutoNum type="circleNumDbPlain"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马克在干什么？</a:t>
            </a:r>
          </a:p>
          <a:p>
            <a:pPr marL="514350" indent="-514350">
              <a:lnSpc>
                <a:spcPct val="120000"/>
              </a:lnSpc>
              <a:buFontTx/>
              <a:buAutoNum type="circleNumDbPlain"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阿尔达打算去哪儿？马克呢？</a:t>
            </a:r>
          </a:p>
          <a:p>
            <a:pPr marL="514350" indent="-514350">
              <a:lnSpc>
                <a:spcPct val="120000"/>
              </a:lnSpc>
              <a:buFontTx/>
              <a:buAutoNum type="circleNumDbPlain"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马克和谁一起去听演唱会？</a:t>
            </a:r>
          </a:p>
          <a:p>
            <a:pPr marL="514350" indent="-514350">
              <a:lnSpc>
                <a:spcPct val="120000"/>
              </a:lnSpc>
              <a:buFontTx/>
              <a:buAutoNum type="circleNumDbPlain"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阿尔达为什么不去听演唱会？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45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726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9940" name="文本框 2"/>
          <p:cNvSpPr txBox="1"/>
          <p:nvPr/>
        </p:nvSpPr>
        <p:spPr>
          <a:xfrm>
            <a:off x="526415" y="1193165"/>
            <a:ext cx="11337290" cy="47180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现在几点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已经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九点了。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才九点？我想再睡一会儿。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你太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懒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了！我去图书馆看书了，你继续睡吧。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哎呀，阿尔达，考试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结束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了，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我们应该好好休息休息，而不是一直看书。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3010" name="文本框 2"/>
          <p:cNvSpPr txBox="1"/>
          <p:nvPr/>
        </p:nvSpPr>
        <p:spPr>
          <a:xfrm>
            <a:off x="666750" y="883285"/>
            <a:ext cx="11213465" cy="4741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你啊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我打算一会儿去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逛街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，然后晚上去听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演唱会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演唱会？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对，今晚学校有一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演唱会，我一定要去。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你跟我一起去吗？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我不去，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没意思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喜欢看书。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好吧，那我和艾米丽一起去。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1985" name="文本框 2"/>
          <p:cNvSpPr txBox="1"/>
          <p:nvPr/>
        </p:nvSpPr>
        <p:spPr>
          <a:xfrm>
            <a:off x="1276350" y="961073"/>
            <a:ext cx="10412413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克：现在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阿尔达：已经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！我去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，你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克：哎呀，阿尔达，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我们应该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4034" name="文本框 2"/>
          <p:cNvSpPr txBox="1"/>
          <p:nvPr/>
        </p:nvSpPr>
        <p:spPr>
          <a:xfrm>
            <a:off x="889635" y="890270"/>
            <a:ext cx="10412413" cy="50774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阿尔达：你啊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克：我打算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，然后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阿尔达：演唱会？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克：对，今晚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阿尔达：我不去，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，我更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马  克：好吧，那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去。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00" y="1325563"/>
            <a:ext cx="11153775" cy="48339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0474325" y="12779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0474325" y="18827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1" name="矩形 10"/>
          <p:cNvSpPr/>
          <p:nvPr/>
        </p:nvSpPr>
        <p:spPr>
          <a:xfrm>
            <a:off x="10610850" y="2544763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610850" y="3259138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74325" y="40084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4" name="矩形 13"/>
          <p:cNvSpPr/>
          <p:nvPr/>
        </p:nvSpPr>
        <p:spPr>
          <a:xfrm>
            <a:off x="10610850" y="4664075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10850" y="5335588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698" y="1058228"/>
            <a:ext cx="10839450" cy="52816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432560" y="5681028"/>
            <a:ext cx="596423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8055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听力实践（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）：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13-7</a:t>
            </a:r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1581150"/>
            <a:ext cx="11468100" cy="4073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084763" y="32337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8918575" y="38909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5084763" y="45148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1106488" y="51736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45064" name="文本框 1"/>
          <p:cNvSpPr txBox="1"/>
          <p:nvPr/>
        </p:nvSpPr>
        <p:spPr>
          <a:xfrm>
            <a:off x="10379075" y="1627188"/>
            <a:ext cx="1404938" cy="5667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itchFamily="2" charset="-122"/>
              <a:ea typeface="DengXian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054850" cy="839788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应该</a:t>
            </a:r>
            <a:r>
              <a:rPr lang="zh-CN" altLang="en-US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5550" y="1527175"/>
            <a:ext cx="10269538" cy="4883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学习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汉语。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你还是孩子，不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喝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酒。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如果你没听明白，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告诉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这些衣服太脏了，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好好</a:t>
            </a:r>
            <a:r>
              <a:rPr lang="zh-CN" altLang="en-US" sz="5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洗洗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035" name="文本框 3"/>
          <p:cNvSpPr txBox="1"/>
          <p:nvPr/>
        </p:nvSpPr>
        <p:spPr>
          <a:xfrm>
            <a:off x="7834948" y="779780"/>
            <a:ext cx="3841750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en-US" altLang="zh-CN" sz="66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6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≈</a:t>
            </a:r>
            <a:r>
              <a:rPr lang="zh-CN" altLang="en-US" sz="6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endParaRPr lang="en-US" altLang="zh-CN" sz="6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8156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听力实践（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）：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13-8</a:t>
            </a:r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  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64" name="文本框 1"/>
          <p:cNvSpPr txBox="1"/>
          <p:nvPr/>
        </p:nvSpPr>
        <p:spPr>
          <a:xfrm>
            <a:off x="10379075" y="1330643"/>
            <a:ext cx="1404938" cy="56673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itchFamily="2" charset="-122"/>
              <a:ea typeface="DengXian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029018"/>
            <a:ext cx="11049000" cy="53467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553200" y="263080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363663" y="4685030"/>
            <a:ext cx="869950" cy="7858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346200" y="529939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阅读实践：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4950" y="1301750"/>
            <a:ext cx="11793538" cy="54102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说完“晚安”以后，你真的睡了吗？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有一件很有意思的事，有些人说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晚安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”以后就真的去睡觉了，可是大部分人说完“晚安”以后不去睡觉，而是继续玩手机什么的，很晚才睡觉。我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周围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的一些朋友就是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，我也常常这样。不过，我们都知道这不是一个好习惯，我们应该养成早睡早起的好习惯，早睡早起对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身体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最好。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你和我一样吗？说完“晚安”以后，你真的睡了吗？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1325563"/>
            <a:ext cx="11353800" cy="49625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7297738" y="27257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098550" y="52847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3970" y="1282065"/>
            <a:ext cx="999172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：结束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V+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完：吃完   写完   听完 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V+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完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+N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：洗完澡   刷完牙  跑完步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阅读实践：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8925" y="1654175"/>
            <a:ext cx="11614150" cy="424815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有些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人觉得汉语很难，而有些人觉得汉语很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简单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我觉得汉语没那么难，汉语比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阿拉伯语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西班牙语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、英语更简单。如果你每天都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认真听课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，养成经常预习、复习的好习惯，平时多说汉语，好好写作业，不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偷懒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，就一定可以学好汉语。</a:t>
            </a:r>
          </a:p>
        </p:txBody>
      </p:sp>
    </p:spTree>
  </p:cSld>
  <p:clrMapOvr>
    <a:masterClrMapping/>
  </p:clrMapOvr>
  <p:transition spd="med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P243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" y="1584325"/>
            <a:ext cx="11677650" cy="38909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7323138" y="23653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017588" y="43148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015" y="318770"/>
            <a:ext cx="1104963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015" y="738505"/>
            <a:ext cx="9991725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补充词汇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第一部分：别人  影响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第二部分：哭  出租车 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阅读：完  晚安  周围  这样 身体  有些</a:t>
            </a: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简单  认真  听课  偷懒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552575"/>
            <a:ext cx="11437938" cy="44037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800225" y="3271838"/>
            <a:ext cx="7562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回去好好休息。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800225" y="5227638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待在房间里，不出去。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P232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05" y="837565"/>
            <a:ext cx="11005820" cy="544004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1827530" y="1732915"/>
            <a:ext cx="73774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早点儿回去写作业。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1827530" y="3690620"/>
            <a:ext cx="87877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买深一点儿的，因为浅色的容易脏。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1827530" y="5606415"/>
            <a:ext cx="91738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送你的妈妈一束花，女孩都喜欢花。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91502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一定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得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+V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888" y="2095500"/>
            <a:ext cx="11285537" cy="324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来中国以前，妈妈告诉我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努力学习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明天有考试，你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得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早点儿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休息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一定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吃饭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，你太瘦了！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2147</Words>
  <Application>Microsoft Macintosh PowerPoint</Application>
  <PresentationFormat>宽屏</PresentationFormat>
  <Paragraphs>414</Paragraphs>
  <Slides>67</Slides>
  <Notes>67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67</vt:i4>
      </vt:variant>
    </vt:vector>
  </HeadingPairs>
  <TitlesOfParts>
    <vt:vector size="73" baseType="lpstr">
      <vt:lpstr>DengXian</vt:lpstr>
      <vt:lpstr>楷体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xinyao Xu</cp:lastModifiedBy>
  <cp:revision>169</cp:revision>
  <dcterms:created xsi:type="dcterms:W3CDTF">2019-10-10T09:15:00Z</dcterms:created>
  <dcterms:modified xsi:type="dcterms:W3CDTF">2022-11-15T12:51:04Z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ICV">
    <vt:lpwstr>6D26277FE01C4BDDB21944BC9ECF225D</vt:lpwstr>
  </property>
</Properties>
</file>