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0" r:id="rId3"/>
    <p:sldId id="421" r:id="rId5"/>
    <p:sldId id="443" r:id="rId6"/>
    <p:sldId id="841" r:id="rId7"/>
    <p:sldId id="782" r:id="rId8"/>
    <p:sldId id="783" r:id="rId9"/>
    <p:sldId id="839" r:id="rId10"/>
    <p:sldId id="784" r:id="rId11"/>
    <p:sldId id="648" r:id="rId12"/>
    <p:sldId id="840" r:id="rId13"/>
    <p:sldId id="740" r:id="rId14"/>
    <p:sldId id="828" r:id="rId15"/>
    <p:sldId id="750" r:id="rId16"/>
    <p:sldId id="752" r:id="rId17"/>
    <p:sldId id="785" r:id="rId18"/>
    <p:sldId id="826" r:id="rId19"/>
    <p:sldId id="842" r:id="rId20"/>
    <p:sldId id="742" r:id="rId21"/>
    <p:sldId id="744" r:id="rId22"/>
    <p:sldId id="829" r:id="rId23"/>
    <p:sldId id="749" r:id="rId24"/>
    <p:sldId id="821" r:id="rId25"/>
    <p:sldId id="822" r:id="rId26"/>
    <p:sldId id="843" r:id="rId27"/>
    <p:sldId id="756" r:id="rId28"/>
    <p:sldId id="786" r:id="rId29"/>
    <p:sldId id="757" r:id="rId30"/>
    <p:sldId id="758" r:id="rId31"/>
    <p:sldId id="824" r:id="rId32"/>
    <p:sldId id="761" r:id="rId33"/>
    <p:sldId id="823" r:id="rId34"/>
    <p:sldId id="846" r:id="rId35"/>
    <p:sldId id="844" r:id="rId36"/>
    <p:sldId id="845" r:id="rId37"/>
    <p:sldId id="847" r:id="rId38"/>
    <p:sldId id="762" r:id="rId39"/>
    <p:sldId id="764" r:id="rId40"/>
    <p:sldId id="640" r:id="rId41"/>
    <p:sldId id="641" r:id="rId42"/>
    <p:sldId id="642" r:id="rId43"/>
    <p:sldId id="832" r:id="rId44"/>
    <p:sldId id="765" r:id="rId45"/>
    <p:sldId id="767" r:id="rId46"/>
    <p:sldId id="768" r:id="rId47"/>
    <p:sldId id="773" r:id="rId48"/>
    <p:sldId id="792" r:id="rId49"/>
    <p:sldId id="774" r:id="rId50"/>
    <p:sldId id="776" r:id="rId51"/>
    <p:sldId id="833" r:id="rId52"/>
    <p:sldId id="834" r:id="rId53"/>
    <p:sldId id="836" r:id="rId54"/>
    <p:sldId id="778" r:id="rId55"/>
    <p:sldId id="793" r:id="rId56"/>
    <p:sldId id="837" r:id="rId57"/>
    <p:sldId id="854" r:id="rId58"/>
    <p:sldId id="848" r:id="rId59"/>
    <p:sldId id="849" r:id="rId60"/>
    <p:sldId id="850" r:id="rId61"/>
    <p:sldId id="851" r:id="rId62"/>
    <p:sldId id="852" r:id="rId63"/>
    <p:sldId id="853" r:id="rId6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0E870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9" d="100"/>
          <a:sy n="89" d="100"/>
        </p:scale>
        <p:origin x="81" y="156"/>
      </p:cViewPr>
      <p:guideLst>
        <p:guide orient="horz" pos="2247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tags" Target="../tags/tag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1" Type="http://schemas.openxmlformats.org/officeDocument/2006/relationships/tags" Target="../tags/tag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hyperlink" Target="http://image.baidu.com/i?ct=503316480&amp;z=0&amp;tn=baiduimagedetail&amp;word=%BA%EC%C6%BB%B9%FB&amp;in=22619&amp;cl=2&amp;lm=-1&amp;pn=0&amp;rn=1&amp;di=9630986340&amp;ln=2000&amp;fr=&amp;fmq=&amp;ic=&amp;s=&amp;se=&amp;sme=0&amp;tab=&amp;width=&amp;height=&amp;face=&amp;is=&amp;istype=" TargetMode="Externa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8.png"/><Relationship Id="rId1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image" Target="file:///C:\Users\DELL\AppData\Local\Temp\wps\INetCache\c39b47757f64268e76cc9502dd2094c0" TargetMode="Externa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2622653" y="3428852"/>
            <a:ext cx="651256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第七课 从自助餐到自驾游</a:t>
            </a:r>
            <a:endParaRPr lang="zh-CN" altLang="en-US" sz="4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539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4081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节俭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adj. 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8434" name="Rectangle 3"/>
          <p:cNvSpPr txBox="1">
            <a:spLocks noRot="1"/>
          </p:cNvSpPr>
          <p:nvPr/>
        </p:nvSpPr>
        <p:spPr>
          <a:xfrm>
            <a:off x="918845" y="1590675"/>
            <a:ext cx="10400590" cy="18383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他的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生活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节俭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，即使有钱买车，也坚持骑自行车上下班。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5" name="Rectangle 3"/>
          <p:cNvSpPr txBox="1">
            <a:spLocks noRot="1"/>
          </p:cNvSpPr>
          <p:nvPr/>
        </p:nvSpPr>
        <p:spPr>
          <a:xfrm>
            <a:off x="919162" y="3282147"/>
            <a:ext cx="11272838" cy="8778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父母让孩子养成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节俭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的习惯，不要乱花钱。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4" grpId="1"/>
      <p:bldP spid="18435" grpId="0"/>
      <p:bldP spid="184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147" name="Text Box 4"/>
          <p:cNvSpPr txBox="1"/>
          <p:nvPr/>
        </p:nvSpPr>
        <p:spPr>
          <a:xfrm>
            <a:off x="925830" y="1182370"/>
            <a:ext cx="12049125" cy="13093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我已经习惯了这种每天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，没有时间休息的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生活了。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150" name="Text Box 4"/>
          <p:cNvSpPr txBox="1"/>
          <p:nvPr/>
        </p:nvSpPr>
        <p:spPr>
          <a:xfrm>
            <a:off x="991235" y="2626678"/>
            <a:ext cx="11917363" cy="13093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2.她很年轻，但总喜欢把自己打扮成二十世纪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七八十_____的人。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153" name="Text Box 4"/>
          <p:cNvSpPr txBox="1"/>
          <p:nvPr/>
        </p:nvSpPr>
        <p:spPr>
          <a:xfrm>
            <a:off x="991235" y="5061585"/>
            <a:ext cx="11917363" cy="13093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4.我______在那座城市工作了十年，所以非常了解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  <a:p>
            <a:pPr>
              <a:lnSpc>
                <a:spcPct val="11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那里。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6155" name="Text Box 4"/>
          <p:cNvSpPr txBox="1"/>
          <p:nvPr/>
        </p:nvSpPr>
        <p:spPr>
          <a:xfrm>
            <a:off x="1022985" y="4005898"/>
            <a:ext cx="11885613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3.______的妈妈每天都把家里打扫得干干净净。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10241" name="Rectangle 2"/>
          <p:cNvSpPr>
            <a:spLocks noGrp="1"/>
          </p:cNvSpPr>
          <p:nvPr/>
        </p:nvSpPr>
        <p:spPr>
          <a:xfrm>
            <a:off x="-1892935" y="146685"/>
            <a:ext cx="12192000" cy="10350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勤劳    曾经    忙碌    年代 </a:t>
            </a: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0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休闲</a:t>
            </a:r>
            <a:endParaRPr lang="zh-CN" altLang="en-US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13690" y="950595"/>
            <a:ext cx="1177544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6082" name="Rectangle 3"/>
          <p:cNvSpPr txBox="1">
            <a:spLocks noRot="1"/>
          </p:cNvSpPr>
          <p:nvPr/>
        </p:nvSpPr>
        <p:spPr>
          <a:xfrm>
            <a:off x="283135" y="2247593"/>
            <a:ext cx="11569700" cy="91216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中国进入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21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世纪开始，人们的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休闲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生活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越来越丰富。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6083" name="Rectangle 3"/>
          <p:cNvSpPr txBox="1">
            <a:spLocks noRot="1"/>
          </p:cNvSpPr>
          <p:nvPr/>
        </p:nvSpPr>
        <p:spPr>
          <a:xfrm>
            <a:off x="283135" y="3354377"/>
            <a:ext cx="12245975" cy="8411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夏天的长白山，气候舒适，风景美丽，是个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度假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休闲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的好地方。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4606"/>
          <a:stretch>
            <a:fillRect/>
          </a:stretch>
        </p:blipFill>
        <p:spPr>
          <a:xfrm>
            <a:off x="8669020" y="81280"/>
            <a:ext cx="3522980" cy="21736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ctangle 3"/>
          <p:cNvSpPr txBox="1">
            <a:spLocks noRot="1"/>
          </p:cNvSpPr>
          <p:nvPr/>
        </p:nvSpPr>
        <p:spPr>
          <a:xfrm>
            <a:off x="369204" y="4449773"/>
            <a:ext cx="11569700" cy="6832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休闲服</a:t>
            </a:r>
            <a:r>
              <a: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休闲鞋</a:t>
            </a:r>
            <a:r>
              <a: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2" grpId="1"/>
      <p:bldP spid="46083" grpId="0"/>
      <p:bldP spid="46083" grpId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偷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v.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754914" y="2647334"/>
            <a:ext cx="1076067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小偷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趁病人没注意，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偷偷地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走到他们背后，然后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偷</a:t>
            </a:r>
            <a:r>
              <a:rPr lang="zh-CN" altLang="en-US" sz="36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走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了他要交给医生的医药费。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4" name="图片 3" descr="timg[2]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032" t="5625" r="11835" b="8929"/>
          <a:stretch>
            <a:fillRect/>
          </a:stretch>
        </p:blipFill>
        <p:spPr>
          <a:xfrm>
            <a:off x="7776582" y="3729610"/>
            <a:ext cx="3535084" cy="2413006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5" name="文本框 4"/>
          <p:cNvSpPr txBox="1"/>
          <p:nvPr/>
        </p:nvSpPr>
        <p:spPr>
          <a:xfrm>
            <a:off x="755015" y="1350010"/>
            <a:ext cx="4649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 </a:t>
            </a: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偷（走）</a:t>
            </a:r>
            <a:r>
              <a:rPr lang="en-US" altLang="zh-CN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+ </a:t>
            </a: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东西</a:t>
            </a:r>
            <a:endParaRPr lang="zh-CN" altLang="en-US" sz="32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4914" y="1933575"/>
            <a:ext cx="6954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偷偷地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+v.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（做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不让别人知道）</a:t>
            </a:r>
            <a:endParaRPr lang="en-US" altLang="zh-CN" sz="32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466" y="3663950"/>
            <a:ext cx="3677519" cy="2444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印象 N.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04800" y="950595"/>
            <a:ext cx="1170495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77190" y="3870325"/>
            <a:ext cx="120364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我们见过面吗？我怎么</a:t>
            </a:r>
            <a:r>
              <a:rPr lang="zh-CN" altLang="en-US" sz="4400" b="1" dirty="0">
                <a:solidFill>
                  <a:srgbClr val="009900"/>
                </a:solidFill>
                <a:latin typeface="楷体" panose="02010609060101010101" charset="-122"/>
                <a:ea typeface="楷体" panose="02010609060101010101" charset="-122"/>
              </a:rPr>
              <a:t>对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你一点儿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印象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也没有。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555" name="文本框 5"/>
          <p:cNvSpPr txBox="1"/>
          <p:nvPr/>
        </p:nvSpPr>
        <p:spPr>
          <a:xfrm>
            <a:off x="377190" y="3044825"/>
            <a:ext cx="118148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虽然我和她是第一次见面，但我</a:t>
            </a:r>
            <a:r>
              <a:rPr lang="zh-CN" altLang="en-US" sz="4400" b="1" dirty="0">
                <a:solidFill>
                  <a:srgbClr val="009900"/>
                </a:solidFill>
                <a:latin typeface="楷体" panose="02010609060101010101" charset="-122"/>
                <a:ea typeface="楷体" panose="02010609060101010101" charset="-122"/>
              </a:rPr>
              <a:t>对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她的（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第一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）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印象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非常好。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3556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9085" y="0"/>
            <a:ext cx="3795395" cy="2646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58850" y="957580"/>
            <a:ext cx="4785995" cy="20300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B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的印象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+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很好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不好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B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的印象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给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A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留下了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的印象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412115" y="4695825"/>
            <a:ext cx="120364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在华侨大学的预科生活</a:t>
            </a:r>
            <a:r>
              <a:rPr lang="zh-CN" altLang="en-US" sz="4400" b="1" dirty="0">
                <a:solidFill>
                  <a:srgbClr val="009900"/>
                </a:solidFill>
                <a:latin typeface="楷体" panose="02010609060101010101" charset="-122"/>
                <a:ea typeface="楷体" panose="02010609060101010101" charset="-122"/>
              </a:rPr>
              <a:t>给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400" b="1" dirty="0">
                <a:solidFill>
                  <a:srgbClr val="009900"/>
                </a:solidFill>
                <a:latin typeface="楷体" panose="02010609060101010101" charset="-122"/>
                <a:ea typeface="楷体" panose="02010609060101010101" charset="-122"/>
              </a:rPr>
              <a:t>留下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了十分深刻的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印象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412115" y="5521325"/>
            <a:ext cx="12036425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第一次和她见面，她</a:t>
            </a:r>
            <a:r>
              <a:rPr lang="zh-CN" altLang="en-US" sz="4400" b="1" dirty="0">
                <a:solidFill>
                  <a:srgbClr val="0099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给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我</a:t>
            </a:r>
            <a:r>
              <a:rPr lang="zh-CN" altLang="en-US" sz="4400" b="1" dirty="0">
                <a:solidFill>
                  <a:srgbClr val="0099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留下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了很好的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印象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555" grpId="0"/>
      <p:bldP spid="23555" grpId="1"/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收入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N.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13690" y="950595"/>
            <a:ext cx="1149096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387350" y="4082386"/>
            <a:ext cx="11596688" cy="1660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她做着一份高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收入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的工作，但每个月的生活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消费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却不低，光买衣服就至少得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花费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半个月的工资。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6" name="图片 5" descr="学在中国·基础教程2 VCG414783258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15" y="1086485"/>
            <a:ext cx="3864610" cy="261683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1" name="文本框 10"/>
          <p:cNvSpPr txBox="1"/>
          <p:nvPr/>
        </p:nvSpPr>
        <p:spPr>
          <a:xfrm>
            <a:off x="5343339" y="984365"/>
            <a:ext cx="4199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收入</a:t>
            </a:r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高</a:t>
            </a:r>
            <a:r>
              <a:rPr lang="en-US" alt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低</a:t>
            </a:r>
            <a:endParaRPr lang="en-US" altLang="zh-CN" sz="40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algn="l"/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高</a:t>
            </a:r>
            <a:r>
              <a:rPr lang="en-US" alt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低收入的</a:t>
            </a:r>
            <a:r>
              <a:rPr lang="en-US" alt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……</a:t>
            </a:r>
            <a:endParaRPr lang="en-US" altLang="zh-CN" sz="40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algn="l"/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增加收入</a:t>
            </a:r>
            <a:endParaRPr lang="en-US" altLang="zh-CN" sz="40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如何</a:t>
            </a:r>
            <a:endParaRPr lang="zh-CN" altLang="en-US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13690" y="950595"/>
            <a:ext cx="1149096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5058" name="Rectangle 3"/>
          <p:cNvSpPr txBox="1">
            <a:spLocks noRot="1"/>
          </p:cNvSpPr>
          <p:nvPr/>
        </p:nvSpPr>
        <p:spPr>
          <a:xfrm>
            <a:off x="436245" y="1421130"/>
            <a:ext cx="11571288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如何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提高自己的汉语水平是他最关心的问题。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5059" name="Rectangle 3"/>
          <p:cNvSpPr txBox="1">
            <a:spLocks noRot="1"/>
          </p:cNvSpPr>
          <p:nvPr/>
        </p:nvSpPr>
        <p:spPr>
          <a:xfrm>
            <a:off x="365125" y="2550160"/>
            <a:ext cx="11826875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他没有你的联系方式，不知道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如何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联系到你。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5060" name="Rectangle 3"/>
          <p:cNvSpPr txBox="1">
            <a:spLocks noRot="1"/>
          </p:cNvSpPr>
          <p:nvPr/>
        </p:nvSpPr>
        <p:spPr>
          <a:xfrm>
            <a:off x="435928" y="3679190"/>
            <a:ext cx="11571287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不管你的想法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如何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，我都不会同意你出国的。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5061" name="文本框 3"/>
          <p:cNvSpPr txBox="1"/>
          <p:nvPr/>
        </p:nvSpPr>
        <p:spPr>
          <a:xfrm>
            <a:off x="5062855" y="-317"/>
            <a:ext cx="30861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怎么？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5062" name="Rectangle 3"/>
          <p:cNvSpPr txBox="1">
            <a:spLocks noRot="1"/>
          </p:cNvSpPr>
          <p:nvPr/>
        </p:nvSpPr>
        <p:spPr>
          <a:xfrm>
            <a:off x="435610" y="4917440"/>
            <a:ext cx="11571288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都中午十二点了，你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才起床？（为什么？）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8" grpId="1"/>
      <p:bldP spid="45059" grpId="0"/>
      <p:bldP spid="45059" grpId="1"/>
      <p:bldP spid="45060" grpId="0"/>
      <p:bldP spid="45060" grpId="1"/>
      <p:bldP spid="45061" grpId="0"/>
      <p:bldP spid="45061" grpId="1"/>
      <p:bldP spid="45062" grpId="0"/>
      <p:bldP spid="4506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320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en-US" altLang="zh-CN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22910" y="756285"/>
            <a:ext cx="11381740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43" y="4908175"/>
            <a:ext cx="7865744" cy="14455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01" y="853888"/>
            <a:ext cx="7841486" cy="405428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唯一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adj.</a:t>
            </a:r>
            <a:r>
              <a:rPr lang="en-US" altLang="zh-CN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5362" name="Rectangle 3"/>
          <p:cNvSpPr txBox="1">
            <a:spLocks noRot="1"/>
          </p:cNvSpPr>
          <p:nvPr/>
        </p:nvSpPr>
        <p:spPr>
          <a:xfrm>
            <a:off x="1010603" y="2654935"/>
            <a:ext cx="10258032" cy="174494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校长把学校的门都关了，现在南门是学生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唯一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的进出口。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63" name="Rectangle 3"/>
          <p:cNvSpPr txBox="1">
            <a:spLocks noRot="1"/>
          </p:cNvSpPr>
          <p:nvPr/>
        </p:nvSpPr>
        <p:spPr>
          <a:xfrm>
            <a:off x="1010603" y="1255395"/>
            <a:ext cx="11952287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张明的父母都去世了，姐姐是他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唯一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的亲人。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64" name="Rectangle 3"/>
          <p:cNvSpPr txBox="1">
            <a:spLocks noRot="1"/>
          </p:cNvSpPr>
          <p:nvPr/>
        </p:nvSpPr>
        <p:spPr>
          <a:xfrm>
            <a:off x="862965" y="4554220"/>
            <a:ext cx="12503150" cy="8778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毕业后可以直接工作，读研究生不是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唯一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的选择。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2" grpId="1"/>
      <p:bldP spid="15363" grpId="0"/>
      <p:bldP spid="15363" grpId="1"/>
      <p:bldP spid="15364" grpId="0"/>
      <p:bldP spid="1536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4081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郊外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N.   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5695"/>
          <a:stretch>
            <a:fillRect/>
          </a:stretch>
        </p:blipFill>
        <p:spPr>
          <a:xfrm>
            <a:off x="957842" y="1194249"/>
            <a:ext cx="4189692" cy="26094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387" name="Rectangle 3"/>
          <p:cNvSpPr txBox="1">
            <a:spLocks noRot="1"/>
          </p:cNvSpPr>
          <p:nvPr/>
        </p:nvSpPr>
        <p:spPr>
          <a:xfrm>
            <a:off x="957842" y="3981870"/>
            <a:ext cx="11833225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他们夫妻俩一到周末就带着孩子到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郊外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郊游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388" name="Rectangle 3"/>
          <p:cNvSpPr txBox="1">
            <a:spLocks noRot="1"/>
          </p:cNvSpPr>
          <p:nvPr/>
        </p:nvSpPr>
        <p:spPr>
          <a:xfrm>
            <a:off x="957842" y="5292669"/>
            <a:ext cx="11983720" cy="8782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你喜欢在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市里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生活还是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郊区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生活？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7" grpId="1"/>
      <p:bldP spid="16388" grpId="0"/>
      <p:bldP spid="1638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638177" y="114300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出行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v.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13690" y="950595"/>
            <a:ext cx="1149096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7106" name="Rectangle 3"/>
          <p:cNvSpPr txBox="1">
            <a:spLocks noRot="1"/>
          </p:cNvSpPr>
          <p:nvPr/>
        </p:nvSpPr>
        <p:spPr>
          <a:xfrm>
            <a:off x="370840" y="1360488"/>
            <a:ext cx="12446000" cy="8778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北京地铁线路增加后，人们的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出行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越来越方便了。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107" name="Rectangle 3"/>
          <p:cNvSpPr txBox="1">
            <a:spLocks noRot="1"/>
          </p:cNvSpPr>
          <p:nvPr/>
        </p:nvSpPr>
        <p:spPr>
          <a:xfrm>
            <a:off x="370840" y="2842578"/>
            <a:ext cx="10849386" cy="15541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今早突然下起的大雨，让我们只好取消了这次去郊游的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出行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计划。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108" name="Rectangle 3"/>
          <p:cNvSpPr txBox="1">
            <a:spLocks noRot="1"/>
          </p:cNvSpPr>
          <p:nvPr/>
        </p:nvSpPr>
        <p:spPr>
          <a:xfrm>
            <a:off x="370840" y="4698683"/>
            <a:ext cx="11571288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过去人们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出行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乘坐的交通工具主要是什么？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6" grpId="1"/>
      <p:bldP spid="47107" grpId="0"/>
      <p:bldP spid="47107" grpId="1"/>
      <p:bldP spid="47108" grpId="0"/>
      <p:bldP spid="4710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减轻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v.  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53060" y="950595"/>
            <a:ext cx="1145159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450850" y="1181735"/>
            <a:ext cx="7634605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有些人喜欢通过锻炼身体来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减轻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压力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5" name="图片 4" descr="学在中国·基础教程2 VCG4147885947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85455" y="127635"/>
            <a:ext cx="3881755" cy="270700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7" name="文本框 3"/>
          <p:cNvSpPr txBox="1"/>
          <p:nvPr/>
        </p:nvSpPr>
        <p:spPr>
          <a:xfrm>
            <a:off x="537528" y="2178648"/>
            <a:ext cx="736346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他的话不仅没有帮我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减轻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压力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，反而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增加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了我的压力。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1505" name="文本框 3"/>
          <p:cNvSpPr txBox="1"/>
          <p:nvPr/>
        </p:nvSpPr>
        <p:spPr>
          <a:xfrm>
            <a:off x="559435" y="3681095"/>
            <a:ext cx="30861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减轻 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v.</a:t>
            </a:r>
            <a:endParaRPr lang="en-US" altLang="zh-CN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506" name="文本框 99"/>
          <p:cNvSpPr txBox="1"/>
          <p:nvPr/>
        </p:nvSpPr>
        <p:spPr>
          <a:xfrm>
            <a:off x="637858" y="4388168"/>
            <a:ext cx="11202987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最近国家规定，学校必须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减轻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小学生的学习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负担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，因此学校</a:t>
            </a:r>
            <a:r>
              <a:rPr lang="zh-CN" altLang="en-US" sz="4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增加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了不少的课外活动。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507" name="文本框 3"/>
          <p:cNvSpPr txBox="1"/>
          <p:nvPr/>
        </p:nvSpPr>
        <p:spPr>
          <a:xfrm>
            <a:off x="2183765" y="3681094"/>
            <a:ext cx="30861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—</a:t>
            </a:r>
            <a:r>
              <a:rPr lang="zh-CN" altLang="en-US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增加</a:t>
            </a:r>
            <a:endParaRPr lang="zh-CN" altLang="en-US" sz="32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/>
      <p:bldP spid="7" grpId="0" bldLvl="0"/>
      <p:bldP spid="21505" grpId="0"/>
      <p:bldP spid="21506" grpId="0"/>
      <p:bldP spid="21506" grpId="1"/>
      <p:bldP spid="21507" grpId="1"/>
      <p:bldP spid="21507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任何</a:t>
            </a:r>
            <a:endParaRPr lang="zh-CN" altLang="en-US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13690" y="950595"/>
            <a:ext cx="1149096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313690" y="2974975"/>
            <a:ext cx="10585450" cy="9220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没有空气和水，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任何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生命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都活不了。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313690" y="5201285"/>
            <a:ext cx="11187113" cy="9220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只要你需要帮助，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任何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时间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都可以来找我。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404495" y="4087813"/>
            <a:ext cx="10583863" cy="9220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任何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人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都要重视环境保护。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14813"/>
          <a:stretch>
            <a:fillRect/>
          </a:stretch>
        </p:blipFill>
        <p:spPr>
          <a:xfrm>
            <a:off x="7564120" y="0"/>
            <a:ext cx="4362450" cy="297497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腻  油腻</a:t>
            </a:r>
            <a:endParaRPr lang="zh-CN" altLang="en-US" sz="48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13690" y="950595"/>
            <a:ext cx="1149096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7920" y="1780540"/>
            <a:ext cx="4762500" cy="3057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12940" y="4997917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这道菜太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油腻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了，我不太喜欢。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V + </a:t>
            </a:r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腻</a:t>
            </a:r>
            <a:endParaRPr lang="zh-CN" altLang="en-US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13690" y="950595"/>
            <a:ext cx="1149096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0722" name="Rectangle 3"/>
          <p:cNvSpPr txBox="1">
            <a:spLocks noRot="1"/>
          </p:cNvSpPr>
          <p:nvPr/>
        </p:nvSpPr>
        <p:spPr>
          <a:xfrm>
            <a:off x="448945" y="1405573"/>
            <a:ext cx="9907588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每天都吃面条，我已经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腻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723" name="Rectangle 3"/>
          <p:cNvSpPr txBox="1">
            <a:spLocks noRot="1"/>
          </p:cNvSpPr>
          <p:nvPr/>
        </p:nvSpPr>
        <p:spPr>
          <a:xfrm>
            <a:off x="448945" y="2660015"/>
            <a:ext cx="11417300" cy="18526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一见面就说你孩子那些事，我都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听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腻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了，咱俩换个话题吧。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724" name="Rectangle 3"/>
          <p:cNvSpPr txBox="1">
            <a:spLocks noRot="1"/>
          </p:cNvSpPr>
          <p:nvPr/>
        </p:nvSpPr>
        <p:spPr>
          <a:xfrm>
            <a:off x="448945" y="4394518"/>
            <a:ext cx="10950575" cy="8778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这部电影都看了十多遍了，还没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看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腻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吗？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2" grpId="1"/>
      <p:bldP spid="30723" grpId="0"/>
      <p:bldP spid="30723" grpId="1"/>
      <p:bldP spid="30724" grpId="0"/>
      <p:bldP spid="3072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1745" name="图片 1"/>
          <p:cNvPicPr>
            <a:picLocks noChangeAspect="1"/>
          </p:cNvPicPr>
          <p:nvPr/>
        </p:nvPicPr>
        <p:blipFill>
          <a:blip r:embed="rId1"/>
          <a:srcRect b="47559"/>
          <a:stretch>
            <a:fillRect/>
          </a:stretch>
        </p:blipFill>
        <p:spPr>
          <a:xfrm>
            <a:off x="1355725" y="0"/>
            <a:ext cx="10637838" cy="34639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4911725" y="1603375"/>
            <a:ext cx="3143250" cy="1103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4421188" y="2130425"/>
            <a:ext cx="3633788" cy="1103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9" name="图片 6"/>
          <p:cNvPicPr>
            <a:picLocks noChangeAspect="1"/>
          </p:cNvPicPr>
          <p:nvPr/>
        </p:nvPicPr>
        <p:blipFill>
          <a:blip r:embed="rId1"/>
          <a:srcRect t="55460"/>
          <a:stretch>
            <a:fillRect/>
          </a:stretch>
        </p:blipFill>
        <p:spPr>
          <a:xfrm>
            <a:off x="508000" y="3584575"/>
            <a:ext cx="11684000" cy="323373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连接符 4"/>
          <p:cNvCxnSpPr/>
          <p:nvPr/>
        </p:nvCxnSpPr>
        <p:spPr>
          <a:xfrm flipV="1">
            <a:off x="6808788" y="2057400"/>
            <a:ext cx="1366838" cy="527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4787900" y="1603375"/>
            <a:ext cx="3267075" cy="16303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4"/>
          <p:cNvSpPr txBox="1"/>
          <p:nvPr/>
        </p:nvSpPr>
        <p:spPr>
          <a:xfrm>
            <a:off x="1433513" y="4318000"/>
            <a:ext cx="11041062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这部手机我用了好几年了，早就用了，一看到它就想把它换掉。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1433513" y="5889625"/>
            <a:ext cx="11041062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我就是喜欢听她说话，天天听也听不腻。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46" name="Text Box 4"/>
          <p:cNvSpPr txBox="1"/>
          <p:nvPr/>
        </p:nvSpPr>
        <p:spPr>
          <a:xfrm>
            <a:off x="0" y="950595"/>
            <a:ext cx="1671638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P143</a:t>
            </a:r>
            <a:endParaRPr lang="en-US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2769" name="图片 1"/>
          <p:cNvPicPr>
            <a:picLocks noChangeAspect="1"/>
          </p:cNvPicPr>
          <p:nvPr/>
        </p:nvPicPr>
        <p:blipFill>
          <a:blip r:embed="rId1"/>
          <a:srcRect b="47559"/>
          <a:stretch>
            <a:fillRect/>
          </a:stretch>
        </p:blipFill>
        <p:spPr>
          <a:xfrm>
            <a:off x="1355725" y="0"/>
            <a:ext cx="10637838" cy="34639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4911725" y="1603375"/>
            <a:ext cx="3143250" cy="1103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4421188" y="2130425"/>
            <a:ext cx="3633788" cy="1103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6808788" y="2057400"/>
            <a:ext cx="1366838" cy="527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4787900" y="1603375"/>
            <a:ext cx="3267075" cy="16303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5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3" y="3675063"/>
            <a:ext cx="10877550" cy="294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/>
          <p:cNvSpPr txBox="1"/>
          <p:nvPr/>
        </p:nvSpPr>
        <p:spPr>
          <a:xfrm>
            <a:off x="2682875" y="4202113"/>
            <a:ext cx="11041063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我天天在家待着都待腻了，正好想出去转转呢。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1671638" y="4935538"/>
            <a:ext cx="11041062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你每次都吃这家的外卖，还没吃腻吗？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按照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04165" y="950595"/>
            <a:ext cx="11500485" cy="58280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124" name="Text Box 4"/>
          <p:cNvSpPr txBox="1"/>
          <p:nvPr/>
        </p:nvSpPr>
        <p:spPr>
          <a:xfrm>
            <a:off x="355283" y="1190625"/>
            <a:ext cx="11480800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上课时，老师一般让我们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按照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顺序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读生词。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4827" name="Picture 16" descr="00011996"/>
          <p:cNvPicPr>
            <a:picLocks noChangeAspect="1"/>
          </p:cNvPicPr>
          <p:nvPr/>
        </p:nvPicPr>
        <p:blipFill>
          <a:blip r:embed="rId1"/>
          <a:srcRect t="13467" b="15457"/>
          <a:stretch>
            <a:fillRect/>
          </a:stretch>
        </p:blipFill>
        <p:spPr>
          <a:xfrm>
            <a:off x="8622665" y="0"/>
            <a:ext cx="3760470" cy="1713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4"/>
          <p:cNvSpPr txBox="1"/>
          <p:nvPr/>
        </p:nvSpPr>
        <p:spPr>
          <a:xfrm>
            <a:off x="355283" y="2077085"/>
            <a:ext cx="9412287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每个人都应该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按照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顺序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排队上车。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355600" y="3208655"/>
            <a:ext cx="88995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请你把这些箱子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按照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号码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放好。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5600" y="4223385"/>
            <a:ext cx="70338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把这些苹果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按照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颜色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放进盘子里。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0" name="Picture 5" descr="MLMTO_zhu_200909300108187b84a5e9abea646c"/>
          <p:cNvPicPr>
            <a:picLocks noChangeAspect="1"/>
          </p:cNvPicPr>
          <p:nvPr/>
        </p:nvPicPr>
        <p:blipFill>
          <a:blip r:embed="rId2">
            <a:clrChange>
              <a:clrFrom>
                <a:srgbClr val="538972"/>
              </a:clrFrom>
              <a:clrTo>
                <a:srgbClr val="538972">
                  <a:alpha val="0"/>
                </a:srgbClr>
              </a:clrTo>
            </a:clrChange>
          </a:blip>
          <a:srcRect l="18916" t="11823" r="16833" b="7864"/>
          <a:stretch>
            <a:fillRect/>
          </a:stretch>
        </p:blipFill>
        <p:spPr>
          <a:xfrm>
            <a:off x="9962833" y="4943793"/>
            <a:ext cx="2220912" cy="183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6" descr="MLMTO_zhu_200909300108187b84a5e9abea646c"/>
          <p:cNvPicPr>
            <a:picLocks noChangeAspect="1"/>
          </p:cNvPicPr>
          <p:nvPr/>
        </p:nvPicPr>
        <p:blipFill>
          <a:blip r:embed="rId2">
            <a:clrChange>
              <a:clrFrom>
                <a:srgbClr val="538972"/>
              </a:clrFrom>
              <a:clrTo>
                <a:srgbClr val="538972">
                  <a:alpha val="0"/>
                </a:srgbClr>
              </a:clrTo>
            </a:clrChange>
          </a:blip>
          <a:srcRect l="18916" t="11823" r="16833" b="7864"/>
          <a:stretch>
            <a:fillRect/>
          </a:stretch>
        </p:blipFill>
        <p:spPr>
          <a:xfrm>
            <a:off x="7592695" y="4942205"/>
            <a:ext cx="2262188" cy="1836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9" name="Picture 7" descr="u=2956843966,3291787198&amp;fm=0&amp;gp=0">
            <a:hlinkClick r:id="rId3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991" t="12479" r="12318" b="8214"/>
          <a:stretch>
            <a:fillRect/>
          </a:stretch>
        </p:blipFill>
        <p:spPr>
          <a:xfrm>
            <a:off x="11285220" y="3095943"/>
            <a:ext cx="1049338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8" descr="u=2956843966,3291787198&amp;fm=0&amp;gp=0">
            <a:hlinkClick r:id="rId3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991" t="12926" r="12318" b="8214"/>
          <a:stretch>
            <a:fillRect/>
          </a:stretch>
        </p:blipFill>
        <p:spPr>
          <a:xfrm>
            <a:off x="10188258" y="3527743"/>
            <a:ext cx="949325" cy="1033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9" descr="12O61N3G40-3643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02" t="16786" r="24326" b="18927"/>
          <a:stretch>
            <a:fillRect/>
          </a:stretch>
        </p:blipFill>
        <p:spPr>
          <a:xfrm>
            <a:off x="10980420" y="4121468"/>
            <a:ext cx="1049338" cy="822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2" name="Picture 10" descr="12O61N3G40-3643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02" t="16786" r="24326" b="18927"/>
          <a:stretch>
            <a:fillRect/>
          </a:stretch>
        </p:blipFill>
        <p:spPr>
          <a:xfrm>
            <a:off x="9396095" y="3399155"/>
            <a:ext cx="792163" cy="896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3" name="Picture 11" descr="12O61N3G40-3643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02" t="16786" r="24326" b="18927"/>
          <a:stretch>
            <a:fillRect/>
          </a:stretch>
        </p:blipFill>
        <p:spPr>
          <a:xfrm>
            <a:off x="7592695" y="3835718"/>
            <a:ext cx="914400" cy="85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4" name="Picture 12" descr="u=2956843966,3291787198&amp;fm=0&amp;gp=0">
            <a:hlinkClick r:id="rId3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991" t="14792" r="12318" b="8214"/>
          <a:stretch>
            <a:fillRect/>
          </a:stretch>
        </p:blipFill>
        <p:spPr>
          <a:xfrm>
            <a:off x="8545195" y="3973830"/>
            <a:ext cx="1019175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10" descr="1369025_183603597000_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08" t="5792" r="3107" b="11122"/>
          <a:stretch>
            <a:fillRect/>
          </a:stretch>
        </p:blipFill>
        <p:spPr>
          <a:xfrm>
            <a:off x="9255760" y="440690"/>
            <a:ext cx="2548890" cy="2750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Rectangle 3"/>
          <p:cNvSpPr txBox="1">
            <a:spLocks noRot="1"/>
          </p:cNvSpPr>
          <p:nvPr/>
        </p:nvSpPr>
        <p:spPr>
          <a:xfrm>
            <a:off x="304165" y="5420995"/>
            <a:ext cx="9907588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学生应该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按照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老师的要求完成作业。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ldLvl="0" animBg="1"/>
      <p:bldP spid="7" grpId="0" bldLvl="0" animBg="1"/>
      <p:bldP spid="8" grpId="0"/>
      <p:bldP spid="9" grpId="0"/>
      <p:bldP spid="35843" grpId="0"/>
      <p:bldP spid="3584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5841" name="文本框 3"/>
          <p:cNvSpPr txBox="1"/>
          <p:nvPr/>
        </p:nvSpPr>
        <p:spPr>
          <a:xfrm>
            <a:off x="1170623" y="0"/>
            <a:ext cx="30861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按照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2" name="文本框 3"/>
          <p:cNvSpPr txBox="1"/>
          <p:nvPr/>
        </p:nvSpPr>
        <p:spPr>
          <a:xfrm>
            <a:off x="8108633" y="0"/>
            <a:ext cx="30861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根据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3" name="Rectangle 3"/>
          <p:cNvSpPr txBox="1">
            <a:spLocks noRot="1"/>
          </p:cNvSpPr>
          <p:nvPr/>
        </p:nvSpPr>
        <p:spPr>
          <a:xfrm>
            <a:off x="842645" y="1083945"/>
            <a:ext cx="11633200" cy="32321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fontAlgn="auto"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按照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 +  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顺序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     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要求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规定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标准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方法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计划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谁说的话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类别（颜色，尺寸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大小，个子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身高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5841" name="文本框 3"/>
          <p:cNvSpPr txBox="1"/>
          <p:nvPr/>
        </p:nvSpPr>
        <p:spPr>
          <a:xfrm>
            <a:off x="1347153" y="81280"/>
            <a:ext cx="30861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按照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686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175" y="1542098"/>
            <a:ext cx="11558588" cy="3773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4"/>
          <p:cNvSpPr txBox="1"/>
          <p:nvPr/>
        </p:nvSpPr>
        <p:spPr>
          <a:xfrm>
            <a:off x="851218" y="2883853"/>
            <a:ext cx="11041062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我已经按照您的要求把文件整理好了。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96938" y="4546283"/>
            <a:ext cx="11041062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你并没有按照我们之间的约定做。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3903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en-US" altLang="zh-CN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22910" y="756285"/>
            <a:ext cx="11381740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57" y="0"/>
            <a:ext cx="7128473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按照</a:t>
            </a:r>
            <a:endParaRPr 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788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525" y="1048703"/>
            <a:ext cx="10902950" cy="547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4"/>
          <p:cNvSpPr txBox="1"/>
          <p:nvPr/>
        </p:nvSpPr>
        <p:spPr>
          <a:xfrm>
            <a:off x="1450975" y="3371850"/>
            <a:ext cx="11041063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按照计划我们明天应该去故宫参观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1296988" y="4868228"/>
            <a:ext cx="11041062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你没有按照我的要求写，所以你的分数低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986473" y="5694045"/>
            <a:ext cx="11041062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按照学校的规定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5844" name="Rectangle 3"/>
          <p:cNvSpPr txBox="1">
            <a:spLocks noRot="1"/>
          </p:cNvSpPr>
          <p:nvPr/>
        </p:nvSpPr>
        <p:spPr>
          <a:xfrm>
            <a:off x="970915" y="2203768"/>
            <a:ext cx="11569700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你可以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根据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自己的时间来安排每天的工作。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5" name="Rectangle 3"/>
          <p:cNvSpPr txBox="1">
            <a:spLocks noRot="1"/>
          </p:cNvSpPr>
          <p:nvPr/>
        </p:nvSpPr>
        <p:spPr>
          <a:xfrm>
            <a:off x="970915" y="4340225"/>
            <a:ext cx="10388600" cy="15843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他说的这些关于老板的话，完全没有任何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根据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，都是乱说的。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892175" y="1320483"/>
            <a:ext cx="11569700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1.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根据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 +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时间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事实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故事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892175" y="3373120"/>
            <a:ext cx="10893425" cy="9671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2.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有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没有根据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965" y="127635"/>
            <a:ext cx="4199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按照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VS 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根据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35844" grpId="1"/>
      <p:bldP spid="35845" grpId="0"/>
      <p:bldP spid="35845" grpId="1"/>
      <p:bldP spid="2" grpId="0"/>
      <p:bldP spid="2" grpId="1"/>
      <p:bldP spid="4" grpId="0"/>
      <p:bldP spid="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3912815" y="2734650"/>
            <a:ext cx="4461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生词复习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3903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en-US" altLang="zh-CN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22910" y="756285"/>
            <a:ext cx="11381740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57" y="0"/>
            <a:ext cx="7128473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320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en-US" altLang="zh-CN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22910" y="756285"/>
            <a:ext cx="11381740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43" y="4908175"/>
            <a:ext cx="7865744" cy="14455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01" y="853888"/>
            <a:ext cx="7841486" cy="405428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85" y="0"/>
            <a:ext cx="788563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89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690" y="666750"/>
            <a:ext cx="11496675" cy="606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4"/>
          <p:cNvSpPr txBox="1"/>
          <p:nvPr/>
        </p:nvSpPr>
        <p:spPr>
          <a:xfrm>
            <a:off x="8393113" y="5032375"/>
            <a:ext cx="159067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根据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993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75" y="1125855"/>
            <a:ext cx="11652250" cy="5576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7483475" y="892493"/>
            <a:ext cx="1590675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根据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9207500" y="4294505"/>
            <a:ext cx="1590675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按照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051052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随着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……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，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……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表变化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v……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9153" name="Rectangle 3"/>
          <p:cNvSpPr txBox="1">
            <a:spLocks noRot="1"/>
          </p:cNvSpPr>
          <p:nvPr/>
        </p:nvSpPr>
        <p:spPr>
          <a:xfrm>
            <a:off x="622300" y="2338070"/>
            <a:ext cx="11569700" cy="8778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随着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年龄的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增长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，妈妈的身体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越来越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差了。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9154" name="Rectangle 3"/>
          <p:cNvSpPr txBox="1">
            <a:spLocks noRot="1"/>
          </p:cNvSpPr>
          <p:nvPr/>
        </p:nvSpPr>
        <p:spPr>
          <a:xfrm>
            <a:off x="622300" y="5497513"/>
            <a:ext cx="11925300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随着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互联网的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出现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，网上阅读已经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成为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主流。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9155" name="Rectangle 3"/>
          <p:cNvSpPr txBox="1">
            <a:spLocks noRot="1"/>
          </p:cNvSpPr>
          <p:nvPr/>
        </p:nvSpPr>
        <p:spPr>
          <a:xfrm>
            <a:off x="621665" y="3123565"/>
            <a:ext cx="11571605" cy="96139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这几年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随着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工资的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提高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，家里的生活质量也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越来越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好了。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561975" y="1027430"/>
            <a:ext cx="10891520" cy="1191895"/>
          </a:xfrm>
          <a:prstGeom prst="rect">
            <a:avLst/>
          </a:prstGeom>
          <a:solidFill>
            <a:schemeClr val="bg2"/>
          </a:solidFill>
          <a:ln w="9525">
            <a:solidFill>
              <a:srgbClr val="0070C0"/>
            </a:solidFill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①随着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发展/改善/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出现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/增长/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推移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）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/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B越来越/更/逐渐+ adj./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心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v（了）</a:t>
            </a:r>
            <a:endParaRPr lang="en-US" altLang="zh-CN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546735" y="4195445"/>
            <a:ext cx="11117580" cy="119189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②随着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发展/改善/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出现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/增长/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推移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）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/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B 提高/减少/降低/增加/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成为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  <p:bldP spid="49154" grpId="0"/>
      <p:bldP spid="49155" grpId="0"/>
      <p:bldP spid="4" grpId="0" bldLvl="0" animBg="1"/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5740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印象   自助餐   自驾游</a:t>
            </a:r>
            <a:endParaRPr lang="en-US" altLang="zh-CN" sz="4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22910" y="756285"/>
            <a:ext cx="11381740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755015" y="2809764"/>
            <a:ext cx="12049125" cy="7934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他精彩的表演给观众们留下了非常难忘的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754914" y="2015970"/>
            <a:ext cx="12049125" cy="7934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很多酒店提供的早餐都是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Text Box 4"/>
          <p:cNvSpPr txBox="1"/>
          <p:nvPr/>
        </p:nvSpPr>
        <p:spPr>
          <a:xfrm>
            <a:off x="794459" y="3566049"/>
            <a:ext cx="12049125" cy="7934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3._______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，就是自己开车去旅游。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P148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017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225" y="1046163"/>
            <a:ext cx="10968038" cy="311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7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4344988"/>
            <a:ext cx="11236325" cy="2341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4"/>
          <p:cNvSpPr txBox="1"/>
          <p:nvPr/>
        </p:nvSpPr>
        <p:spPr>
          <a:xfrm>
            <a:off x="1431925" y="5254625"/>
            <a:ext cx="89249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随着年龄的增加，他们的反应越来越慢了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1225550" y="3552825"/>
            <a:ext cx="892492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随着汉语水平的提高，我和中国人的交流越来越容易了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1376045" y="6072188"/>
            <a:ext cx="35020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随着经济的发展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-78740" y="1315720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149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120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1760" y="83185"/>
            <a:ext cx="9540240" cy="6691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4"/>
          <p:cNvSpPr txBox="1"/>
          <p:nvPr/>
        </p:nvSpPr>
        <p:spPr>
          <a:xfrm>
            <a:off x="4004310" y="1377315"/>
            <a:ext cx="41833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随着互联网的产生和发展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827780" y="5516880"/>
            <a:ext cx="41852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随着时间的推移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11987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不再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了</a:t>
            </a:r>
            <a:endParaRPr lang="zh-CN" altLang="en-US"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Rectangle 3"/>
          <p:cNvSpPr txBox="1">
            <a:spLocks noRot="1"/>
          </p:cNvSpPr>
          <p:nvPr/>
        </p:nvSpPr>
        <p:spPr>
          <a:xfrm>
            <a:off x="493713" y="1125538"/>
            <a:ext cx="9144000" cy="8747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男孩子到了</a:t>
            </a: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20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岁，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不再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长高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3"/>
          <p:cNvSpPr txBox="1">
            <a:spLocks noRot="1"/>
          </p:cNvSpPr>
          <p:nvPr/>
        </p:nvSpPr>
        <p:spPr>
          <a:xfrm>
            <a:off x="493713" y="5191125"/>
            <a:ext cx="10993437" cy="8747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他们只见过一次面，之后就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不再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联系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3"/>
          <p:cNvSpPr txBox="1">
            <a:spLocks noRot="1"/>
          </p:cNvSpPr>
          <p:nvPr/>
        </p:nvSpPr>
        <p:spPr>
          <a:xfrm>
            <a:off x="495300" y="2774950"/>
            <a:ext cx="10991850" cy="1643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lnSpc>
                <a:spcPct val="12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为了健康，爸爸决定戒烟戒酒，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>
              <a:lnSpc>
                <a:spcPct val="12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                  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不再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抽烟喝酒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150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4273" name="图片 3"/>
          <p:cNvPicPr>
            <a:picLocks noChangeAspect="1"/>
          </p:cNvPicPr>
          <p:nvPr/>
        </p:nvPicPr>
        <p:blipFill>
          <a:blip r:embed="rId1"/>
          <a:srcRect r="2100"/>
          <a:stretch>
            <a:fillRect/>
          </a:stretch>
        </p:blipFill>
        <p:spPr>
          <a:xfrm>
            <a:off x="33338" y="1538288"/>
            <a:ext cx="12196762" cy="4579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8032750" y="3567113"/>
            <a:ext cx="43132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他们不再年轻了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4748213" y="4445318"/>
            <a:ext cx="431323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孩子就不再发烧了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8129905" y="5029200"/>
            <a:ext cx="43132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人们不再信任他了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87033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就拿</a:t>
            </a:r>
            <a:r>
              <a:rPr lang="zh-CN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来说（吧）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6321" name="文本框 99"/>
          <p:cNvSpPr txBox="1"/>
          <p:nvPr/>
        </p:nvSpPr>
        <p:spPr>
          <a:xfrm>
            <a:off x="458153" y="982980"/>
            <a:ext cx="12469812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一个人生活会遇到许多麻烦，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做饭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来说吧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做一道菜少，两道又吃不了。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6322" name="文本框 99"/>
          <p:cNvSpPr txBox="1"/>
          <p:nvPr/>
        </p:nvSpPr>
        <p:spPr>
          <a:xfrm>
            <a:off x="581660" y="2672398"/>
            <a:ext cx="11950700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学习汉语有很多好处，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找工作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来说吧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，多数大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公司都在招聘懂汉语的人。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6323" name="文本框 99"/>
          <p:cNvSpPr txBox="1"/>
          <p:nvPr/>
        </p:nvSpPr>
        <p:spPr>
          <a:xfrm>
            <a:off x="581660" y="4566920"/>
            <a:ext cx="11950700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这个班的大部分学生都会说两种以上语言，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艾米丽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来说吧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，既会说法语又会说日语。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99"/>
          <p:cNvSpPr txBox="1"/>
          <p:nvPr/>
        </p:nvSpPr>
        <p:spPr>
          <a:xfrm>
            <a:off x="8977313" y="139700"/>
            <a:ext cx="12469812" cy="7004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举例子</a:t>
            </a:r>
            <a:endParaRPr lang="zh-CN" altLang="en-US" sz="36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1" grpId="0"/>
      <p:bldP spid="56321" grpId="1"/>
      <p:bldP spid="56322" grpId="0"/>
      <p:bldP spid="56322" grpId="1"/>
      <p:bldP spid="56323" grpId="0"/>
      <p:bldP spid="56323" grpId="1"/>
      <p:bldP spid="4" grpId="0"/>
      <p:bldP spid="4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150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734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3" y="1571625"/>
            <a:ext cx="12123737" cy="394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4"/>
          <p:cNvSpPr txBox="1"/>
          <p:nvPr/>
        </p:nvSpPr>
        <p:spPr>
          <a:xfrm>
            <a:off x="6251575" y="3031490"/>
            <a:ext cx="5830888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就拿我来说，我是为了上大学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784975" y="3940175"/>
            <a:ext cx="6024563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拿春节来说，要吃饺子、放鞭炮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6251575" y="4858068"/>
            <a:ext cx="6024563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就拿汉字来说，学好笔顺就能写得快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150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8369" name="图片 1"/>
          <p:cNvPicPr>
            <a:picLocks noChangeAspect="1"/>
          </p:cNvPicPr>
          <p:nvPr/>
        </p:nvPicPr>
        <p:blipFill>
          <a:blip r:embed="rId1"/>
          <a:srcRect b="33224"/>
          <a:stretch>
            <a:fillRect/>
          </a:stretch>
        </p:blipFill>
        <p:spPr>
          <a:xfrm>
            <a:off x="12700" y="1446213"/>
            <a:ext cx="12165013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1" name="图片 2"/>
          <p:cNvPicPr>
            <a:picLocks noChangeAspect="1"/>
          </p:cNvPicPr>
          <p:nvPr/>
        </p:nvPicPr>
        <p:blipFill>
          <a:blip r:embed="rId1"/>
          <a:srcRect t="67630"/>
          <a:stretch>
            <a:fillRect/>
          </a:stretch>
        </p:blipFill>
        <p:spPr>
          <a:xfrm>
            <a:off x="0" y="4418013"/>
            <a:ext cx="12163425" cy="1323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8821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想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就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0417" name="文本框 99"/>
          <p:cNvSpPr txBox="1"/>
          <p:nvPr/>
        </p:nvSpPr>
        <p:spPr>
          <a:xfrm>
            <a:off x="514985" y="982028"/>
            <a:ext cx="11430000" cy="19995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周末不上课，也不用早起了，终于可以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睡到几点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睡到几点了。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0418" name="文本框 99"/>
          <p:cNvSpPr txBox="1"/>
          <p:nvPr/>
        </p:nvSpPr>
        <p:spPr>
          <a:xfrm>
            <a:off x="458153" y="3121025"/>
            <a:ext cx="11091862" cy="1016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公司发工资了，你今天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买什么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买吧。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0419" name="文本框 99"/>
          <p:cNvSpPr txBox="1"/>
          <p:nvPr/>
        </p:nvSpPr>
        <p:spPr>
          <a:xfrm>
            <a:off x="458153" y="4424680"/>
            <a:ext cx="11542712" cy="19995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爸妈请了半个月的年假陪孩子旅游，孩子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去哪儿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陪他们去哪儿。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7" grpId="0"/>
      <p:bldP spid="60417" grpId="1"/>
      <p:bldP spid="60418" grpId="0"/>
      <p:bldP spid="60418" grpId="1"/>
      <p:bldP spid="60419" grpId="0"/>
      <p:bldP spid="60419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147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144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2173288"/>
            <a:ext cx="11823700" cy="4525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3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641350"/>
            <a:ext cx="10360025" cy="1654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4"/>
          <p:cNvSpPr txBox="1"/>
          <p:nvPr/>
        </p:nvSpPr>
        <p:spPr>
          <a:xfrm>
            <a:off x="1260475" y="4248150"/>
            <a:ext cx="115887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你已经长大了，可以自己做决定了。你要是真想好了，想辞就辞吧。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968375" y="6032500"/>
            <a:ext cx="118808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星期二我不用上班，在家里想吃就吃，想睡就睡，想玩就玩，舒服死了。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147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246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27743"/>
            <a:ext cx="11612563" cy="1566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6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8" y="1120458"/>
            <a:ext cx="11574462" cy="184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4"/>
          <p:cNvSpPr txBox="1"/>
          <p:nvPr/>
        </p:nvSpPr>
        <p:spPr>
          <a:xfrm>
            <a:off x="968058" y="4310380"/>
            <a:ext cx="1159033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你应该对自己好一点儿，别太节俭了，想买什么就买。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43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年代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701283" y="3429000"/>
            <a:ext cx="11438721" cy="127232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二十世纪</a:t>
            </a:r>
            <a:r>
              <a:rPr lang="zh-CN" altLang="en-US" sz="36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七十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年代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，世界上第一部手机在美国Motorola公司诞生。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67" name="Rectangle 3"/>
          <p:cNvSpPr txBox="1">
            <a:spLocks noRot="1"/>
          </p:cNvSpPr>
          <p:nvPr/>
        </p:nvSpPr>
        <p:spPr>
          <a:xfrm>
            <a:off x="701283" y="4895943"/>
            <a:ext cx="10903005" cy="737664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我的爷爷奶奶</a:t>
            </a:r>
            <a:r>
              <a:rPr lang="zh-CN" altLang="en-US" sz="36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经历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过战争后的那个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缺吃少喝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年代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2469" y="289401"/>
            <a:ext cx="4922181" cy="279670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文本框 5"/>
          <p:cNvSpPr txBox="1"/>
          <p:nvPr/>
        </p:nvSpPr>
        <p:spPr>
          <a:xfrm>
            <a:off x="755015" y="1438275"/>
            <a:ext cx="7611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1950~1959：20世纪50年代</a:t>
            </a:r>
            <a:endParaRPr lang="en-US" altLang="zh-CN" sz="36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Adj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的年代</a:t>
            </a:r>
            <a:endParaRPr lang="zh-CN" altLang="en-US" sz="36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267" grpId="0"/>
      <p:bldP spid="11267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147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349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937260"/>
            <a:ext cx="11604625" cy="5648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4"/>
          <p:cNvSpPr txBox="1"/>
          <p:nvPr/>
        </p:nvSpPr>
        <p:spPr>
          <a:xfrm>
            <a:off x="4346258" y="2572385"/>
            <a:ext cx="11590337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你想吃就吃吧。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Text Box 4"/>
          <p:cNvSpPr txBox="1"/>
          <p:nvPr/>
        </p:nvSpPr>
        <p:spPr>
          <a:xfrm>
            <a:off x="1442403" y="4255135"/>
            <a:ext cx="11588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你想去就去吧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3623945" y="5907723"/>
            <a:ext cx="11588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你想游就去游吧。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6561" name="文本框 99"/>
          <p:cNvSpPr txBox="1"/>
          <p:nvPr/>
        </p:nvSpPr>
        <p:spPr>
          <a:xfrm>
            <a:off x="273050" y="2541270"/>
            <a:ext cx="114855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再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6562" name="文本框 99"/>
          <p:cNvSpPr txBox="1"/>
          <p:nvPr/>
        </p:nvSpPr>
        <p:spPr>
          <a:xfrm>
            <a:off x="273050" y="1703388"/>
            <a:ext cx="114855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没有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6563" name="文本框 99"/>
          <p:cNvSpPr txBox="1"/>
          <p:nvPr/>
        </p:nvSpPr>
        <p:spPr>
          <a:xfrm>
            <a:off x="273050" y="978535"/>
            <a:ext cx="114855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边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边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685" name="文本框 99"/>
          <p:cNvSpPr txBox="1"/>
          <p:nvPr/>
        </p:nvSpPr>
        <p:spPr>
          <a:xfrm>
            <a:off x="370840" y="4271645"/>
            <a:ext cx="1182116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5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再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有钱</a:t>
            </a:r>
            <a:r>
              <a:rPr lang="zh-CN" altLang="en-US" sz="5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不能浪费食物。（不管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，也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99"/>
          <p:cNvSpPr txBox="1"/>
          <p:nvPr/>
        </p:nvSpPr>
        <p:spPr>
          <a:xfrm>
            <a:off x="371475" y="5369243"/>
            <a:ext cx="105981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你来我家做客，</a:t>
            </a:r>
            <a:r>
              <a:rPr lang="zh-CN" altLang="en-US" sz="5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吃什么</a:t>
            </a:r>
            <a:r>
              <a:rPr lang="zh-CN" altLang="en-US" sz="5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随便吃。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6566" name="文本框 99"/>
          <p:cNvSpPr txBox="1"/>
          <p:nvPr/>
        </p:nvSpPr>
        <p:spPr>
          <a:xfrm>
            <a:off x="273050" y="3296603"/>
            <a:ext cx="114855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因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而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-84455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紧缩复句的常用关联词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bldLvl="0"/>
      <p:bldP spid="6" grpId="0" bldLvl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紧缩复句的常用关联词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5537" name="Rectangle 3"/>
          <p:cNvSpPr txBox="1">
            <a:spLocks noRot="1"/>
          </p:cNvSpPr>
          <p:nvPr/>
        </p:nvSpPr>
        <p:spPr>
          <a:xfrm>
            <a:off x="553085" y="5092065"/>
            <a:ext cx="11569700" cy="8778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张义达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到周末，他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回家陪父母。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538" name="Rectangle 3"/>
          <p:cNvSpPr txBox="1">
            <a:spLocks noRot="1"/>
          </p:cNvSpPr>
          <p:nvPr/>
        </p:nvSpPr>
        <p:spPr>
          <a:xfrm>
            <a:off x="547688" y="2311400"/>
            <a:ext cx="11571287" cy="8778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你明天如果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没有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时间的话，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别出去逛街了。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539" name="Rectangle 3"/>
          <p:cNvSpPr txBox="1">
            <a:spLocks noRot="1"/>
          </p:cNvSpPr>
          <p:nvPr/>
        </p:nvSpPr>
        <p:spPr>
          <a:xfrm>
            <a:off x="548005" y="949325"/>
            <a:ext cx="11571605" cy="64579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他经常一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边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听音乐，一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边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写作业。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540" name="Rectangle 3"/>
          <p:cNvSpPr txBox="1">
            <a:spLocks noRot="1"/>
          </p:cNvSpPr>
          <p:nvPr/>
        </p:nvSpPr>
        <p:spPr>
          <a:xfrm>
            <a:off x="458153" y="3771265"/>
            <a:ext cx="11571287" cy="8778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明天的聚会，你即使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想去，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得按时参加。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549275" y="1595120"/>
            <a:ext cx="11571605" cy="64579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→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他经常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边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听音乐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边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写作业。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551180" y="3020695"/>
            <a:ext cx="11571605" cy="64579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→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没有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时间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别出去逛街了。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620395" y="4446270"/>
            <a:ext cx="11571605" cy="64579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→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明天的聚会，你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想去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得按时参加。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3"/>
          <p:cNvSpPr txBox="1">
            <a:spLocks noRot="1"/>
          </p:cNvSpPr>
          <p:nvPr/>
        </p:nvSpPr>
        <p:spPr>
          <a:xfrm>
            <a:off x="458470" y="5731510"/>
            <a:ext cx="11571605" cy="64579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→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张义达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到周末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回家陪父母。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" grpId="0"/>
      <p:bldP spid="65538" grpId="0"/>
      <p:bldP spid="65539" grpId="0"/>
      <p:bldP spid="65540" grpId="0"/>
      <p:bldP spid="4" grpId="0" uiExpand="1"/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146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758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763" y="966788"/>
            <a:ext cx="11830050" cy="332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4627563"/>
            <a:ext cx="11938000" cy="1606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4"/>
          <p:cNvSpPr txBox="1"/>
          <p:nvPr/>
        </p:nvSpPr>
        <p:spPr>
          <a:xfrm>
            <a:off x="1421130" y="3535363"/>
            <a:ext cx="115903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我一有空就锻炼身体。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1497330" y="5578475"/>
            <a:ext cx="115903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大家怎么劝他都不听。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147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860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216025"/>
            <a:ext cx="11887200" cy="4983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4"/>
          <p:cNvSpPr txBox="1"/>
          <p:nvPr/>
        </p:nvSpPr>
        <p:spPr>
          <a:xfrm>
            <a:off x="1398588" y="3868738"/>
            <a:ext cx="11588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他因生病而错过比赛。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409065" y="2153920"/>
            <a:ext cx="11588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这件衣服再贵我也要买下来。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3" name="Text Box 4"/>
          <p:cNvSpPr txBox="1"/>
          <p:nvPr/>
        </p:nvSpPr>
        <p:spPr>
          <a:xfrm>
            <a:off x="1398588" y="5567045"/>
            <a:ext cx="115887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你想去那个城市就去吧。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3230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61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热身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-</a:t>
            </a:r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1112416"/>
            <a:ext cx="11029950" cy="54387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8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热身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-</a:t>
            </a:r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1468474"/>
            <a:ext cx="11172825" cy="44481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课文梳理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53" y="0"/>
            <a:ext cx="8928847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79667" y="1029746"/>
            <a:ext cx="2155957" cy="1569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1.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自己看一遍课文</a:t>
            </a:r>
            <a:endParaRPr lang="en-US" altLang="zh-CN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eaLnBrk="0" hangingPunct="0"/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2.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不看课文听一遍录音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课文梳理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6" b="18685"/>
          <a:stretch>
            <a:fillRect/>
          </a:stretch>
        </p:blipFill>
        <p:spPr>
          <a:xfrm>
            <a:off x="2924174" y="3276600"/>
            <a:ext cx="9267825" cy="35747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0"/>
            <a:ext cx="9267825" cy="3276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648" y="65722"/>
            <a:ext cx="96481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曾经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adv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0" name="Rectangle 3"/>
          <p:cNvSpPr txBox="1">
            <a:spLocks noRot="1"/>
          </p:cNvSpPr>
          <p:nvPr/>
        </p:nvSpPr>
        <p:spPr>
          <a:xfrm>
            <a:off x="862648" y="2014861"/>
            <a:ext cx="9222646" cy="8778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来厦门工作前，我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曾经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在北京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生活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过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1" name="Rectangle 3"/>
          <p:cNvSpPr txBox="1">
            <a:spLocks noRot="1"/>
          </p:cNvSpPr>
          <p:nvPr/>
        </p:nvSpPr>
        <p:spPr>
          <a:xfrm>
            <a:off x="862648" y="3138544"/>
            <a:ext cx="9825074" cy="9636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这个地方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曾经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农村，后来建了一家医院。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Rectangle 3"/>
          <p:cNvSpPr txBox="1">
            <a:spLocks noRot="1"/>
          </p:cNvSpPr>
          <p:nvPr/>
        </p:nvSpPr>
        <p:spPr>
          <a:xfrm>
            <a:off x="862648" y="4347952"/>
            <a:ext cx="9973888" cy="6782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来华侨大学学中文以前，你学过中文吗？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0" grpId="1"/>
      <p:bldP spid="12291" grpId="0"/>
      <p:bldP spid="12291" grpId="1"/>
      <p:bldP spid="18" grpId="0"/>
      <p:bldP spid="18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课文梳理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-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回答问题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68" y="1409493"/>
            <a:ext cx="2762250" cy="44862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09" y="1442830"/>
            <a:ext cx="2771775" cy="4419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82" y="953186"/>
            <a:ext cx="2539097" cy="525833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4703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课文梳理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-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复述课文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" y="2456180"/>
            <a:ext cx="9686925" cy="23050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4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忙碌 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adj.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忙忙碌碌的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1012433" y="3623597"/>
            <a:ext cx="9144000" cy="9620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工作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一直很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忙碌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1012433" y="4585622"/>
            <a:ext cx="9144000" cy="93503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小城市的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生活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没有大城市那么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忙碌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5845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433" y="1285546"/>
            <a:ext cx="2625407" cy="2085184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5" name="Rectangle 3"/>
          <p:cNvSpPr txBox="1">
            <a:spLocks noRot="1"/>
          </p:cNvSpPr>
          <p:nvPr/>
        </p:nvSpPr>
        <p:spPr>
          <a:xfrm>
            <a:off x="8145350" y="2688560"/>
            <a:ext cx="1721803" cy="70489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闲不住</a:t>
            </a:r>
            <a:endParaRPr lang="zh-CN" altLang="en-US" sz="36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build="p"/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9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享受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V./N.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755015" y="1192530"/>
            <a:ext cx="11528425" cy="1511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①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 N.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一种享受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夏天的时候喝一杯冰饮料真是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一种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享受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啊！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862648" y="3569653"/>
            <a:ext cx="10907712" cy="17145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现在的年轻人非常会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享受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生活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，一有空儿就去逛逛街、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喝喝咖啡、旅旅行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862648" y="4952841"/>
            <a:ext cx="10342562" cy="8778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我越来越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享受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在这儿生活的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乐趣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 r:link="rId2"/>
          <a:stretch>
            <a:fillRect/>
          </a:stretch>
        </p:blipFill>
        <p:spPr>
          <a:xfrm>
            <a:off x="9212580" y="231140"/>
            <a:ext cx="2809240" cy="2329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3"/>
          <p:cNvSpPr txBox="1">
            <a:spLocks noRot="1"/>
          </p:cNvSpPr>
          <p:nvPr/>
        </p:nvSpPr>
        <p:spPr>
          <a:xfrm>
            <a:off x="755015" y="2839720"/>
            <a:ext cx="11528425" cy="730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②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 V.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享受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生活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乐趣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时光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/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  <p:bldP spid="2" grpId="0" build="p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084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勤劳 adj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.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0835" y="950595"/>
            <a:ext cx="3190950" cy="21087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411" name="Rectangle 3"/>
          <p:cNvSpPr txBox="1">
            <a:spLocks noRot="1"/>
          </p:cNvSpPr>
          <p:nvPr/>
        </p:nvSpPr>
        <p:spPr>
          <a:xfrm>
            <a:off x="862965" y="2004947"/>
            <a:ext cx="9906000" cy="8778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他的爷爷是一位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勤劳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的农民。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412" name="Rectangle 3"/>
          <p:cNvSpPr txBox="1">
            <a:spLocks noRot="1"/>
          </p:cNvSpPr>
          <p:nvPr/>
        </p:nvSpPr>
        <p:spPr>
          <a:xfrm>
            <a:off x="862965" y="3330192"/>
            <a:ext cx="9906000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勤劳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使人富有，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懒惰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使人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贫穷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Rectangle 3"/>
          <p:cNvSpPr txBox="1">
            <a:spLocks noRot="1"/>
          </p:cNvSpPr>
          <p:nvPr/>
        </p:nvSpPr>
        <p:spPr>
          <a:xfrm>
            <a:off x="862965" y="4657024"/>
            <a:ext cx="10725411" cy="70984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我在工作方面很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勤劳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，可是在做家务方面有点儿</a:t>
            </a:r>
            <a:r>
              <a:rPr lang="zh-CN" altLang="en-US" sz="36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懒惰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1" grpId="1"/>
      <p:bldP spid="17412" grpId="0"/>
      <p:bldP spid="17412" grpId="1"/>
      <p:bldP spid="12" grpId="0"/>
      <p:bldP spid="12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KSO_WM_UNIT_PLACING_PICTURE_USER_VIEWPORT" val="{&quot;height&quot;:5918.996850393701,&quot;width&quot;:8673.0015748031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7529,&quot;width&quot;:11281}"/>
</p:tagLst>
</file>

<file path=ppt/tags/tag71.xml><?xml version="1.0" encoding="utf-8"?>
<p:tagLst xmlns:p="http://schemas.openxmlformats.org/presentationml/2006/main">
  <p:tag name="PA" val="v5.2.8"/>
</p:tagLst>
</file>

<file path=ppt/tags/tag72.xml><?xml version="1.0" encoding="utf-8"?>
<p:tagLst xmlns:p="http://schemas.openxmlformats.org/presentationml/2006/main">
  <p:tag name="PA" val="v5.2.8"/>
</p:tagLst>
</file>

<file path=ppt/tags/tag73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3080</Words>
  <Application>WPS 演示</Application>
  <PresentationFormat>宽屏</PresentationFormat>
  <Paragraphs>426</Paragraphs>
  <Slides>61</Slides>
  <Notes>61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74" baseType="lpstr">
      <vt:lpstr>Arial</vt:lpstr>
      <vt:lpstr>宋体</vt:lpstr>
      <vt:lpstr>Wingdings</vt:lpstr>
      <vt:lpstr>微软雅黑</vt:lpstr>
      <vt:lpstr>Wingdings</vt:lpstr>
      <vt:lpstr>字魂105号-简雅黑</vt:lpstr>
      <vt:lpstr>黑体</vt:lpstr>
      <vt:lpstr>楷体</vt:lpstr>
      <vt:lpstr>等线</vt:lpstr>
      <vt:lpstr>Arial Unicode MS</vt:lpstr>
      <vt:lpstr>Calibri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xxiaoo</cp:lastModifiedBy>
  <cp:revision>275</cp:revision>
  <dcterms:created xsi:type="dcterms:W3CDTF">2019-06-19T02:08:00Z</dcterms:created>
  <dcterms:modified xsi:type="dcterms:W3CDTF">2022-03-03T04:39:58Z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BA7883E63EB4492797F8DECE11624D3B</vt:lpwstr>
  </property>
</Properties>
</file>