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93"/>
  </p:notesMasterIdLst>
  <p:handoutMasterIdLst>
    <p:handoutMasterId r:id="rId94"/>
  </p:handoutMasterIdLst>
  <p:sldIdLst>
    <p:sldId id="410" r:id="rId7"/>
    <p:sldId id="421" r:id="rId8"/>
    <p:sldId id="477" r:id="rId9"/>
    <p:sldId id="478" r:id="rId10"/>
    <p:sldId id="516" r:id="rId11"/>
    <p:sldId id="541" r:id="rId12"/>
    <p:sldId id="540" r:id="rId13"/>
    <p:sldId id="613" r:id="rId14"/>
    <p:sldId id="542" r:id="rId15"/>
    <p:sldId id="615" r:id="rId16"/>
    <p:sldId id="543" r:id="rId17"/>
    <p:sldId id="616" r:id="rId18"/>
    <p:sldId id="544" r:id="rId19"/>
    <p:sldId id="617" r:id="rId20"/>
    <p:sldId id="618" r:id="rId21"/>
    <p:sldId id="611" r:id="rId22"/>
    <p:sldId id="612" r:id="rId23"/>
    <p:sldId id="480" r:id="rId24"/>
    <p:sldId id="606" r:id="rId25"/>
    <p:sldId id="607" r:id="rId26"/>
    <p:sldId id="609" r:id="rId27"/>
    <p:sldId id="608" r:id="rId28"/>
    <p:sldId id="610" r:id="rId29"/>
    <p:sldId id="483" r:id="rId30"/>
    <p:sldId id="484" r:id="rId31"/>
    <p:sldId id="485" r:id="rId32"/>
    <p:sldId id="486" r:id="rId33"/>
    <p:sldId id="481" r:id="rId34"/>
    <p:sldId id="482" r:id="rId35"/>
    <p:sldId id="547" r:id="rId36"/>
    <p:sldId id="548" r:id="rId37"/>
    <p:sldId id="549" r:id="rId38"/>
    <p:sldId id="619" r:id="rId39"/>
    <p:sldId id="487" r:id="rId40"/>
    <p:sldId id="550" r:id="rId41"/>
    <p:sldId id="551" r:id="rId42"/>
    <p:sldId id="519" r:id="rId43"/>
    <p:sldId id="404" r:id="rId44"/>
    <p:sldId id="628" r:id="rId45"/>
    <p:sldId id="629" r:id="rId46"/>
    <p:sldId id="626" r:id="rId47"/>
    <p:sldId id="520" r:id="rId48"/>
    <p:sldId id="521" r:id="rId49"/>
    <p:sldId id="522" r:id="rId50"/>
    <p:sldId id="451" r:id="rId51"/>
    <p:sldId id="624" r:id="rId52"/>
    <p:sldId id="625" r:id="rId53"/>
    <p:sldId id="453" r:id="rId54"/>
    <p:sldId id="523" r:id="rId55"/>
    <p:sldId id="443" r:id="rId56"/>
    <p:sldId id="622" r:id="rId57"/>
    <p:sldId id="623" r:id="rId58"/>
    <p:sldId id="524" r:id="rId59"/>
    <p:sldId id="525" r:id="rId60"/>
    <p:sldId id="412" r:id="rId61"/>
    <p:sldId id="526" r:id="rId62"/>
    <p:sldId id="620" r:id="rId63"/>
    <p:sldId id="621" r:id="rId64"/>
    <p:sldId id="457" r:id="rId65"/>
    <p:sldId id="527" r:id="rId66"/>
    <p:sldId id="627" r:id="rId67"/>
    <p:sldId id="458" r:id="rId68"/>
    <p:sldId id="630" r:id="rId69"/>
    <p:sldId id="528" r:id="rId70"/>
    <p:sldId id="450" r:id="rId71"/>
    <p:sldId id="488" r:id="rId72"/>
    <p:sldId id="529" r:id="rId73"/>
    <p:sldId id="530" r:id="rId74"/>
    <p:sldId id="420" r:id="rId75"/>
    <p:sldId id="490" r:id="rId76"/>
    <p:sldId id="491" r:id="rId77"/>
    <p:sldId id="492" r:id="rId78"/>
    <p:sldId id="493" r:id="rId79"/>
    <p:sldId id="424" r:id="rId80"/>
    <p:sldId id="688" r:id="rId81"/>
    <p:sldId id="689" r:id="rId82"/>
    <p:sldId id="690" r:id="rId83"/>
    <p:sldId id="691" r:id="rId84"/>
    <p:sldId id="531" r:id="rId85"/>
    <p:sldId id="532" r:id="rId86"/>
    <p:sldId id="533" r:id="rId87"/>
    <p:sldId id="534" r:id="rId88"/>
    <p:sldId id="535" r:id="rId89"/>
    <p:sldId id="536" r:id="rId90"/>
    <p:sldId id="537" r:id="rId91"/>
    <p:sldId id="538" r:id="rId92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0">
          <p15:clr>
            <a:srgbClr val="A4A3A4"/>
          </p15:clr>
        </p15:guide>
        <p15:guide id="2" pos="29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3B35"/>
    <a:srgbClr val="8D4537"/>
    <a:srgbClr val="914B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6"/>
    <p:restoredTop sz="93874"/>
  </p:normalViewPr>
  <p:slideViewPr>
    <p:cSldViewPr snapToGrid="0" snapToObjects="1" showGuides="1">
      <p:cViewPr varScale="1">
        <p:scale>
          <a:sx n="107" d="100"/>
          <a:sy n="107" d="100"/>
        </p:scale>
        <p:origin x="546" y="126"/>
      </p:cViewPr>
      <p:guideLst>
        <p:guide orient="horz" pos="2090"/>
        <p:guide pos="29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4.xml"/><Relationship Id="rId95" Type="http://schemas.openxmlformats.org/officeDocument/2006/relationships/presProps" Target="presProps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slide" Target="slides/slide85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97" Type="http://schemas.openxmlformats.org/officeDocument/2006/relationships/theme" Target="theme/theme1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93" Type="http://schemas.openxmlformats.org/officeDocument/2006/relationships/notesMaster" Target="notesMasters/notesMaster1.xml"/><Relationship Id="rId9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kumimoji="0"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72A46E7-7F39-C443-AE19-2B6ED2953747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kumimoji="0"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DF9493-7146-0F44-BBA7-8C92E3C725F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kumimoji="0"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51D0A29-2D3A-7C44-9D69-0500A013A48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717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二级</a:t>
            </a:r>
          </a:p>
          <a:p>
            <a:pPr lvl="2" indent="0"/>
            <a:r>
              <a:rPr lang="zh-CN" altLang="en-US"/>
              <a:t>三级</a:t>
            </a:r>
          </a:p>
          <a:p>
            <a:pPr lvl="3" indent="0"/>
            <a:r>
              <a:rPr lang="zh-CN" altLang="en-US"/>
              <a:t>四级</a:t>
            </a:r>
          </a:p>
          <a:p>
            <a:pPr lvl="4" indent="0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kumimoji="0"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663CE8-4821-0446-85FD-709EC1CF4869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等线" panose="02010600030101010101" pitchFamily="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等线" panose="02010600030101010101" pitchFamily="2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等线" panose="02010600030101010101" pitchFamily="2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等线" panose="02010600030101010101" pitchFamily="2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等线" panose="02010600030101010101" pitchFamily="2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79874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82946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405844"/>
      </p:ext>
    </p:extLst>
  </p:cSld>
  <p:clrMapOvr>
    <a:masterClrMapping/>
  </p:clrMapOvr>
  <p:transition spd="med" advTm="30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167EB7C-B579-4BE1-9CB4-B4CAA7C64083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75272" y="-538322"/>
            <a:ext cx="2216727" cy="2051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09EB571C-2C4D-4174-8972-B7B705079364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3700606-DC24-429D-825D-354C41C748C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46FA6B9-CF44-4CB3-B68E-F5A4A884C3F5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C3AA318-1D83-492D-B572-288BD748911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CF26266-29F5-465B-BB5F-72970A5E77F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29BCE72-3433-42CB-8C1D-8EB55ACD44C4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2AE615E-2B57-4704-9AEF-2A7A73A4ED6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88A4D03-8A8B-4F41-B01E-4B8498C61663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二级</a:t>
            </a:r>
          </a:p>
          <a:p>
            <a:pPr lvl="2" fontAlgn="base"/>
            <a:r>
              <a:rPr lang="zh-CN" altLang="en-US" strike="noStrike" noProof="1"/>
              <a:t>三级</a:t>
            </a:r>
          </a:p>
          <a:p>
            <a:pPr lvl="3" fontAlgn="base"/>
            <a:r>
              <a:rPr lang="zh-CN" altLang="en-US" strike="noStrike" noProof="1"/>
              <a:t>四级</a:t>
            </a:r>
          </a:p>
          <a:p>
            <a:pPr lvl="4" fontAlgn="base"/>
            <a:r>
              <a:rPr lang="zh-CN" altLang="en-US" strike="noStrike" noProof="1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二级</a:t>
            </a:r>
          </a:p>
          <a:p>
            <a:pPr lvl="2" indent="-228600"/>
            <a:r>
              <a:rPr lang="zh-CN" altLang="en-US"/>
              <a:t>三级</a:t>
            </a:r>
          </a:p>
          <a:p>
            <a:pPr lvl="3" indent="-228600"/>
            <a:r>
              <a:rPr lang="zh-CN" altLang="en-US"/>
              <a:t>四级</a:t>
            </a:r>
          </a:p>
          <a:p>
            <a:pPr lvl="4" indent="-228600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95F94A3-25B4-459F-8A2D-35BC119D8140}"/>
              </a:ext>
            </a:extLst>
          </p:cNvPr>
          <p:cNvPicPr/>
          <p:nvPr userDrawn="1"/>
        </p:nvPicPr>
        <p:blipFill>
          <a:blip r:embed="rId14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20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二级</a:t>
            </a:r>
          </a:p>
          <a:p>
            <a:pPr lvl="2" indent="-228600"/>
            <a:r>
              <a:rPr lang="zh-CN" altLang="en-US"/>
              <a:t>三级</a:t>
            </a:r>
          </a:p>
          <a:p>
            <a:pPr lvl="3" indent="-228600"/>
            <a:r>
              <a:rPr lang="zh-CN" altLang="en-US"/>
              <a:t>四级</a:t>
            </a:r>
          </a:p>
          <a:p>
            <a:pPr lvl="4" indent="-228600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A45BB91-6AAF-4334-AF91-D96B35EB2F62}"/>
              </a:ext>
            </a:extLst>
          </p:cNvPr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二级</a:t>
            </a:r>
          </a:p>
          <a:p>
            <a:pPr lvl="2" indent="-228600"/>
            <a:r>
              <a:rPr lang="zh-CN" altLang="en-US"/>
              <a:t>三级</a:t>
            </a:r>
          </a:p>
          <a:p>
            <a:pPr lvl="3" indent="-228600"/>
            <a:r>
              <a:rPr lang="zh-CN" altLang="en-US"/>
              <a:t>四级</a:t>
            </a:r>
          </a:p>
          <a:p>
            <a:pPr lvl="4" indent="-228600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368A0F8-1033-48BB-A44C-0A4F7FCE2302}"/>
              </a:ext>
            </a:extLst>
          </p:cNvPr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二级</a:t>
            </a:r>
          </a:p>
          <a:p>
            <a:pPr lvl="2" indent="-228600"/>
            <a:r>
              <a:rPr lang="zh-CN" altLang="en-US"/>
              <a:t>三级</a:t>
            </a:r>
          </a:p>
          <a:p>
            <a:pPr lvl="3" indent="-228600"/>
            <a:r>
              <a:rPr lang="zh-CN" altLang="en-US"/>
              <a:t>四级</a:t>
            </a:r>
          </a:p>
          <a:p>
            <a:pPr lvl="4" indent="-228600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E321FC1-E284-41B1-9970-4B01D2FFE969}"/>
              </a:ext>
            </a:extLst>
          </p:cNvPr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二级</a:t>
            </a:r>
          </a:p>
          <a:p>
            <a:pPr lvl="2" indent="-228600"/>
            <a:r>
              <a:rPr lang="zh-CN" altLang="en-US"/>
              <a:t>三级</a:t>
            </a:r>
          </a:p>
          <a:p>
            <a:pPr lvl="3" indent="-228600"/>
            <a:r>
              <a:rPr lang="zh-CN" altLang="en-US"/>
              <a:t>四级</a:t>
            </a:r>
          </a:p>
          <a:p>
            <a:pPr lvl="4" indent="-228600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4841AA-0FB5-1642-90F8-7DD47DF6496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05C948-906B-084C-A28B-497E7166DFB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FC88296-ACC8-4F0E-9124-6002EAE15A30}"/>
              </a:ext>
            </a:extLst>
          </p:cNvPr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二级</a:t>
            </a:r>
          </a:p>
          <a:p>
            <a:pPr lvl="2" indent="-228600"/>
            <a:r>
              <a:rPr lang="zh-CN" altLang="en-US"/>
              <a:t>三级</a:t>
            </a:r>
          </a:p>
          <a:p>
            <a:pPr lvl="3" indent="-228600"/>
            <a:r>
              <a:rPr lang="zh-CN" altLang="en-US"/>
              <a:t>四级</a:t>
            </a:r>
          </a:p>
          <a:p>
            <a:pPr lvl="4" indent="-228600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CD2B-5E86-9D42-944E-25E1DD9EC55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2026/4/17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kumimoji="0"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A6A1EF-6BA5-7241-ABAA-24795BC79E8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5D9AFF5-6F82-4CB0-8CED-0B4983B3F605}"/>
              </a:ext>
            </a:extLst>
          </p:cNvPr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9917083" y="-748030"/>
            <a:ext cx="2364523" cy="2262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19.png"/><Relationship Id="rId4" Type="http://schemas.openxmlformats.org/officeDocument/2006/relationships/image" Target="../media/image38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19.png"/><Relationship Id="rId4" Type="http://schemas.openxmlformats.org/officeDocument/2006/relationships/image" Target="../media/image3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19.png"/><Relationship Id="rId4" Type="http://schemas.openxmlformats.org/officeDocument/2006/relationships/image" Target="../media/image40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90815" y="688761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3149661" y="3428852"/>
            <a:ext cx="5458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第十</a:t>
            </a:r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四</a:t>
            </a: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 </a:t>
            </a:r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密码与生活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2282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徐心瑶</a:t>
              </a:r>
              <a:endParaRPr 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838200" y="650875"/>
            <a:ext cx="4054475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充满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</a:t>
            </a: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41288" y="2781488"/>
            <a:ext cx="11337925" cy="930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他总是对一切教学工作都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充满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热情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41288" y="4454525"/>
            <a:ext cx="11891962" cy="930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我们应该对未来的生活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充满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想象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与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希望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838200" y="587375"/>
            <a:ext cx="5241925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随时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adv.</a:t>
            </a: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222250" y="2239963"/>
            <a:ext cx="11526838" cy="15954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我的手机二十四小时开着，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          你有问题可以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随时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找我。</a:t>
            </a: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482600" y="4162425"/>
            <a:ext cx="11004550" cy="15954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班主任老师会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随时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检查大家的作业完成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情况，请所有同学做好准备。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315913" y="2330450"/>
            <a:ext cx="11337925" cy="17049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如果你没有工作能力，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 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随时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都有可能被公司老板给辞掉。</a:t>
            </a:r>
          </a:p>
        </p:txBody>
      </p:sp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838200" y="587375"/>
            <a:ext cx="5241925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随时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adv.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27038" y="4276725"/>
            <a:ext cx="11337925" cy="1706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如果你不赶快把车修好，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          开车时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随时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会发生意外。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30800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安全感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n.</a:t>
            </a: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284163" y="2044700"/>
            <a:ext cx="11337925" cy="1247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孩子晚上一个人待在家里会没有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安全感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284163" y="3467100"/>
            <a:ext cx="11701462" cy="14414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女孩经常检查男朋友的手机，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是因为男孩没给女孩足够的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安全感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284163" y="5243513"/>
            <a:ext cx="11337925" cy="1247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一个人是否有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安全感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主要看他是否自信。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P spid="2" grpId="1"/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0" y="1949450"/>
            <a:ext cx="11701462" cy="1247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朋友的关心、家人的照顾会让我有</a:t>
            </a:r>
            <a:r>
              <a:rPr lang="zh-CN" altLang="zh-CN" sz="60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幸福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感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21506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30800" cy="1325563"/>
          </a:xfrm>
        </p:spPr>
        <p:txBody>
          <a:bodyPr anchor="ctr"/>
          <a:lstStyle/>
          <a:p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感</a:t>
            </a:r>
            <a:endParaRPr lang="en-US" altLang="zh-CN" sz="72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0" y="3327400"/>
            <a:ext cx="12192000" cy="1247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我特别没有</a:t>
            </a:r>
            <a:r>
              <a:rPr lang="zh-CN" altLang="zh-CN" sz="60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方向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感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，只要一出门就容易迷路。</a:t>
            </a: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0" y="4904068"/>
            <a:ext cx="11701462" cy="1247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男孩的幽默、谦虚让女孩对他产生了</a:t>
            </a:r>
            <a:r>
              <a:rPr lang="zh-CN" altLang="zh-CN" sz="60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好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感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246063" y="2076450"/>
            <a:ext cx="11701462" cy="1597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刚到一座新的城市，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    对这里的一切都充满了</a:t>
            </a:r>
            <a:r>
              <a:rPr lang="zh-CN" altLang="zh-CN" sz="60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新鲜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感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30800" cy="1325563"/>
          </a:xfrm>
        </p:spPr>
        <p:txBody>
          <a:bodyPr anchor="ctr"/>
          <a:lstStyle/>
          <a:p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感</a:t>
            </a:r>
            <a:endParaRPr lang="en-US" altLang="zh-CN" sz="72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0" y="3867150"/>
            <a:ext cx="12261850" cy="1200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夫妻之间应该增加彼此的</a:t>
            </a:r>
            <a:r>
              <a:rPr lang="zh-CN" altLang="zh-CN" sz="60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信任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感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，以免吵架。</a:t>
            </a: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87313" y="5245100"/>
            <a:ext cx="12174537" cy="1200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妈妈让我写一篇电影《勇敢的心》的</a:t>
            </a:r>
            <a:r>
              <a:rPr lang="zh-CN" altLang="zh-CN" sz="60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观后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感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822325" y="603250"/>
            <a:ext cx="4054475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调查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</a:t>
            </a: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284163" y="2493497"/>
            <a:ext cx="10847387" cy="9318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警察正在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调查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这次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森林起火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的原因。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284163" y="4206875"/>
            <a:ext cx="11623675" cy="16779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学校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经过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调查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认为，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是由于学生使用违规电器引起的火灾。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138113" y="4145803"/>
            <a:ext cx="10847387" cy="15001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5400" b="1" dirty="0">
                <a:solidFill>
                  <a:srgbClr val="7030A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调查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，法国人送二手礼物的可能性是欧洲其他国家的两倍。</a:t>
            </a:r>
          </a:p>
        </p:txBody>
      </p:sp>
      <p:sp>
        <p:nvSpPr>
          <p:cNvPr id="24578" name="标题 1"/>
          <p:cNvSpPr>
            <a:spLocks noGrp="1"/>
          </p:cNvSpPr>
          <p:nvPr>
            <p:ph type="title"/>
          </p:nvPr>
        </p:nvSpPr>
        <p:spPr>
          <a:xfrm>
            <a:off x="711200" y="492125"/>
            <a:ext cx="4054475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调查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38113" y="2327275"/>
            <a:ext cx="11915775" cy="1120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麻烦大家填一下和汉语学习有关的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调查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问卷。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/>
        </p:nvSpPr>
        <p:spPr>
          <a:xfrm>
            <a:off x="-254000" y="247650"/>
            <a:ext cx="12192000" cy="10350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en-US" sz="4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信息  开通  调查  随时  充满  安全感    </a:t>
            </a:r>
            <a:r>
              <a:rPr lang="zh-CN" altLang="en-US" sz="48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</a:p>
        </p:txBody>
      </p:sp>
      <p:sp>
        <p:nvSpPr>
          <p:cNvPr id="5123" name="Text Box 4"/>
          <p:cNvSpPr txBox="1"/>
          <p:nvPr/>
        </p:nvSpPr>
        <p:spPr>
          <a:xfrm>
            <a:off x="71438" y="1431290"/>
            <a:ext cx="120491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通过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，我发现大部分学生都对中国文化感兴趣。</a:t>
            </a:r>
          </a:p>
        </p:txBody>
      </p:sp>
      <p:sp>
        <p:nvSpPr>
          <p:cNvPr id="5125" name="Text Box 4"/>
          <p:cNvSpPr txBox="1"/>
          <p:nvPr/>
        </p:nvSpPr>
        <p:spPr>
          <a:xfrm>
            <a:off x="71755" y="2177415"/>
            <a:ext cx="1278763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我想找一个让我有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的男朋友，无论去哪我都很放心。</a:t>
            </a:r>
          </a:p>
        </p:txBody>
      </p:sp>
      <p:sp>
        <p:nvSpPr>
          <p:cNvPr id="5128" name="Text Box 4"/>
          <p:cNvSpPr txBox="1"/>
          <p:nvPr/>
        </p:nvSpPr>
        <p:spPr>
          <a:xfrm>
            <a:off x="71438" y="3083560"/>
            <a:ext cx="11917362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在银行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了网上付款服务以后，他付款就方便多了。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60325" y="3983355"/>
            <a:ext cx="11917363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4.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看他的表情就知道他对这次考试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了信心。</a:t>
            </a:r>
          </a:p>
        </p:txBody>
      </p:sp>
      <p:sp>
        <p:nvSpPr>
          <p:cNvPr id="3" name="Text Box 4"/>
          <p:cNvSpPr txBox="1"/>
          <p:nvPr/>
        </p:nvSpPr>
        <p:spPr>
          <a:xfrm>
            <a:off x="60325" y="4756758"/>
            <a:ext cx="12376150" cy="7934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5.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服务员对顾客微笑着说：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“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如果有需要，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叫我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”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71438" y="5632768"/>
            <a:ext cx="11917362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6.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这个网站的招聘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很全，你可以去看看。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5" grpId="0"/>
      <p:bldP spid="5128" grpId="0"/>
      <p:bldP spid="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ctrTitle"/>
          </p:nvPr>
        </p:nvSpPr>
        <p:spPr>
          <a:xfrm>
            <a:off x="3360738" y="1708785"/>
            <a:ext cx="5214937" cy="1630363"/>
          </a:xfrm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b"/>
          <a:lstStyle/>
          <a:p>
            <a:pPr eaLnBrk="1" hangingPunct="1">
              <a:buClrTx/>
              <a:buSzTx/>
              <a:buFontTx/>
            </a:pPr>
            <a:r>
              <a:rPr kumimoji="1" lang="zh-CN" altLang="en-US" sz="9600" b="1" kern="1200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  <a:cs typeface="等线 Light" panose="02010600030101010101" charset="-122"/>
              </a:rPr>
              <a:t>生词</a:t>
            </a:r>
            <a:endParaRPr kumimoji="1" lang="zh-CN" altLang="en-US" sz="4000" kern="12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  <a:cs typeface="等线 Light" panose="02010600030101010101" charset="-122"/>
            </a:endParaRPr>
          </a:p>
        </p:txBody>
      </p:sp>
      <p:sp>
        <p:nvSpPr>
          <p:cNvPr id="25602" name="Rectangle 2"/>
          <p:cNvSpPr>
            <a:spLocks noGrp="1"/>
          </p:cNvSpPr>
          <p:nvPr/>
        </p:nvSpPr>
        <p:spPr>
          <a:xfrm>
            <a:off x="1314450" y="3709035"/>
            <a:ext cx="9040813" cy="15382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5400" b="1">
                <a:solidFill>
                  <a:srgbClr val="8F3B35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        </a:t>
            </a:r>
            <a:r>
              <a:rPr lang="zh-CN" altLang="en-US" sz="6000" b="1">
                <a:solidFill>
                  <a:srgbClr val="8F3B35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  <a:r>
              <a:rPr lang="zh-CN" altLang="en-US" sz="5400" b="1">
                <a:solidFill>
                  <a:srgbClr val="8F3B35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3098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4400" b="1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138113" y="302895"/>
            <a:ext cx="11586210" cy="1325880"/>
          </a:xfrm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据+报道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统计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介绍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估计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分析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预报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</a:t>
            </a:r>
            <a:br>
              <a:rPr lang="en-US" altLang="zh-CN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</a:b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+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说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38113" y="1628775"/>
            <a:ext cx="11914188" cy="1120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说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，中国的情人节有一个美丽的故事。</a:t>
            </a: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138113" y="2749550"/>
            <a:ext cx="12152312" cy="18478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网络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报道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阿里巴巴双</a:t>
            </a:r>
            <a:r>
              <a:rPr lang="en-US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11</a:t>
            </a:r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的销售额达到了三百八十亿美元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38113" y="4803775"/>
            <a:ext cx="11915775" cy="1863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统计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，英国有100所学校在教汉语，2062名学生将选择汉语作为参加中学考试的课程。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" grpId="0"/>
      <p:bldP spid="2" grpId="1"/>
      <p:bldP spid="3" grpId="0"/>
      <p:bldP spid="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675" y="8778"/>
            <a:ext cx="8756650" cy="5070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P300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2406650" y="2627313"/>
            <a:ext cx="638175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</a:p>
        </p:txBody>
      </p:sp>
      <p:pic>
        <p:nvPicPr>
          <p:cNvPr id="27652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363" y="5235575"/>
            <a:ext cx="8161337" cy="162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 Box 4"/>
          <p:cNvSpPr txBox="1"/>
          <p:nvPr/>
        </p:nvSpPr>
        <p:spPr>
          <a:xfrm>
            <a:off x="5149850" y="2627313"/>
            <a:ext cx="1528763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报道</a:t>
            </a:r>
          </a:p>
        </p:txBody>
      </p:sp>
      <p:sp>
        <p:nvSpPr>
          <p:cNvPr id="9" name="Text Box 4"/>
          <p:cNvSpPr txBox="1"/>
          <p:nvPr/>
        </p:nvSpPr>
        <p:spPr>
          <a:xfrm>
            <a:off x="2406649" y="3819525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</a:p>
        </p:txBody>
      </p:sp>
      <p:sp>
        <p:nvSpPr>
          <p:cNvPr id="10" name="Text Box 4"/>
          <p:cNvSpPr txBox="1"/>
          <p:nvPr/>
        </p:nvSpPr>
        <p:spPr>
          <a:xfrm>
            <a:off x="4295775" y="3840256"/>
            <a:ext cx="10318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介绍</a:t>
            </a:r>
          </a:p>
        </p:txBody>
      </p:sp>
      <p:sp>
        <p:nvSpPr>
          <p:cNvPr id="11" name="Text Box 4"/>
          <p:cNvSpPr txBox="1"/>
          <p:nvPr/>
        </p:nvSpPr>
        <p:spPr>
          <a:xfrm>
            <a:off x="2174875" y="4486275"/>
            <a:ext cx="15049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据估计</a:t>
            </a:r>
          </a:p>
        </p:txBody>
      </p:sp>
      <p:sp>
        <p:nvSpPr>
          <p:cNvPr id="12" name="Text Box 4"/>
          <p:cNvSpPr txBox="1"/>
          <p:nvPr/>
        </p:nvSpPr>
        <p:spPr>
          <a:xfrm>
            <a:off x="2357755" y="5156200"/>
            <a:ext cx="638175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</a:p>
        </p:txBody>
      </p:sp>
      <p:sp>
        <p:nvSpPr>
          <p:cNvPr id="13" name="Text Box 4"/>
          <p:cNvSpPr txBox="1"/>
          <p:nvPr/>
        </p:nvSpPr>
        <p:spPr>
          <a:xfrm>
            <a:off x="3865563" y="5156200"/>
            <a:ext cx="1031875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统计</a:t>
            </a:r>
          </a:p>
        </p:txBody>
      </p:sp>
      <p:sp>
        <p:nvSpPr>
          <p:cNvPr id="14" name="Text Box 4"/>
          <p:cNvSpPr txBox="1"/>
          <p:nvPr/>
        </p:nvSpPr>
        <p:spPr>
          <a:xfrm>
            <a:off x="2342833" y="6299200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</a:p>
        </p:txBody>
      </p:sp>
      <p:sp>
        <p:nvSpPr>
          <p:cNvPr id="15" name="Text Box 4"/>
          <p:cNvSpPr txBox="1"/>
          <p:nvPr/>
        </p:nvSpPr>
        <p:spPr>
          <a:xfrm>
            <a:off x="3641725" y="6273800"/>
            <a:ext cx="10318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>
          <a:xfrm>
            <a:off x="854075" y="349250"/>
            <a:ext cx="2076450" cy="1325563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</a:p>
        </p:txBody>
      </p:sp>
      <p:sp>
        <p:nvSpPr>
          <p:cNvPr id="28674" name="标题 1"/>
          <p:cNvSpPr>
            <a:spLocks noGrp="1"/>
          </p:cNvSpPr>
          <p:nvPr/>
        </p:nvSpPr>
        <p:spPr>
          <a:xfrm>
            <a:off x="4940300" y="349250"/>
            <a:ext cx="2074863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根据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03505" y="4921250"/>
            <a:ext cx="10156825" cy="1120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我会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根据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你的想法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来设计你的发型。</a:t>
            </a: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03505" y="3511550"/>
            <a:ext cx="12593955" cy="1120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姐姐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根据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考题的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标准答案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估计了自己的分数。</a:t>
            </a: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03505" y="2087563"/>
            <a:ext cx="11328400" cy="1120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查有关材料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，你违反了中国的法律。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/>
      <p:bldP spid="3" grpId="1"/>
      <p:bldP spid="4" grpId="0"/>
      <p:bldP spid="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2579688"/>
            <a:ext cx="11685588" cy="3214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8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938" y="1176338"/>
            <a:ext cx="10971212" cy="120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P302</a:t>
            </a:r>
          </a:p>
        </p:txBody>
      </p:sp>
      <p:sp>
        <p:nvSpPr>
          <p:cNvPr id="15" name="Text Box 4"/>
          <p:cNvSpPr txBox="1"/>
          <p:nvPr/>
        </p:nvSpPr>
        <p:spPr>
          <a:xfrm>
            <a:off x="1423988" y="2619693"/>
            <a:ext cx="10318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8296275" y="2648268"/>
            <a:ext cx="14986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根据</a:t>
            </a:r>
          </a:p>
        </p:txBody>
      </p:sp>
      <p:sp>
        <p:nvSpPr>
          <p:cNvPr id="9" name="Text Box 4"/>
          <p:cNvSpPr txBox="1"/>
          <p:nvPr/>
        </p:nvSpPr>
        <p:spPr>
          <a:xfrm>
            <a:off x="9794875" y="4335780"/>
            <a:ext cx="14986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根据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ctrTitle" idx="4294967295"/>
          </p:nvPr>
        </p:nvSpPr>
        <p:spPr>
          <a:xfrm>
            <a:off x="3496628" y="1750060"/>
            <a:ext cx="5214937" cy="1630363"/>
          </a:xfrm>
          <a:ln>
            <a:solidFill>
              <a:schemeClr val="tx1"/>
            </a:solidFill>
            <a:miter/>
          </a:ln>
        </p:spPr>
        <p:txBody>
          <a:bodyPr vert="horz" wrap="square" anchor="b"/>
          <a:lstStyle>
            <a:lvl1pPr lvl="0">
              <a:buClrTx/>
              <a:buSzTx/>
              <a:buFontTx/>
              <a:defRPr/>
            </a:lvl1pPr>
          </a:lstStyle>
          <a:p>
            <a:pPr lvl="0" algn="ctr" eaLnBrk="1" hangingPunct="1">
              <a:buClrTx/>
              <a:buSzTx/>
              <a:buFontTx/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生词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30722" name="Rectangle 2"/>
          <p:cNvSpPr>
            <a:spLocks noGrp="1"/>
          </p:cNvSpPr>
          <p:nvPr/>
        </p:nvSpPr>
        <p:spPr>
          <a:xfrm>
            <a:off x="39053" y="3934143"/>
            <a:ext cx="12192000" cy="35401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zh-CN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付款  修改  串</a:t>
            </a:r>
            <a:r>
              <a:rPr lang="en-US" altLang="zh-CN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  <a:r>
              <a:rPr lang="zh-CN" altLang="en-US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  <a:r>
              <a:rPr lang="en-US" altLang="zh-CN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</a:t>
            </a:r>
            <a:r>
              <a:rPr lang="zh-CN" altLang="en-US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  </a:t>
            </a:r>
            <a:endParaRPr lang="zh-CN" altLang="en-US" sz="44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文本框 3"/>
          <p:cNvSpPr txBox="1"/>
          <p:nvPr/>
        </p:nvSpPr>
        <p:spPr>
          <a:xfrm>
            <a:off x="6743700" y="1744663"/>
            <a:ext cx="4652963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付款</a:t>
            </a:r>
            <a:r>
              <a:rPr lang="en-US" altLang="zh-CN" sz="66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V-O</a:t>
            </a:r>
            <a:endParaRPr lang="en-US" altLang="zh-CN" sz="66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  <a:sym typeface="等线" panose="02010600030101010101" pitchFamily="2" charset="-122"/>
            </a:endParaRPr>
          </a:p>
        </p:txBody>
      </p:sp>
      <p:sp>
        <p:nvSpPr>
          <p:cNvPr id="31746" name="Rectangle 5"/>
          <p:cNvSpPr/>
          <p:nvPr/>
        </p:nvSpPr>
        <p:spPr>
          <a:xfrm>
            <a:off x="10013950" y="766763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endParaRPr lang="zh-CN" altLang="en-US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pic>
        <p:nvPicPr>
          <p:cNvPr id="5" name="图片 4" descr="u=2560692865,2844037353&amp;fm=26&amp;gp=0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015" y="584200"/>
            <a:ext cx="5108575" cy="3890010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sp>
        <p:nvSpPr>
          <p:cNvPr id="6" name="文本框 3"/>
          <p:cNvSpPr txBox="1"/>
          <p:nvPr/>
        </p:nvSpPr>
        <p:spPr>
          <a:xfrm>
            <a:off x="1508125" y="4902200"/>
            <a:ext cx="9827260" cy="10147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这家商店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支持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用微信或支付宝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付款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3"/>
          <p:cNvSpPr txBox="1"/>
          <p:nvPr/>
        </p:nvSpPr>
        <p:spPr>
          <a:xfrm>
            <a:off x="7724775" y="1585913"/>
            <a:ext cx="3403600" cy="11985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修改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  <a:sym typeface="等线" panose="02010600030101010101" pitchFamily="2" charset="-122"/>
            </a:endParaRPr>
          </a:p>
        </p:txBody>
      </p:sp>
      <p:sp>
        <p:nvSpPr>
          <p:cNvPr id="7171" name="文本框 3"/>
          <p:cNvSpPr txBox="1"/>
          <p:nvPr/>
        </p:nvSpPr>
        <p:spPr>
          <a:xfrm>
            <a:off x="390525" y="4983163"/>
            <a:ext cx="11817350" cy="1016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你的密码太简单了，最好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修改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成复杂点儿的。</a:t>
            </a:r>
          </a:p>
        </p:txBody>
      </p:sp>
      <p:pic>
        <p:nvPicPr>
          <p:cNvPr id="4" name="图片 3" descr="学在中国·基础教程2 QJ63365144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10" y="560069"/>
            <a:ext cx="5968365" cy="3964306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32772" name="Rectangle 5"/>
          <p:cNvSpPr/>
          <p:nvPr/>
        </p:nvSpPr>
        <p:spPr>
          <a:xfrm>
            <a:off x="10013950" y="766763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endParaRPr lang="zh-CN" altLang="en-US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3"/>
          <p:cNvSpPr txBox="1"/>
          <p:nvPr/>
        </p:nvSpPr>
        <p:spPr>
          <a:xfrm>
            <a:off x="203200" y="1552575"/>
            <a:ext cx="4951413" cy="1200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串 </a:t>
            </a: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量词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  <a:sym typeface="等线" panose="02010600030101010101" pitchFamily="2" charset="-122"/>
            </a:endParaRPr>
          </a:p>
        </p:txBody>
      </p:sp>
      <p:sp>
        <p:nvSpPr>
          <p:cNvPr id="7171" name="文本框 3"/>
          <p:cNvSpPr txBox="1"/>
          <p:nvPr/>
        </p:nvSpPr>
        <p:spPr>
          <a:xfrm>
            <a:off x="755650" y="4625359"/>
            <a:ext cx="928687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麻烦你给我拿两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串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北京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糖葫芦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  <p:sp>
        <p:nvSpPr>
          <p:cNvPr id="33795" name="Rectangle 5"/>
          <p:cNvSpPr/>
          <p:nvPr/>
        </p:nvSpPr>
        <p:spPr>
          <a:xfrm>
            <a:off x="9618663" y="677863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endParaRPr lang="zh-CN" altLang="en-US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pic>
        <p:nvPicPr>
          <p:cNvPr id="15364" name="图片 2" descr="学在中国·基础教程2 VCG21gic1261440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4200" y="110490"/>
            <a:ext cx="3646803" cy="4448810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 l="4329" t="1985" r="3983" b="7633"/>
          <a:stretch>
            <a:fillRect/>
          </a:stretch>
        </p:blipFill>
        <p:spPr>
          <a:xfrm>
            <a:off x="4305935" y="307340"/>
            <a:ext cx="4498975" cy="405511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文本框 3"/>
          <p:cNvSpPr txBox="1"/>
          <p:nvPr/>
        </p:nvSpPr>
        <p:spPr>
          <a:xfrm>
            <a:off x="755650" y="5562600"/>
            <a:ext cx="8245475" cy="10144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服务员，给我来二十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串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羊肉串。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5" grpId="0" bldLvl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ctrTitle" idx="4294967295"/>
          </p:nvPr>
        </p:nvSpPr>
        <p:spPr>
          <a:xfrm>
            <a:off x="3349625" y="1591310"/>
            <a:ext cx="5214938" cy="1630363"/>
          </a:xfrm>
          <a:ln>
            <a:solidFill>
              <a:schemeClr val="tx1"/>
            </a:solidFill>
            <a:miter/>
          </a:ln>
        </p:spPr>
        <p:txBody>
          <a:bodyPr vert="horz" wrap="square" anchor="b"/>
          <a:lstStyle>
            <a:lvl1pPr lvl="0">
              <a:buClrTx/>
              <a:buSzTx/>
              <a:buFontTx/>
              <a:defRPr/>
            </a:lvl1pPr>
          </a:lstStyle>
          <a:p>
            <a:pPr lvl="0" algn="ctr" eaLnBrk="1" hangingPunct="1">
              <a:buClrTx/>
              <a:buSzTx/>
              <a:buFontTx/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生词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34818" name="Rectangle 2"/>
          <p:cNvSpPr>
            <a:spLocks noGrp="1"/>
          </p:cNvSpPr>
          <p:nvPr/>
        </p:nvSpPr>
        <p:spPr>
          <a:xfrm>
            <a:off x="601663" y="3621723"/>
            <a:ext cx="11407775" cy="30527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lnSpc>
                <a:spcPct val="150000"/>
              </a:lnSpc>
            </a:pPr>
            <a:r>
              <a:rPr lang="zh-CN" altLang="en-US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密码    隔   设置   锁   记忆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/>
        </p:nvSpPr>
        <p:spPr>
          <a:xfrm>
            <a:off x="-244475" y="338773"/>
            <a:ext cx="12192000" cy="10350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en-US" sz="48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隔   设置   密码   记忆   锁  </a:t>
            </a:r>
          </a:p>
        </p:txBody>
      </p:sp>
      <p:sp>
        <p:nvSpPr>
          <p:cNvPr id="5123" name="Text Box 4"/>
          <p:cNvSpPr txBox="1"/>
          <p:nvPr/>
        </p:nvSpPr>
        <p:spPr>
          <a:xfrm>
            <a:off x="111125" y="1617663"/>
            <a:ext cx="120491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这个娱乐公园是专门为儿童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的。</a:t>
            </a:r>
          </a:p>
        </p:txBody>
      </p:sp>
      <p:sp>
        <p:nvSpPr>
          <p:cNvPr id="5125" name="Text Box 4"/>
          <p:cNvSpPr txBox="1"/>
          <p:nvPr/>
        </p:nvSpPr>
        <p:spPr>
          <a:xfrm>
            <a:off x="111125" y="2201863"/>
            <a:ext cx="12049125" cy="1641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昨天我把我自己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在卫生间了，花了好长时间门才被打开。</a:t>
            </a:r>
          </a:p>
        </p:txBody>
      </p:sp>
      <p:sp>
        <p:nvSpPr>
          <p:cNvPr id="5128" name="Text Box 4"/>
          <p:cNvSpPr txBox="1"/>
          <p:nvPr/>
        </p:nvSpPr>
        <p:spPr>
          <a:xfrm>
            <a:off x="111125" y="3579174"/>
            <a:ext cx="1291399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在我的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中，他上学的时候好像从来没有考过第二名。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97790" y="4440860"/>
            <a:ext cx="12536488" cy="164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4.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他的女朋友很没有安全感，每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一个小时都要给他打一个电话。</a:t>
            </a:r>
          </a:p>
        </p:txBody>
      </p:sp>
      <p:sp>
        <p:nvSpPr>
          <p:cNvPr id="3" name="Text Box 4"/>
          <p:cNvSpPr txBox="1"/>
          <p:nvPr/>
        </p:nvSpPr>
        <p:spPr>
          <a:xfrm>
            <a:off x="176848" y="5750560"/>
            <a:ext cx="11917362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5.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不要随便告诉别人你的银行卡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，这样不安全。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5" grpId="0"/>
      <p:bldP spid="5128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>
            <p:ph type="title"/>
          </p:nvPr>
        </p:nvSpPr>
        <p:spPr>
          <a:xfrm>
            <a:off x="609600" y="-106362"/>
            <a:ext cx="10972800" cy="1365250"/>
          </a:xfrm>
        </p:spPr>
        <p:txBody>
          <a:bodyPr vert="horz" wrap="square" lIns="91440" tIns="45720" rIns="91440" bIns="45720" anchor="ctr"/>
          <a:lstStyle/>
          <a:p>
            <a:pPr algn="ctr" eaLnBrk="1" hangingPunct="1"/>
            <a:br>
              <a:rPr lang="zh-CN" altLang="en-US" sz="6000" b="1" dirty="0">
                <a:solidFill>
                  <a:srgbClr val="0033CC"/>
                </a:solidFill>
                <a:latin typeface="Arial Black" panose="020B0A04020102020204" pitchFamily="126" charset="0"/>
                <a:ea typeface="华文楷体" panose="02010600040101010101" pitchFamily="126" charset="-122"/>
              </a:rPr>
            </a:br>
            <a:r>
              <a:rPr lang="zh-CN" altLang="en-US" sz="6000" b="1" dirty="0">
                <a:solidFill>
                  <a:srgbClr val="0033CC"/>
                </a:solidFill>
                <a:latin typeface="Arial Black" panose="020B0A04020102020204" pitchFamily="126" charset="0"/>
                <a:ea typeface="华文楷体" panose="02010600040101010101" pitchFamily="126" charset="-122"/>
              </a:rPr>
              <a:t>生词（课文生词</a:t>
            </a:r>
            <a:r>
              <a:rPr lang="en-US" altLang="zh-CN" sz="6000" b="1" dirty="0">
                <a:solidFill>
                  <a:srgbClr val="0033CC"/>
                </a:solidFill>
                <a:latin typeface="Arial Black" panose="020B0A04020102020204" pitchFamily="126" charset="0"/>
                <a:ea typeface="华文楷体" panose="02010600040101010101" pitchFamily="126" charset="-122"/>
              </a:rPr>
              <a:t>+</a:t>
            </a:r>
            <a:r>
              <a:rPr lang="zh-CN" altLang="en-US" sz="6000" b="1" dirty="0">
                <a:solidFill>
                  <a:srgbClr val="0033CC"/>
                </a:solidFill>
                <a:latin typeface="Arial Black" panose="020B0A04020102020204" pitchFamily="126" charset="0"/>
                <a:ea typeface="华文楷体" panose="02010600040101010101" pitchFamily="126" charset="-122"/>
              </a:rPr>
              <a:t>阅读生词）</a:t>
            </a:r>
            <a:br>
              <a:rPr lang="en-US" altLang="zh-CN" sz="6000" b="1" dirty="0">
                <a:solidFill>
                  <a:srgbClr val="0033CC"/>
                </a:solidFill>
                <a:latin typeface="Arial Black" panose="020B0A04020102020204" pitchFamily="126" charset="0"/>
                <a:ea typeface="华文楷体" panose="02010600040101010101" pitchFamily="126" charset="-122"/>
              </a:rPr>
            </a:br>
            <a:endParaRPr lang="zh-CN" altLang="en-US" sz="6000" b="1" dirty="0">
              <a:solidFill>
                <a:srgbClr val="0033CC"/>
              </a:solidFill>
              <a:latin typeface="Arial Black" panose="020B0A04020102020204" pitchFamily="126" charset="0"/>
              <a:ea typeface="华文楷体" panose="02010600040101010101" pitchFamily="126" charset="-122"/>
            </a:endParaRPr>
          </a:p>
        </p:txBody>
      </p:sp>
      <p:sp>
        <p:nvSpPr>
          <p:cNvPr id="9218" name="Rectangle 3"/>
          <p:cNvSpPr>
            <a:spLocks noGrp="1"/>
          </p:cNvSpPr>
          <p:nvPr>
            <p:ph idx="1"/>
          </p:nvPr>
        </p:nvSpPr>
        <p:spPr>
          <a:xfrm>
            <a:off x="228600" y="1182688"/>
            <a:ext cx="12192000" cy="5705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lIns="91440" tIns="45720" rIns="91440" bIns="45720" anchor="t"/>
          <a:lstStyle/>
          <a:p>
            <a:pPr marL="0" indent="0" defTabSz="914400" latinLnBrk="0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密码    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如今    私人    邮箱    不论 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据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调查 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尽管   之所以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信息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娱乐 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充满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开通 </a:t>
            </a:r>
            <a:r>
              <a:rPr lang="zh-CN" altLang="zh-CN" sz="32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付款 </a:t>
            </a:r>
            <a:r>
              <a:rPr lang="zh-CN" altLang="zh-CN" sz="32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修改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登录  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隔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输入 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记忆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意味着  脑子     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随时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安全感 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串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设置     </a:t>
            </a:r>
            <a:r>
              <a:rPr lang="zh-CN" altLang="zh-CN" sz="32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锁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字母   符号    </a:t>
            </a: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     </a:t>
            </a:r>
          </a:p>
          <a:p>
            <a:pPr marL="0" indent="0" defTabSz="914400" latinLnBrk="0">
              <a:lnSpc>
                <a:spcPct val="150000"/>
              </a:lnSpc>
              <a:spcBef>
                <a:spcPct val="20000"/>
              </a:spcBef>
              <a:buClrTx/>
              <a:buSzTx/>
              <a:buNone/>
            </a:pPr>
            <a:r>
              <a:rPr lang="zh-CN" altLang="zh-CN" sz="32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  <a:r>
              <a:rPr lang="zh-CN" altLang="en-US" sz="32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</a:t>
            </a:r>
            <a:r>
              <a:rPr lang="zh-CN" altLang="en-US" sz="32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之所以……，是因为……           </a:t>
            </a:r>
            <a:r>
              <a:rPr lang="zh-CN" altLang="zh-CN" sz="32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尽管……，……</a:t>
            </a:r>
            <a:r>
              <a:rPr lang="zh-CN" altLang="en-US" sz="32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</a:t>
            </a:r>
          </a:p>
          <a:p>
            <a:pPr marL="0" indent="0" defTabSz="914400" latinLnBrk="0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32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</a:t>
            </a:r>
            <a:r>
              <a:rPr lang="zh-CN" altLang="zh-CN" sz="32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不论………，都……</a:t>
            </a:r>
            <a:r>
              <a:rPr lang="zh-CN" altLang="en-US" sz="32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           A意味着B</a:t>
            </a:r>
            <a:r>
              <a:rPr lang="zh-CN" altLang="zh-CN" sz="3200" b="1" baseline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</a:t>
            </a:r>
          </a:p>
          <a:p>
            <a:pPr marL="0" indent="0" defTabSz="914400" latinLnBrk="0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zh-CN" sz="3200" b="1" baseline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艺术    </a:t>
            </a:r>
            <a:r>
              <a:rPr lang="zh-CN" altLang="zh-CN" sz="3200" b="1" baseline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超速</a:t>
            </a:r>
            <a:r>
              <a:rPr lang="zh-CN" altLang="zh-CN" sz="3200" b="1" baseline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</a:t>
            </a:r>
            <a:r>
              <a:rPr lang="zh-CN" altLang="zh-CN" sz="3200" b="1" baseline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竞争</a:t>
            </a:r>
            <a:r>
              <a:rPr lang="zh-CN" altLang="zh-CN" sz="3200" b="1" baseline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</a:t>
            </a:r>
            <a:r>
              <a:rPr lang="zh-CN" altLang="zh-CN" sz="3200" b="1" baseline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反而</a:t>
            </a:r>
            <a:r>
              <a:rPr lang="zh-CN" altLang="zh-CN" sz="3200" b="1" baseline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</a:t>
            </a:r>
            <a:r>
              <a:rPr lang="zh-CN" altLang="zh-CN" sz="3200" b="1" baseline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达到</a:t>
            </a:r>
            <a:r>
              <a:rPr lang="zh-CN" altLang="zh-CN" sz="3200" b="1" baseline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</a:t>
            </a:r>
            <a:r>
              <a:rPr lang="zh-CN" altLang="zh-CN" sz="3200" b="1" baseline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效率</a:t>
            </a:r>
            <a:r>
              <a:rPr lang="zh-CN" altLang="zh-CN" sz="3200" b="1" baseline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</a:t>
            </a:r>
            <a:r>
              <a:rPr lang="zh-CN" altLang="zh-CN" sz="3200" b="1" baseline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克制</a:t>
            </a:r>
            <a:r>
              <a:rPr lang="zh-CN" altLang="zh-CN" sz="3200" b="1" baseline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</a:t>
            </a:r>
            <a:r>
              <a:rPr lang="zh-CN" altLang="zh-CN" sz="3200" b="1" baseline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必要</a:t>
            </a:r>
            <a:r>
              <a:rPr lang="zh-CN" altLang="en-US" sz="4000" b="1" baseline="0" dirty="0">
                <a:latin typeface="Arial" panose="020B0604020202020204" pitchFamily="34" charset="0"/>
                <a:ea typeface="华文楷体" panose="02010600040101010101" pitchFamily="126" charset="-122"/>
              </a:rPr>
              <a:t>     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>
          <a:xfrm>
            <a:off x="6624638" y="1141413"/>
            <a:ext cx="3278187" cy="1325562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隔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</a:t>
            </a:r>
          </a:p>
        </p:txBody>
      </p:sp>
      <p:sp>
        <p:nvSpPr>
          <p:cNvPr id="7171" name="文本框 3"/>
          <p:cNvSpPr txBox="1"/>
          <p:nvPr/>
        </p:nvSpPr>
        <p:spPr>
          <a:xfrm>
            <a:off x="2359025" y="3302000"/>
            <a:ext cx="9286875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他们俩中间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隔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着门聊了很长时间。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l="2469" t="1457" r="1543" b="5637"/>
          <a:stretch>
            <a:fillRect/>
          </a:stretch>
        </p:blipFill>
        <p:spPr>
          <a:xfrm>
            <a:off x="377825" y="172720"/>
            <a:ext cx="4427220" cy="32639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文本框 3"/>
          <p:cNvSpPr txBox="1"/>
          <p:nvPr/>
        </p:nvSpPr>
        <p:spPr>
          <a:xfrm>
            <a:off x="273050" y="4197350"/>
            <a:ext cx="11645900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你要知道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隔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墙有耳，也就是说，你说的任何话都有可能别听到，说话要小心。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3050" y="5843588"/>
            <a:ext cx="11645900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他每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隔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几天就会到外地出差，工作十分辛苦。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3" grpId="0" bldLvl="0"/>
      <p:bldP spid="4" grpId="0" bldLvl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>
          <a:xfrm>
            <a:off x="1108075" y="1162050"/>
            <a:ext cx="4054475" cy="1325563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锁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V./n.</a:t>
            </a:r>
          </a:p>
        </p:txBody>
      </p:sp>
      <p:sp>
        <p:nvSpPr>
          <p:cNvPr id="7171" name="文本框 3"/>
          <p:cNvSpPr txBox="1"/>
          <p:nvPr/>
        </p:nvSpPr>
        <p:spPr>
          <a:xfrm>
            <a:off x="0" y="3736975"/>
            <a:ext cx="12223750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你晚上自己在宾馆住的时候千万得把房门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锁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上。</a:t>
            </a:r>
          </a:p>
        </p:txBody>
      </p:sp>
      <p:sp>
        <p:nvSpPr>
          <p:cNvPr id="2" name="文本框 3"/>
          <p:cNvSpPr txBox="1"/>
          <p:nvPr/>
        </p:nvSpPr>
        <p:spPr>
          <a:xfrm>
            <a:off x="0" y="4918635"/>
            <a:ext cx="10482263" cy="16906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在韩国的首尔塔上，很多情侣会挂一把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爱情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锁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，希望用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锁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把他们的爱情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锁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住。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 b="15032"/>
          <a:stretch>
            <a:fillRect/>
          </a:stretch>
        </p:blipFill>
        <p:spPr>
          <a:xfrm>
            <a:off x="6311265" y="347345"/>
            <a:ext cx="5238750" cy="323913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2" grpId="0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>
          <a:xfrm>
            <a:off x="854075" y="412750"/>
            <a:ext cx="5575300" cy="1325563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记忆 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V./n.</a:t>
            </a:r>
          </a:p>
        </p:txBody>
      </p:sp>
      <p:sp>
        <p:nvSpPr>
          <p:cNvPr id="7171" name="文本框 3"/>
          <p:cNvSpPr txBox="1"/>
          <p:nvPr/>
        </p:nvSpPr>
        <p:spPr>
          <a:xfrm>
            <a:off x="206375" y="1868488"/>
            <a:ext cx="11558588" cy="1692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我小时候的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记忆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有些模糊了，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              很多事都想不起来了。</a:t>
            </a:r>
          </a:p>
        </p:txBody>
      </p:sp>
      <p:sp>
        <p:nvSpPr>
          <p:cNvPr id="2" name="文本框 3"/>
          <p:cNvSpPr txBox="1"/>
          <p:nvPr/>
        </p:nvSpPr>
        <p:spPr>
          <a:xfrm>
            <a:off x="206375" y="5002213"/>
            <a:ext cx="12223750" cy="1692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足够的睡眠能让大脑充分的休息，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               也能提高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记忆力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206375" y="3678238"/>
            <a:ext cx="11558588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他正在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记忆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英语单词，你别去打扰他了。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2" grpId="0" bldLvl="0"/>
      <p:bldP spid="3" grpId="0" bldLvl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/>
          </p:nvPr>
        </p:nvSpPr>
        <p:spPr>
          <a:xfrm>
            <a:off x="1233488" y="603250"/>
            <a:ext cx="2757487" cy="1325563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记忆 </a:t>
            </a:r>
            <a:endParaRPr lang="en-US" altLang="zh-CN" sz="72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39938" name="标题 1"/>
          <p:cNvSpPr>
            <a:spLocks noGrp="1"/>
          </p:cNvSpPr>
          <p:nvPr/>
        </p:nvSpPr>
        <p:spPr>
          <a:xfrm>
            <a:off x="6064250" y="603250"/>
            <a:ext cx="27559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回忆 </a:t>
            </a:r>
            <a:endParaRPr lang="en-US" altLang="zh-CN" sz="72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76249" y="4486275"/>
            <a:ext cx="9896475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我们总是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回忆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以前上学的日子。</a:t>
            </a:r>
          </a:p>
        </p:txBody>
      </p:sp>
      <p:sp>
        <p:nvSpPr>
          <p:cNvPr id="6" name="文本框 3"/>
          <p:cNvSpPr txBox="1"/>
          <p:nvPr/>
        </p:nvSpPr>
        <p:spPr>
          <a:xfrm>
            <a:off x="476250" y="2700338"/>
            <a:ext cx="9896475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年纪大了，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记忆力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也开始变差了。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ctrTitle"/>
          </p:nvPr>
        </p:nvSpPr>
        <p:spPr>
          <a:xfrm>
            <a:off x="3421063" y="1232535"/>
            <a:ext cx="5214937" cy="1630363"/>
          </a:xfrm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b"/>
          <a:lstStyle/>
          <a:p>
            <a:pPr eaLnBrk="1" hangingPunct="1">
              <a:buClrTx/>
              <a:buSzTx/>
              <a:buFontTx/>
            </a:pPr>
            <a:r>
              <a:rPr kumimoji="1" lang="zh-CN" altLang="en-US" sz="9600" b="1" kern="1200" dirty="0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  <a:cs typeface="等线 Light" panose="02010600030101010101" charset="-122"/>
              </a:rPr>
              <a:t>其它生词</a:t>
            </a:r>
            <a:endParaRPr kumimoji="1" lang="zh-CN" altLang="en-US" sz="4000" kern="1200" dirty="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  <a:cs typeface="等线 Light" panose="02010600030101010101" charset="-122"/>
            </a:endParaRPr>
          </a:p>
        </p:txBody>
      </p:sp>
      <p:sp>
        <p:nvSpPr>
          <p:cNvPr id="40962" name="Rectangle 2"/>
          <p:cNvSpPr>
            <a:spLocks noGrp="1"/>
          </p:cNvSpPr>
          <p:nvPr/>
        </p:nvSpPr>
        <p:spPr>
          <a:xfrm>
            <a:off x="-395287" y="3570923"/>
            <a:ext cx="13266737" cy="41148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zh-CN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邮箱  登录  输入  </a:t>
            </a:r>
          </a:p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zh-CN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脑子  字母  符号</a:t>
            </a:r>
            <a:r>
              <a:rPr lang="zh-CN" altLang="zh-CN" sz="4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</a:t>
            </a:r>
          </a:p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4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</a:t>
            </a:r>
            <a:endParaRPr lang="zh-CN" altLang="en-US" sz="44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  <a:p>
            <a:pPr marL="812800" indent="-812800" eaLnBrk="0" hangingPunct="0">
              <a:spcBef>
                <a:spcPct val="20000"/>
              </a:spcBef>
            </a:pPr>
            <a:r>
              <a:rPr lang="en-US" altLang="zh-CN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  <a:r>
              <a:rPr lang="zh-CN" altLang="en-US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  <a:endParaRPr lang="en-US" altLang="zh-CN" sz="5400" b="1" dirty="0">
              <a:solidFill>
                <a:srgbClr val="00009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  <a:p>
            <a:pPr marL="812800" indent="-812800" eaLnBrk="0" hangingPunct="0">
              <a:spcBef>
                <a:spcPct val="20000"/>
              </a:spcBef>
            </a:pPr>
            <a:endParaRPr lang="zh-CN" altLang="en-US" sz="40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806450" y="412750"/>
            <a:ext cx="2076450" cy="1325563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登录</a:t>
            </a:r>
          </a:p>
        </p:txBody>
      </p:sp>
      <p:sp>
        <p:nvSpPr>
          <p:cNvPr id="41986" name="标题 1"/>
          <p:cNvSpPr>
            <a:spLocks noGrp="1"/>
          </p:cNvSpPr>
          <p:nvPr/>
        </p:nvSpPr>
        <p:spPr>
          <a:xfrm>
            <a:off x="4368800" y="412750"/>
            <a:ext cx="20764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邮箱</a:t>
            </a:r>
          </a:p>
        </p:txBody>
      </p:sp>
      <p:sp>
        <p:nvSpPr>
          <p:cNvPr id="41987" name="标题 1"/>
          <p:cNvSpPr>
            <a:spLocks noGrp="1"/>
          </p:cNvSpPr>
          <p:nvPr/>
        </p:nvSpPr>
        <p:spPr>
          <a:xfrm>
            <a:off x="8359775" y="412750"/>
            <a:ext cx="2074863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输入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188913" y="2120900"/>
            <a:ext cx="10434637" cy="2616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登录邮箱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时需要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输入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邮箱的密码，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而注册新邮箱时，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需要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输入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一些个人信息。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9744" y="3171825"/>
            <a:ext cx="5095241" cy="357505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076450" cy="1325563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字母</a:t>
            </a:r>
          </a:p>
        </p:txBody>
      </p:sp>
      <p:sp>
        <p:nvSpPr>
          <p:cNvPr id="43010" name="标题 1"/>
          <p:cNvSpPr>
            <a:spLocks noGrp="1"/>
          </p:cNvSpPr>
          <p:nvPr/>
        </p:nvSpPr>
        <p:spPr>
          <a:xfrm>
            <a:off x="4289425" y="365125"/>
            <a:ext cx="20764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符号</a:t>
            </a:r>
          </a:p>
        </p:txBody>
      </p:sp>
      <p:sp>
        <p:nvSpPr>
          <p:cNvPr id="43011" name="标题 1"/>
          <p:cNvSpPr>
            <a:spLocks noGrp="1"/>
          </p:cNvSpPr>
          <p:nvPr/>
        </p:nvSpPr>
        <p:spPr>
          <a:xfrm>
            <a:off x="8312150" y="365125"/>
            <a:ext cx="2074863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脑子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2830" y="2890520"/>
            <a:ext cx="3345815" cy="32131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文本框 3"/>
          <p:cNvSpPr txBox="1"/>
          <p:nvPr/>
        </p:nvSpPr>
        <p:spPr>
          <a:xfrm>
            <a:off x="127000" y="1920875"/>
            <a:ext cx="10607675" cy="1692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这些数学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符号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虽然也是由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字母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组成了，但是我就是记不住。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0" y="4257675"/>
            <a:ext cx="6500813" cy="1692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脑子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里第一个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想到的化学符号是什么？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430" y="3613150"/>
            <a:ext cx="3407410" cy="298132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  <p:bldP spid="3" grpId="0" bldLvl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25" y="1292225"/>
            <a:ext cx="11741150" cy="4864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4" name="Text Box 4"/>
          <p:cNvSpPr txBox="1"/>
          <p:nvPr/>
        </p:nvSpPr>
        <p:spPr>
          <a:xfrm>
            <a:off x="111125" y="90488"/>
            <a:ext cx="2906713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  <a:r>
              <a:rPr lang="en-US" altLang="zh-CN" sz="54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P298</a:t>
            </a:r>
          </a:p>
        </p:txBody>
      </p:sp>
      <p:pic>
        <p:nvPicPr>
          <p:cNvPr id="2" name="14-5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14545" y="1393190"/>
            <a:ext cx="619125" cy="6191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17615" y="3136265"/>
            <a:ext cx="3609975" cy="5861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317615" y="5570220"/>
            <a:ext cx="3609975" cy="5861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0" dur="608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6"/>
          <p:cNvSpPr/>
          <p:nvPr/>
        </p:nvSpPr>
        <p:spPr>
          <a:xfrm>
            <a:off x="332105" y="3711575"/>
            <a:ext cx="12042775" cy="13525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之所以</a:t>
            </a:r>
            <a:r>
              <a:rPr lang="en-US" altLang="zh-CN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，是因为</a:t>
            </a:r>
            <a:r>
              <a:rPr lang="en-US" altLang="zh-CN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endParaRPr lang="zh-CN" altLang="en-US" sz="66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45058" name="Rectangle 2"/>
          <p:cNvSpPr txBox="1"/>
          <p:nvPr/>
        </p:nvSpPr>
        <p:spPr>
          <a:xfrm>
            <a:off x="3471863" y="1500188"/>
            <a:ext cx="4448175" cy="1630362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"/>
          <p:cNvSpPr txBox="1"/>
          <p:nvPr/>
        </p:nvSpPr>
        <p:spPr>
          <a:xfrm>
            <a:off x="503238" y="809625"/>
            <a:ext cx="7935912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：他的成绩怎么总是这么好？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503238" y="1825625"/>
            <a:ext cx="11110912" cy="1692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B: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他的成绩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之所以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这么好，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是因为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每天都努力学习，按时复习、预习学习内容。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76250" y="3956050"/>
            <a:ext cx="110236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：你为什么又生我气，我做错什么了吗？</a:t>
            </a:r>
          </a:p>
        </p:txBody>
      </p:sp>
      <p:sp>
        <p:nvSpPr>
          <p:cNvPr id="6" name="文本框 3"/>
          <p:cNvSpPr txBox="1"/>
          <p:nvPr/>
        </p:nvSpPr>
        <p:spPr>
          <a:xfrm>
            <a:off x="533400" y="4822825"/>
            <a:ext cx="11658600" cy="1938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B: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之所以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生气，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  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是因为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你每年都忘记了我的生日。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5" grpId="0" bldLvl="0"/>
      <p:bldP spid="4" grpId="0" bldLvl="0"/>
      <p:bldP spid="6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/>
          </p:cNvSpPr>
          <p:nvPr>
            <p:ph type="ctrTitle"/>
          </p:nvPr>
        </p:nvSpPr>
        <p:spPr>
          <a:xfrm>
            <a:off x="3421063" y="936308"/>
            <a:ext cx="5214937" cy="1630362"/>
          </a:xfrm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b"/>
          <a:lstStyle/>
          <a:p>
            <a:pPr eaLnBrk="1" hangingPunct="1">
              <a:buClrTx/>
              <a:buSzTx/>
              <a:buFontTx/>
            </a:pPr>
            <a:r>
              <a:rPr kumimoji="1" lang="zh-CN" altLang="en-US" sz="9600" b="1" kern="1200" dirty="0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  <a:cs typeface="等线 Light" panose="02010600030101010101" charset="-122"/>
              </a:rPr>
              <a:t>生词</a:t>
            </a:r>
            <a:endParaRPr kumimoji="1" lang="zh-CN" altLang="en-US" sz="4000" kern="1200" dirty="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  <a:cs typeface="等线 Light" panose="02010600030101010101" charset="-122"/>
            </a:endParaRPr>
          </a:p>
        </p:txBody>
      </p:sp>
      <p:sp>
        <p:nvSpPr>
          <p:cNvPr id="10242" name="Rectangle 2"/>
          <p:cNvSpPr>
            <a:spLocks noGrp="1"/>
          </p:cNvSpPr>
          <p:nvPr/>
        </p:nvSpPr>
        <p:spPr>
          <a:xfrm>
            <a:off x="-198120" y="424815"/>
            <a:ext cx="12192000" cy="52260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eaLnBrk="0" hangingPunct="0">
              <a:spcBef>
                <a:spcPct val="20000"/>
              </a:spcBef>
            </a:pPr>
            <a:r>
              <a:rPr lang="en-US" altLang="zh-CN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</a:t>
            </a:r>
          </a:p>
          <a:p>
            <a:pPr marL="812800" indent="-812800" eaLnBrk="0" hangingPunct="0">
              <a:spcBef>
                <a:spcPct val="20000"/>
              </a:spcBef>
            </a:pPr>
            <a:endParaRPr lang="en-US" altLang="zh-CN" sz="5400" b="1" dirty="0">
              <a:solidFill>
                <a:srgbClr val="00009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</a:t>
            </a:r>
          </a:p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如今    私人    调查    付款  </a:t>
            </a:r>
          </a:p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信息    娱乐    开通    修改  </a:t>
            </a:r>
          </a:p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5400" b="1" dirty="0">
                <a:solidFill>
                  <a:srgbClr val="00009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充满   安全感    串     随时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"/>
          <p:cNvSpPr txBox="1"/>
          <p:nvPr/>
        </p:nvSpPr>
        <p:spPr>
          <a:xfrm>
            <a:off x="504825" y="625475"/>
            <a:ext cx="793432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：我最喜欢看徐志摩写的诗。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504825" y="1657350"/>
            <a:ext cx="11687175" cy="1936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B: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徐志摩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之所以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诗写得好，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          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是因为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生活经历很丰富。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4825" y="3956050"/>
            <a:ext cx="1181417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：父母一直劝我留在国内，可我就是想出国。</a:t>
            </a:r>
          </a:p>
        </p:txBody>
      </p:sp>
      <p:sp>
        <p:nvSpPr>
          <p:cNvPr id="6" name="文本框 3"/>
          <p:cNvSpPr txBox="1"/>
          <p:nvPr/>
        </p:nvSpPr>
        <p:spPr>
          <a:xfrm>
            <a:off x="519113" y="4724400"/>
            <a:ext cx="11672887" cy="1938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B: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父母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之所以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反对你出国，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      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是因为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担心你在国外的安全。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5" grpId="0" bldLvl="0"/>
      <p:bldP spid="4" grpId="0" bldLvl="0"/>
      <p:bldP spid="6" grpId="0" bldLvl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文本框 99"/>
          <p:cNvSpPr txBox="1"/>
          <p:nvPr/>
        </p:nvSpPr>
        <p:spPr>
          <a:xfrm>
            <a:off x="539750" y="3540125"/>
            <a:ext cx="11114088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之所以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，是因为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</a:p>
        </p:txBody>
      </p:sp>
      <p:sp>
        <p:nvSpPr>
          <p:cNvPr id="48130" name="文本框 3"/>
          <p:cNvSpPr txBox="1"/>
          <p:nvPr/>
        </p:nvSpPr>
        <p:spPr>
          <a:xfrm>
            <a:off x="311150" y="1958975"/>
            <a:ext cx="11114088" cy="1200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（由于）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，因此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</a:p>
        </p:txBody>
      </p:sp>
      <p:sp>
        <p:nvSpPr>
          <p:cNvPr id="48131" name="文本框 4"/>
          <p:cNvSpPr txBox="1"/>
          <p:nvPr/>
        </p:nvSpPr>
        <p:spPr>
          <a:xfrm>
            <a:off x="311150" y="549275"/>
            <a:ext cx="11114088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因为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由于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，所以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  <p:bldP spid="48129" grpId="1"/>
      <p:bldP spid="48130" grpId="0"/>
      <p:bldP spid="48130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" y="1162050"/>
            <a:ext cx="11853863" cy="453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4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P305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1419225" y="3386138"/>
            <a:ext cx="11799888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大家之所以都选他当班长，是因为他汉语好，又有责任心。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1419225" y="5111750"/>
            <a:ext cx="105457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我之所以想当飞行员，是因为受到了我父亲的影响。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13" y="2619375"/>
            <a:ext cx="11698287" cy="3206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78" name="图片 1"/>
          <p:cNvPicPr>
            <a:picLocks noChangeAspect="1"/>
          </p:cNvPicPr>
          <p:nvPr/>
        </p:nvPicPr>
        <p:blipFill>
          <a:blip r:embed="rId3"/>
          <a:srcRect b="72559"/>
          <a:stretch>
            <a:fillRect/>
          </a:stretch>
        </p:blipFill>
        <p:spPr>
          <a:xfrm>
            <a:off x="111125" y="1162050"/>
            <a:ext cx="11853863" cy="1244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9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P305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1419225" y="3492818"/>
            <a:ext cx="108759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我们之所以换宾馆住，是因为那家宾馆的住宿条件太差了。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1419225" y="5164138"/>
            <a:ext cx="108759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我之所以这么吃惊，是因为他从来没告诉过我这件事。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图片 3"/>
          <p:cNvPicPr>
            <a:picLocks noChangeAspect="1"/>
          </p:cNvPicPr>
          <p:nvPr/>
        </p:nvPicPr>
        <p:blipFill>
          <a:blip r:embed="rId2"/>
          <a:srcRect b="52107"/>
          <a:stretch>
            <a:fillRect/>
          </a:stretch>
        </p:blipFill>
        <p:spPr>
          <a:xfrm>
            <a:off x="152400" y="895350"/>
            <a:ext cx="12031663" cy="1903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2" name="图片 4"/>
          <p:cNvPicPr>
            <a:picLocks noChangeAspect="1"/>
          </p:cNvPicPr>
          <p:nvPr/>
        </p:nvPicPr>
        <p:blipFill>
          <a:blip r:embed="rId2"/>
          <a:srcRect t="51724"/>
          <a:stretch>
            <a:fillRect/>
          </a:stretch>
        </p:blipFill>
        <p:spPr>
          <a:xfrm>
            <a:off x="152400" y="3740150"/>
            <a:ext cx="11466513" cy="182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 Box 4"/>
          <p:cNvSpPr txBox="1"/>
          <p:nvPr/>
        </p:nvSpPr>
        <p:spPr>
          <a:xfrm>
            <a:off x="314325" y="2878455"/>
            <a:ext cx="116827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我之所以选择到中国留学，是因为我喜欢汉语。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152400" y="5685155"/>
            <a:ext cx="116846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你的考试成绩之所以不好，是因为你的学习方法不正确。</a:t>
            </a:r>
          </a:p>
        </p:txBody>
      </p:sp>
      <p:sp>
        <p:nvSpPr>
          <p:cNvPr id="51205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6"/>
          <p:cNvSpPr/>
          <p:nvPr/>
        </p:nvSpPr>
        <p:spPr>
          <a:xfrm>
            <a:off x="2529523" y="3711575"/>
            <a:ext cx="8402637" cy="1873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尽管</a:t>
            </a:r>
            <a:r>
              <a:rPr lang="en-US" altLang="zh-CN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</a:t>
            </a:r>
            <a:r>
              <a:rPr lang="en-US" altLang="zh-CN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endParaRPr lang="zh-CN" altLang="en-US" sz="66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52226" name="Rectangle 2"/>
          <p:cNvSpPr txBox="1"/>
          <p:nvPr/>
        </p:nvSpPr>
        <p:spPr>
          <a:xfrm>
            <a:off x="3627438" y="1330325"/>
            <a:ext cx="4448175" cy="16303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b="15847"/>
          <a:stretch>
            <a:fillRect/>
          </a:stretch>
        </p:blipFill>
        <p:spPr>
          <a:xfrm>
            <a:off x="588645" y="324485"/>
            <a:ext cx="4660900" cy="324294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文本框 3"/>
          <p:cNvSpPr txBox="1"/>
          <p:nvPr/>
        </p:nvSpPr>
        <p:spPr>
          <a:xfrm>
            <a:off x="588963" y="4025900"/>
            <a:ext cx="7935912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：我觉得她的个子挺矮的。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588963" y="5057775"/>
            <a:ext cx="10910887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B: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尽管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她的个子不高，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但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篮球打得很好。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5" grpId="0" bldLvl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"/>
          <p:cNvSpPr txBox="1"/>
          <p:nvPr/>
        </p:nvSpPr>
        <p:spPr>
          <a:xfrm>
            <a:off x="109538" y="712788"/>
            <a:ext cx="7935912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：下雪后的哈尔滨太冷了！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109538" y="1481138"/>
            <a:ext cx="8301037" cy="1938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B: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中国北方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尽管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下雪后很冷， </a:t>
            </a:r>
          </a:p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下雪时的风景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却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美极了。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686" y="817563"/>
            <a:ext cx="3567537" cy="259397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文本框 3"/>
          <p:cNvSpPr txBox="1"/>
          <p:nvPr/>
        </p:nvSpPr>
        <p:spPr>
          <a:xfrm>
            <a:off x="279400" y="4083050"/>
            <a:ext cx="9472613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：老师不是说了要认真看题吗？</a:t>
            </a:r>
          </a:p>
        </p:txBody>
      </p:sp>
      <p:sp>
        <p:nvSpPr>
          <p:cNvPr id="9" name="文本框 3"/>
          <p:cNvSpPr txBox="1"/>
          <p:nvPr/>
        </p:nvSpPr>
        <p:spPr>
          <a:xfrm>
            <a:off x="279400" y="5057775"/>
            <a:ext cx="11682413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B: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尽管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老师说很多遍，他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还是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马虎写错了。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5" grpId="0" bldLvl="0"/>
      <p:bldP spid="8" grpId="0" bldLvl="0"/>
      <p:bldP spid="9" grpId="0" bldLvl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4"/>
          <p:cNvSpPr txBox="1"/>
          <p:nvPr/>
        </p:nvSpPr>
        <p:spPr>
          <a:xfrm>
            <a:off x="311150" y="549275"/>
            <a:ext cx="11114088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尽管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，但（是）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</a:p>
        </p:txBody>
      </p:sp>
      <p:sp>
        <p:nvSpPr>
          <p:cNvPr id="55298" name="文本框 4"/>
          <p:cNvSpPr txBox="1"/>
          <p:nvPr/>
        </p:nvSpPr>
        <p:spPr>
          <a:xfrm>
            <a:off x="311150" y="1874838"/>
            <a:ext cx="11114088" cy="1200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虽然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，但是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</a:p>
        </p:txBody>
      </p:sp>
      <p:sp>
        <p:nvSpPr>
          <p:cNvPr id="55299" name="文本框 4"/>
          <p:cNvSpPr txBox="1"/>
          <p:nvPr/>
        </p:nvSpPr>
        <p:spPr>
          <a:xfrm>
            <a:off x="0" y="3392488"/>
            <a:ext cx="12192000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，可是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却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然而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/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则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</a:p>
        </p:txBody>
      </p:sp>
      <p:sp>
        <p:nvSpPr>
          <p:cNvPr id="55300" name="文本框 4"/>
          <p:cNvSpPr txBox="1"/>
          <p:nvPr/>
        </p:nvSpPr>
        <p:spPr>
          <a:xfrm>
            <a:off x="539750" y="4803775"/>
            <a:ext cx="11114088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不是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，而是</a:t>
            </a:r>
            <a:r>
              <a:rPr lang="en-US" altLang="zh-CN" sz="7200" b="1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8" grpId="1"/>
      <p:bldP spid="55299" grpId="0"/>
      <p:bldP spid="55299" grpId="1"/>
      <p:bldP spid="55300" grpId="0"/>
      <p:bldP spid="55300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1230313"/>
            <a:ext cx="11785600" cy="5294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2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P305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4883785" y="3200083"/>
            <a:ext cx="53752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年年不赚钱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5518785" y="4050030"/>
            <a:ext cx="53752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这个问题还是没有解决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1061085" y="4895850"/>
            <a:ext cx="53752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尽管他解释了很多遍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1061085" y="5678170"/>
            <a:ext cx="53752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尽管他已经没有力气了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00" y="0"/>
            <a:ext cx="7350125" cy="67119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3600450" y="1181100"/>
            <a:ext cx="2047875" cy="495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600450" y="1676400"/>
            <a:ext cx="2047875" cy="495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600450" y="1181100"/>
            <a:ext cx="2047875" cy="990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600450" y="2668588"/>
            <a:ext cx="2047875" cy="4206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600450" y="2668588"/>
            <a:ext cx="2047875" cy="4778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600450" y="3622675"/>
            <a:ext cx="2047875" cy="5222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600450" y="3622675"/>
            <a:ext cx="2047875" cy="5222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600450" y="4521200"/>
            <a:ext cx="2047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600450" y="5089525"/>
            <a:ext cx="2047875" cy="13954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727450" y="5462588"/>
            <a:ext cx="1920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3465513" y="5089525"/>
            <a:ext cx="2182813" cy="9001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600450" y="5989638"/>
            <a:ext cx="2047875" cy="495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6"/>
          <p:cNvSpPr/>
          <p:nvPr/>
        </p:nvSpPr>
        <p:spPr>
          <a:xfrm>
            <a:off x="908368" y="3485833"/>
            <a:ext cx="11237912" cy="1873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不论</a:t>
            </a:r>
            <a:r>
              <a:rPr lang="en-US" altLang="zh-CN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………</a:t>
            </a:r>
            <a:r>
              <a:rPr lang="zh-CN" altLang="en-US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，都</a:t>
            </a:r>
            <a:r>
              <a:rPr lang="en-US" altLang="zh-CN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……</a:t>
            </a:r>
          </a:p>
        </p:txBody>
      </p:sp>
      <p:sp>
        <p:nvSpPr>
          <p:cNvPr id="57346" name="Rectangle 2"/>
          <p:cNvSpPr txBox="1"/>
          <p:nvPr/>
        </p:nvSpPr>
        <p:spPr>
          <a:xfrm>
            <a:off x="3627438" y="1330325"/>
            <a:ext cx="4448175" cy="16303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"/>
          <p:cNvSpPr txBox="1"/>
          <p:nvPr/>
        </p:nvSpPr>
        <p:spPr>
          <a:xfrm>
            <a:off x="377825" y="908050"/>
            <a:ext cx="10644188" cy="1016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你是</a:t>
            </a:r>
            <a:r>
              <a:rPr lang="zh-CN" altLang="en-US" sz="4400" b="1" u="sng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谁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都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应该遵守国家的法律。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77825" y="2503488"/>
            <a:ext cx="10644188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明天的天气</a:t>
            </a:r>
            <a:r>
              <a:rPr lang="zh-CN" altLang="en-US" sz="4400" b="1" u="sng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如何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，我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都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会按时到。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377825" y="4281488"/>
            <a:ext cx="11658600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老师问出</a:t>
            </a:r>
            <a:r>
              <a:rPr lang="zh-CN" altLang="en-US" sz="4400" b="1" u="sng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什么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问题，他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都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能答出来。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4" grpId="0" bldLvl="0"/>
      <p:bldP spid="5" grpId="0" bldLvl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"/>
          <p:cNvSpPr txBox="1"/>
          <p:nvPr/>
        </p:nvSpPr>
        <p:spPr>
          <a:xfrm>
            <a:off x="377825" y="908050"/>
            <a:ext cx="10644188" cy="1938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这个班的学生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在生活方面</a:t>
            </a:r>
            <a:r>
              <a:rPr lang="zh-CN" altLang="en-US" sz="4400" b="1" u="sng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还是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学习方面，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都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有很大的问题。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0538" y="3349625"/>
            <a:ext cx="10644187" cy="1938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他的服务态度很好，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顾客</a:t>
            </a:r>
            <a:r>
              <a:rPr lang="zh-CN" altLang="en-US" sz="4400" b="1" u="sng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买不买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，他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都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会热情地招待。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4" grpId="0" bldLvl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5" y="1090332"/>
            <a:ext cx="11993563" cy="5065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8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P304</a:t>
            </a:r>
          </a:p>
        </p:txBody>
      </p:sp>
      <p:sp>
        <p:nvSpPr>
          <p:cNvPr id="15" name="Text Box 4"/>
          <p:cNvSpPr txBox="1"/>
          <p:nvPr/>
        </p:nvSpPr>
        <p:spPr>
          <a:xfrm>
            <a:off x="5927725" y="2794000"/>
            <a:ext cx="55022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我都不喜欢看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5558678" y="3529806"/>
            <a:ext cx="55022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我都要努力工作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1025525" y="4445000"/>
            <a:ext cx="55022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不论别人说什么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1025525" y="5340350"/>
            <a:ext cx="55022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不论你多么着急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  <p:bldP spid="6" grpId="0"/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933450"/>
            <a:ext cx="10810875" cy="5829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2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P304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1419225" y="2927350"/>
            <a:ext cx="97440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不论这件衣服多么贵，我都要买下来。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1419225" y="4489450"/>
            <a:ext cx="97440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不论明天天气怎么样，我们都要出去玩。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1419225" y="5988050"/>
            <a:ext cx="97440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不论你们参不参加，我都要参加。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6"/>
          <p:cNvSpPr/>
          <p:nvPr/>
        </p:nvSpPr>
        <p:spPr>
          <a:xfrm>
            <a:off x="156210" y="3731260"/>
            <a:ext cx="12192000" cy="1350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无条件复句的常用关联词</a:t>
            </a:r>
            <a:endParaRPr lang="en-US" altLang="zh-CN" sz="96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62466" name="Rectangle 2"/>
          <p:cNvSpPr txBox="1"/>
          <p:nvPr/>
        </p:nvSpPr>
        <p:spPr>
          <a:xfrm>
            <a:off x="3767455" y="1330325"/>
            <a:ext cx="4448175" cy="16303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650" y="104775"/>
            <a:ext cx="8594725" cy="675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 Box 4"/>
          <p:cNvSpPr txBox="1"/>
          <p:nvPr/>
        </p:nvSpPr>
        <p:spPr>
          <a:xfrm>
            <a:off x="9197975" y="2430145"/>
            <a:ext cx="14986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BDCA</a:t>
            </a:r>
          </a:p>
        </p:txBody>
      </p:sp>
      <p:sp>
        <p:nvSpPr>
          <p:cNvPr id="5" name="矩形 4"/>
          <p:cNvSpPr/>
          <p:nvPr/>
        </p:nvSpPr>
        <p:spPr>
          <a:xfrm>
            <a:off x="3873500" y="1622425"/>
            <a:ext cx="512763" cy="3524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6" name="矩形 5"/>
          <p:cNvSpPr/>
          <p:nvPr/>
        </p:nvSpPr>
        <p:spPr>
          <a:xfrm>
            <a:off x="2849563" y="1111250"/>
            <a:ext cx="512763" cy="3524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" name="矩形 6"/>
          <p:cNvSpPr/>
          <p:nvPr/>
        </p:nvSpPr>
        <p:spPr>
          <a:xfrm>
            <a:off x="2695575" y="3549650"/>
            <a:ext cx="512763" cy="354013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8" name="矩形 7"/>
          <p:cNvSpPr/>
          <p:nvPr/>
        </p:nvSpPr>
        <p:spPr>
          <a:xfrm>
            <a:off x="2879725" y="3073400"/>
            <a:ext cx="512763" cy="3524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" name="Text Box 4"/>
          <p:cNvSpPr txBox="1"/>
          <p:nvPr/>
        </p:nvSpPr>
        <p:spPr>
          <a:xfrm>
            <a:off x="9252585" y="4361498"/>
            <a:ext cx="14986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DACB</a:t>
            </a:r>
          </a:p>
        </p:txBody>
      </p:sp>
      <p:sp>
        <p:nvSpPr>
          <p:cNvPr id="17" name="矩形 16"/>
          <p:cNvSpPr/>
          <p:nvPr/>
        </p:nvSpPr>
        <p:spPr>
          <a:xfrm>
            <a:off x="2849563" y="5938838"/>
            <a:ext cx="512763" cy="3524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8" name="矩形 17"/>
          <p:cNvSpPr/>
          <p:nvPr/>
        </p:nvSpPr>
        <p:spPr>
          <a:xfrm>
            <a:off x="2849563" y="5029200"/>
            <a:ext cx="512763" cy="3524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9" name="Text Box 4"/>
          <p:cNvSpPr txBox="1"/>
          <p:nvPr/>
        </p:nvSpPr>
        <p:spPr>
          <a:xfrm>
            <a:off x="9264650" y="6323330"/>
            <a:ext cx="1498600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ACDB</a:t>
            </a:r>
          </a:p>
        </p:txBody>
      </p:sp>
      <p:sp>
        <p:nvSpPr>
          <p:cNvPr id="63499" name="Text Box 4"/>
          <p:cNvSpPr txBox="1"/>
          <p:nvPr/>
        </p:nvSpPr>
        <p:spPr>
          <a:xfrm>
            <a:off x="111125" y="90488"/>
            <a:ext cx="16462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bldLvl="0" animBg="1"/>
      <p:bldP spid="8" grpId="0" bldLvl="0" animBg="1"/>
      <p:bldP spid="10" grpId="0"/>
      <p:bldP spid="17" grpId="0" bldLvl="0" animBg="1"/>
      <p:bldP spid="18" grpId="0" bldLvl="0" animBg="1"/>
      <p:bldP spid="1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文本框 3"/>
          <p:cNvSpPr txBox="1"/>
          <p:nvPr/>
        </p:nvSpPr>
        <p:spPr>
          <a:xfrm>
            <a:off x="222250" y="230188"/>
            <a:ext cx="11274425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无论</a:t>
            </a:r>
            <a:r>
              <a:rPr lang="en-US" altLang="zh-CN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/</a:t>
            </a:r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不论</a:t>
            </a:r>
            <a:r>
              <a:rPr lang="en-US" altLang="zh-CN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……</a:t>
            </a:r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，都</a:t>
            </a:r>
            <a:r>
              <a:rPr lang="en-US" altLang="zh-CN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……</a:t>
            </a:r>
          </a:p>
        </p:txBody>
      </p:sp>
      <p:sp>
        <p:nvSpPr>
          <p:cNvPr id="64514" name="文本框 3"/>
          <p:cNvSpPr txBox="1"/>
          <p:nvPr/>
        </p:nvSpPr>
        <p:spPr>
          <a:xfrm>
            <a:off x="222250" y="1546225"/>
            <a:ext cx="11274425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不管</a:t>
            </a:r>
            <a:r>
              <a:rPr lang="en-US" altLang="zh-CN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……</a:t>
            </a:r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，都</a:t>
            </a:r>
            <a:r>
              <a:rPr lang="en-US" altLang="zh-CN" sz="72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……</a:t>
            </a:r>
          </a:p>
        </p:txBody>
      </p:sp>
      <p:sp>
        <p:nvSpPr>
          <p:cNvPr id="7" name="文本框 3"/>
          <p:cNvSpPr txBox="1"/>
          <p:nvPr/>
        </p:nvSpPr>
        <p:spPr>
          <a:xfrm>
            <a:off x="222250" y="3349625"/>
            <a:ext cx="11715750" cy="1016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不管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你同不同意，我</a:t>
            </a:r>
            <a:r>
              <a:rPr lang="zh-CN" altLang="en-US" sz="60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都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要去参加这次活动。</a:t>
            </a:r>
          </a:p>
        </p:txBody>
      </p:sp>
      <p:sp>
        <p:nvSpPr>
          <p:cNvPr id="10" name="文本框 3"/>
          <p:cNvSpPr txBox="1"/>
          <p:nvPr/>
        </p:nvSpPr>
        <p:spPr>
          <a:xfrm>
            <a:off x="222250" y="4791075"/>
            <a:ext cx="11715750" cy="1016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无论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工作多忙，你们</a:t>
            </a:r>
            <a:r>
              <a:rPr lang="zh-CN" altLang="en-US" sz="6000" b="1" dirty="0">
                <a:solidFill>
                  <a:srgbClr val="C0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都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要常回家陪陪父母。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4" grpId="1"/>
      <p:bldP spid="7" grpId="0" bldLvl="0"/>
      <p:bldP spid="10" grpId="0" bldLvl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"/>
          <p:cNvSpPr txBox="1"/>
          <p:nvPr/>
        </p:nvSpPr>
        <p:spPr>
          <a:xfrm>
            <a:off x="0" y="1181100"/>
            <a:ext cx="12492038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___________________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，老师都在办公室里工作。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49250" y="2924175"/>
            <a:ext cx="1171575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孩子无论在哪儿，</a:t>
            </a:r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______________________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349250" y="4838700"/>
            <a:ext cx="1171575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_________________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，都要多锻炼身体。</a:t>
            </a:r>
          </a:p>
        </p:txBody>
      </p:sp>
      <p:sp>
        <p:nvSpPr>
          <p:cNvPr id="6" name="文本框 3"/>
          <p:cNvSpPr txBox="1"/>
          <p:nvPr/>
        </p:nvSpPr>
        <p:spPr>
          <a:xfrm>
            <a:off x="4864418" y="2877185"/>
            <a:ext cx="454342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父母都会担心</a:t>
            </a:r>
          </a:p>
        </p:txBody>
      </p:sp>
      <p:sp>
        <p:nvSpPr>
          <p:cNvPr id="8" name="文本框 3"/>
          <p:cNvSpPr txBox="1"/>
          <p:nvPr/>
        </p:nvSpPr>
        <p:spPr>
          <a:xfrm>
            <a:off x="-40640" y="1107123"/>
            <a:ext cx="6205538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不管什么时候去找老师</a:t>
            </a:r>
          </a:p>
        </p:txBody>
      </p:sp>
      <p:sp>
        <p:nvSpPr>
          <p:cNvPr id="9" name="文本框 3"/>
          <p:cNvSpPr txBox="1"/>
          <p:nvPr/>
        </p:nvSpPr>
        <p:spPr>
          <a:xfrm>
            <a:off x="523875" y="4791710"/>
            <a:ext cx="454342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不论有没有时间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4" grpId="0" bldLvl="0"/>
      <p:bldP spid="5" grpId="0" bldLvl="0"/>
      <p:bldP spid="6" grpId="0" bldLvl="0"/>
      <p:bldP spid="8" grpId="0" bldLvl="0"/>
      <p:bldP spid="9" grpId="0" bldLvl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6"/>
          <p:cNvSpPr/>
          <p:nvPr/>
        </p:nvSpPr>
        <p:spPr>
          <a:xfrm>
            <a:off x="498475" y="3711575"/>
            <a:ext cx="9686925" cy="1069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altLang="zh-CN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    A</a:t>
            </a:r>
            <a:r>
              <a:rPr lang="zh-CN" altLang="en-US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意味着</a:t>
            </a:r>
            <a:r>
              <a:rPr lang="en-US" altLang="zh-CN" sz="6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B</a:t>
            </a:r>
            <a:endParaRPr lang="zh-CN" altLang="en-US" sz="6600" b="1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sp>
        <p:nvSpPr>
          <p:cNvPr id="66562" name="Rectangle 2"/>
          <p:cNvSpPr txBox="1"/>
          <p:nvPr/>
        </p:nvSpPr>
        <p:spPr>
          <a:xfrm>
            <a:off x="3627438" y="1330325"/>
            <a:ext cx="4448175" cy="16303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054475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信息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n.</a:t>
            </a: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420688" y="1857375"/>
            <a:ext cx="11637962" cy="18002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每次在注册一个新</a:t>
            </a:r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App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时，都要填写许多，例如姓名、出生日期、手机号码等个人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信息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420688" y="3800475"/>
            <a:ext cx="10847387" cy="15636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他的任务就是保护好国家教育、军事、外交等方面的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信息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安全。</a:t>
            </a: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420688" y="5546725"/>
            <a:ext cx="10847387" cy="930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人们每天都能通过网络获得大量的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信息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13" y="712788"/>
            <a:ext cx="11064875" cy="6018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586" name="Text Box 4"/>
          <p:cNvSpPr txBox="1"/>
          <p:nvPr/>
        </p:nvSpPr>
        <p:spPr>
          <a:xfrm>
            <a:off x="111125" y="-101600"/>
            <a:ext cx="1646238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P306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10026015" y="3597275"/>
            <a:ext cx="1646238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BDCA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10080625" y="6078855"/>
            <a:ext cx="1646238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ADBC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"/>
          <p:cNvSpPr txBox="1"/>
          <p:nvPr/>
        </p:nvSpPr>
        <p:spPr>
          <a:xfrm>
            <a:off x="409575" y="633413"/>
            <a:ext cx="11114088" cy="2368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当你的身体开始发胖，反应开始变慢，常常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意味着</a:t>
            </a:r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你已经开始衰老，这是我们每个人都不愿意接受的事情。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09575" y="3668713"/>
            <a:ext cx="11114088" cy="2368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你愿意向一个人道歉，承认自己错了，有时候并不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意味着</a:t>
            </a:r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你真的错了，很可能你只是不愿意失去他。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4463" y="4910138"/>
            <a:ext cx="11903075" cy="1692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你成绩不好当然不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意味着</a:t>
            </a:r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你不努力，但如果你努力了还不好就说明你的学习方法有问题。</a:t>
            </a:r>
          </a:p>
        </p:txBody>
      </p:sp>
      <p:sp>
        <p:nvSpPr>
          <p:cNvPr id="6" name="文本框 4"/>
          <p:cNvSpPr txBox="1"/>
          <p:nvPr/>
        </p:nvSpPr>
        <p:spPr>
          <a:xfrm>
            <a:off x="298450" y="3219450"/>
            <a:ext cx="11115675" cy="16906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新年到了，</a:t>
            </a:r>
          </a:p>
          <a:p>
            <a:pPr indent="357505"/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    这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意味着</a:t>
            </a:r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一切有了一个新的开始。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b="5012"/>
          <a:stretch>
            <a:fillRect/>
          </a:stretch>
        </p:blipFill>
        <p:spPr>
          <a:xfrm>
            <a:off x="5938519" y="379095"/>
            <a:ext cx="4711066" cy="333692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10654" t="5204" r="10930" b="13200"/>
          <a:stretch>
            <a:fillRect/>
          </a:stretch>
        </p:blipFill>
        <p:spPr>
          <a:xfrm>
            <a:off x="3616960" y="843280"/>
            <a:ext cx="4535170" cy="327215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文本框 4"/>
          <p:cNvSpPr txBox="1"/>
          <p:nvPr/>
        </p:nvSpPr>
        <p:spPr>
          <a:xfrm>
            <a:off x="144463" y="4781550"/>
            <a:ext cx="11903075" cy="1692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在西藏，格桑花有通往幸福之路的意思，如果谁能够遇到格桑花，就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意味着</a:t>
            </a:r>
            <a:r>
              <a:rPr lang="zh-CN" altLang="en-US" sz="4400" b="1">
                <a:latin typeface="楷体" panose="02010609060101010101" pitchFamily="126" charset="-122"/>
                <a:ea typeface="楷体" panose="02010609060101010101" pitchFamily="126" charset="-122"/>
              </a:rPr>
              <a:t>他找到了幸福。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l="4689" t="13030" r="8290" b="4853"/>
          <a:stretch>
            <a:fillRect/>
          </a:stretch>
        </p:blipFill>
        <p:spPr>
          <a:xfrm>
            <a:off x="742315" y="339090"/>
            <a:ext cx="3406139" cy="427990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752475"/>
            <a:ext cx="11661775" cy="593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2" name="Text Box 4"/>
          <p:cNvSpPr txBox="1"/>
          <p:nvPr/>
        </p:nvSpPr>
        <p:spPr>
          <a:xfrm>
            <a:off x="111125" y="0"/>
            <a:ext cx="1646238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P307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3972560" y="2560955"/>
            <a:ext cx="58832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你可以进入中国大学学习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6685280" y="3413760"/>
            <a:ext cx="58832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你的应聘失败了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731520" y="4262120"/>
            <a:ext cx="62471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我们的期末考试结束了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1568450" y="5090160"/>
            <a:ext cx="62471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我们错过了这趟车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 txBox="1"/>
          <p:nvPr/>
        </p:nvSpPr>
        <p:spPr>
          <a:xfrm>
            <a:off x="3439795" y="2542858"/>
            <a:ext cx="5416550" cy="1630362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学以致用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图片 1"/>
          <p:cNvPicPr>
            <a:picLocks noChangeAspect="1"/>
          </p:cNvPicPr>
          <p:nvPr/>
        </p:nvPicPr>
        <p:blipFill>
          <a:blip r:embed="rId2"/>
          <a:srcRect r="10313"/>
          <a:stretch>
            <a:fillRect/>
          </a:stretch>
        </p:blipFill>
        <p:spPr>
          <a:xfrm>
            <a:off x="0" y="692786"/>
            <a:ext cx="10657727" cy="597760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075" y="368300"/>
            <a:ext cx="9163050" cy="1193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54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325" y="1562100"/>
            <a:ext cx="10404475" cy="510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5" name="Text Box 4"/>
          <p:cNvSpPr txBox="1"/>
          <p:nvPr/>
        </p:nvSpPr>
        <p:spPr>
          <a:xfrm>
            <a:off x="111125" y="0"/>
            <a:ext cx="1646238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P307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3714750" y="3975100"/>
            <a:ext cx="39052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不论是什么年龄的人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1517650" y="4665980"/>
            <a:ext cx="39052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据营养专家介绍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1317625" y="5334000"/>
            <a:ext cx="39052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之所以得出这个结论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63" y="241300"/>
            <a:ext cx="9163050" cy="1193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78" name="图片 4"/>
          <p:cNvPicPr>
            <a:picLocks noChangeAspect="1"/>
          </p:cNvPicPr>
          <p:nvPr/>
        </p:nvPicPr>
        <p:blipFill>
          <a:blip r:embed="rId3"/>
          <a:srcRect b="67397"/>
          <a:stretch>
            <a:fillRect/>
          </a:stretch>
        </p:blipFill>
        <p:spPr>
          <a:xfrm>
            <a:off x="1254125" y="1727200"/>
            <a:ext cx="10798175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79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4125" y="3594100"/>
            <a:ext cx="10583863" cy="255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80" name="Text Box 4"/>
          <p:cNvSpPr txBox="1"/>
          <p:nvPr/>
        </p:nvSpPr>
        <p:spPr>
          <a:xfrm>
            <a:off x="111125" y="0"/>
            <a:ext cx="1646238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P308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9839325" y="3594100"/>
            <a:ext cx="235267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这意味着可以</a:t>
            </a:r>
          </a:p>
        </p:txBody>
      </p:sp>
      <p:sp>
        <p:nvSpPr>
          <p:cNvPr id="3" name="Text Box 4"/>
          <p:cNvSpPr txBox="1"/>
          <p:nvPr/>
        </p:nvSpPr>
        <p:spPr>
          <a:xfrm>
            <a:off x="390525" y="4267200"/>
            <a:ext cx="233838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让孩子变聪明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7058025" y="4236720"/>
            <a:ext cx="401161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尽管玉米的好处很多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0"/>
      <p:bldP spid="3" grpId="1"/>
      <p:bldP spid="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 txBox="1"/>
          <p:nvPr/>
        </p:nvSpPr>
        <p:spPr>
          <a:xfrm>
            <a:off x="4050348" y="2459673"/>
            <a:ext cx="4090987" cy="1630362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课文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  <p:pic>
        <p:nvPicPr>
          <p:cNvPr id="2" name="14-6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69605" y="2723515"/>
            <a:ext cx="1000125" cy="829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054475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开通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</a:t>
            </a: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442913" y="1849438"/>
            <a:ext cx="11115675" cy="14843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真抱歉，我还没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开通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网上银行，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         无法通过网络给您汇款。</a:t>
            </a: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220663" y="3582988"/>
            <a:ext cx="11750675" cy="17541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由于地铁站拥挤情况严重，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北京市又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开通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了几条公交车交通线路。</a:t>
            </a: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442913" y="5610225"/>
            <a:ext cx="11336337" cy="930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您好，您拨打的用户没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开通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语音通话功能。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内容占位符 2"/>
          <p:cNvSpPr>
            <a:spLocks noGrp="1"/>
          </p:cNvSpPr>
          <p:nvPr>
            <p:ph idx="4294967295"/>
          </p:nvPr>
        </p:nvSpPr>
        <p:spPr>
          <a:xfrm>
            <a:off x="259080" y="379095"/>
            <a:ext cx="11959590" cy="6193155"/>
          </a:xfrm>
        </p:spPr>
        <p:txBody>
          <a:bodyPr vert="horz" wrap="square" anchor="t"/>
          <a:lstStyle/>
          <a:p>
            <a:pPr marL="0" indent="0" algn="ctr" latinLnBrk="0">
              <a:lnSpc>
                <a:spcPct val="100000"/>
              </a:lnSpc>
              <a:buNone/>
            </a:pPr>
            <a:r>
              <a:rPr lang="zh-CN" altLang="en-US" sz="44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密码</a:t>
            </a:r>
            <a:r>
              <a:rPr lang="zh-CN" altLang="en-US" sz="44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与生活    </a:t>
            </a:r>
          </a:p>
          <a:p>
            <a:pPr marL="0" indent="0" latinLnBrk="0">
              <a:lnSpc>
                <a:spcPct val="100000"/>
              </a:lnSpc>
              <a:buNone/>
            </a:pPr>
            <a:r>
              <a:rPr lang="zh-CN" altLang="en-US" sz="4400" b="1" baseline="0" dirty="0">
                <a:solidFill>
                  <a:srgbClr val="000099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如今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，我们钱包里的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现金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越来越少，卡却越来越多；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私人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空间越来越少，密码却越来越多。银行卡、手机、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邮箱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、微信、WiFi、网站等等，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不论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干什么，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都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离不开密码。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据调查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，生活在城市里的人，超过百分之九十都有五个以上的密码。有些人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尽管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不清楚自己到底有多少个密码</a:t>
            </a:r>
            <a:r>
              <a:rPr lang="zh-CN" altLang="en-US" sz="3600" b="1" baseline="0" dirty="0">
                <a:solidFill>
                  <a:srgbClr val="000099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，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但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当提起密码时，有很多人的第一反应是——密码太多了。大家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之所以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拥有这么多密码，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是因为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要保护自己的个人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信息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，保证自己生活、工作、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娱乐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的安全。当我们的生活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充满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了各种密码时，有时候，烦恼也就跟着来了。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内容占位符 2"/>
          <p:cNvSpPr>
            <a:spLocks noGrp="1"/>
          </p:cNvSpPr>
          <p:nvPr>
            <p:ph idx="4294967295"/>
          </p:nvPr>
        </p:nvSpPr>
        <p:spPr>
          <a:xfrm>
            <a:off x="189230" y="76200"/>
            <a:ext cx="11925935" cy="6193155"/>
          </a:xfrm>
        </p:spPr>
        <p:txBody>
          <a:bodyPr vert="horz" wrap="square" anchor="t"/>
          <a:lstStyle/>
          <a:p>
            <a:pPr marL="0" indent="0">
              <a:buNone/>
            </a:pPr>
            <a:r>
              <a:rPr lang="en-US" altLang="zh-CN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</a:p>
          <a:p>
            <a:pPr marL="0" indent="0">
              <a:buNone/>
            </a:pP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</a:p>
          <a:p>
            <a:pPr marL="0" indent="0">
              <a:buNone/>
            </a:pP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刘先生一个星期前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开通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了银行卡的网上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付款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服务，然后他在网上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修改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了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登录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密码。可是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隔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了几天，他要帮朋友买火车票，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输入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密码时，却发现密码错误。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尽管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刘先生把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记忆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中的密码每个都试了一遍，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却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还是无法登录。这</a:t>
            </a:r>
            <a:r>
              <a:rPr lang="zh-CN" altLang="en-US" sz="3600" b="1" baseline="0" dirty="0">
                <a:solidFill>
                  <a:srgbClr val="008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意味着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刘先生不但无法在网上购物，也无法继续使用自己的银行卡。最后他只能跑到银行修改密码。刘先生说：“我已经不是第一次忘记密码了，现在需要记住的密码太多了，总感觉自己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脑子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不够用，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随时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都会忘记密码，但是都用相同的密码又觉得不安全。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内容占位符 2"/>
          <p:cNvSpPr>
            <a:spLocks noGrp="1"/>
          </p:cNvSpPr>
          <p:nvPr>
            <p:ph idx="4294967295"/>
          </p:nvPr>
        </p:nvSpPr>
        <p:spPr>
          <a:xfrm>
            <a:off x="252730" y="159385"/>
            <a:ext cx="11895455" cy="6193155"/>
          </a:xfrm>
        </p:spPr>
        <p:txBody>
          <a:bodyPr vert="horz" wrap="square" anchor="t"/>
          <a:lstStyle/>
          <a:p>
            <a:pPr marL="0" indent="0" latinLnBrk="0">
              <a:lnSpc>
                <a:spcPct val="100000"/>
              </a:lnSpc>
              <a:buNone/>
            </a:pPr>
            <a:r>
              <a:rPr lang="en-US" altLang="zh-CN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zh-CN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</a:p>
          <a:p>
            <a:pPr marL="0" indent="0" latinLnBrk="0">
              <a:lnSpc>
                <a:spcPct val="150000"/>
              </a:lnSpc>
              <a:buNone/>
            </a:pPr>
            <a:r>
              <a:rPr lang="zh-CN" altLang="en-US" sz="3600" b="1" baseline="0" dirty="0">
                <a:solidFill>
                  <a:srgbClr val="000099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刘先生的朋友张小姐表示：“有一天我算了一下，我竟然有38个密码！没有密码或者密码太简单都会让我没有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安全感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。有时候我甚至觉得自己得了一种病，不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设置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密码就觉得不舒服。”</a:t>
            </a:r>
            <a:endParaRPr lang="en-US" altLang="zh-CN" sz="3600" b="1" baseline="0" dirty="0"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内容占位符 2"/>
          <p:cNvSpPr>
            <a:spLocks noGrp="1"/>
          </p:cNvSpPr>
          <p:nvPr>
            <p:ph idx="4294967295"/>
          </p:nvPr>
        </p:nvSpPr>
        <p:spPr>
          <a:xfrm>
            <a:off x="205105" y="0"/>
            <a:ext cx="12021820" cy="6193155"/>
          </a:xfrm>
        </p:spPr>
        <p:txBody>
          <a:bodyPr vert="horz" wrap="square" anchor="t"/>
          <a:lstStyle/>
          <a:p>
            <a:pPr marL="0" indent="0">
              <a:buNone/>
            </a:pPr>
            <a:r>
              <a:rPr lang="en-US" altLang="zh-CN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</a:p>
          <a:p>
            <a:pPr marL="0" indent="0">
              <a:buNone/>
            </a:pP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</a:t>
            </a:r>
          </a:p>
          <a:p>
            <a:pPr marL="0" indent="0">
              <a:buNone/>
            </a:pPr>
            <a:endParaRPr lang="zh-CN" altLang="en-US" sz="3600" b="1" baseline="0" dirty="0">
              <a:solidFill>
                <a:srgbClr val="000099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  <a:p>
            <a:pPr marL="0" indent="0" latinLnBrk="0">
              <a:lnSpc>
                <a:spcPct val="150000"/>
              </a:lnSpc>
              <a:buNone/>
            </a:pP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    本来用来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锁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住别人的密码，却因为那一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串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串由数字、字母组成的</a:t>
            </a:r>
            <a:r>
              <a:rPr lang="zh-CN" altLang="en-US" sz="3600" b="1" baseline="0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符号</a:t>
            </a:r>
            <a:r>
              <a:rPr lang="zh-CN" altLang="en-US" sz="3600" b="1" baseline="0" dirty="0">
                <a:latin typeface="楷体" panose="02010609060101010101" pitchFamily="126" charset="-122"/>
                <a:ea typeface="楷体" panose="02010609060101010101" pitchFamily="126" charset="-122"/>
              </a:rPr>
              <a:t>，最后把我们自己给锁住了。你有被自己的密码锁住的经历吗？你觉得密码对你的生活有什么影响呢？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 txBox="1"/>
          <p:nvPr/>
        </p:nvSpPr>
        <p:spPr>
          <a:xfrm>
            <a:off x="2664143" y="2507298"/>
            <a:ext cx="6538912" cy="1630362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听力实践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239010" y="400050"/>
            <a:ext cx="9138285" cy="6312535"/>
          </a:xfrm>
          <a:prstGeom prst="rect">
            <a:avLst/>
          </a:prstGeom>
        </p:spPr>
      </p:pic>
      <p:sp>
        <p:nvSpPr>
          <p:cNvPr id="75780" name="Text Box 4"/>
          <p:cNvSpPr txBox="1"/>
          <p:nvPr/>
        </p:nvSpPr>
        <p:spPr>
          <a:xfrm>
            <a:off x="309245" y="304800"/>
            <a:ext cx="1646238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P309</a:t>
            </a:r>
          </a:p>
        </p:txBody>
      </p:sp>
      <p:pic>
        <p:nvPicPr>
          <p:cNvPr id="5" name="14-7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261100" y="546735"/>
            <a:ext cx="619125" cy="6191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346315" y="1536700"/>
            <a:ext cx="3150870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19475" y="3008630"/>
            <a:ext cx="3150870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346315" y="4070350"/>
            <a:ext cx="3150870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19475" y="4561205"/>
            <a:ext cx="3150870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19475" y="6080760"/>
            <a:ext cx="3150870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bldLvl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/>
          <p:nvPr/>
        </p:nvSpPr>
        <p:spPr>
          <a:xfrm>
            <a:off x="309245" y="304800"/>
            <a:ext cx="1646238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P309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57555" y="1456690"/>
            <a:ext cx="10136505" cy="3945255"/>
          </a:xfrm>
          <a:prstGeom prst="rect">
            <a:avLst/>
          </a:prstGeom>
        </p:spPr>
      </p:pic>
      <p:pic>
        <p:nvPicPr>
          <p:cNvPr id="5" name="14-8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79390" y="1662430"/>
            <a:ext cx="619125" cy="6191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04965" y="2771775"/>
            <a:ext cx="4070985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704965" y="4405630"/>
            <a:ext cx="4070985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animBg="1"/>
      <p:bldP spid="7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/>
          <p:nvPr/>
        </p:nvSpPr>
        <p:spPr>
          <a:xfrm>
            <a:off x="309245" y="304800"/>
            <a:ext cx="1646238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P309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54100" y="1376680"/>
            <a:ext cx="9845040" cy="4743450"/>
          </a:xfrm>
          <a:prstGeom prst="rect">
            <a:avLst/>
          </a:prstGeom>
        </p:spPr>
      </p:pic>
      <p:pic>
        <p:nvPicPr>
          <p:cNvPr id="5" name="14-9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74005" y="1583055"/>
            <a:ext cx="619125" cy="6191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91960" y="2661285"/>
            <a:ext cx="3482975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791960" y="3722370"/>
            <a:ext cx="3482975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358390" y="5350510"/>
            <a:ext cx="3150870" cy="4908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bldLvl="0" animBg="1"/>
      <p:bldP spid="7" grpId="0" bldLvl="0" animBg="1"/>
      <p:bldP spid="8" grpId="0" bldLvl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 txBox="1"/>
          <p:nvPr/>
        </p:nvSpPr>
        <p:spPr>
          <a:xfrm>
            <a:off x="2664143" y="2507298"/>
            <a:ext cx="6538912" cy="1630362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 阅读实践</a:t>
            </a:r>
            <a:endParaRPr lang="zh-CN" altLang="en-US" sz="4000">
              <a:solidFill>
                <a:srgbClr val="CC0000"/>
              </a:solidFill>
              <a:latin typeface="楷体" panose="02010609060101010101" pitchFamily="126" charset="-122"/>
              <a:ea typeface="楷体" panose="02010609060101010101" pitchFamily="126" charset="-122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文本框 3"/>
          <p:cNvSpPr txBox="1"/>
          <p:nvPr/>
        </p:nvSpPr>
        <p:spPr>
          <a:xfrm>
            <a:off x="5303838" y="903288"/>
            <a:ext cx="5761037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艺术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N.</a:t>
            </a:r>
          </a:p>
        </p:txBody>
      </p:sp>
      <p:sp>
        <p:nvSpPr>
          <p:cNvPr id="76804" name="文本框 5"/>
          <p:cNvSpPr txBox="1"/>
          <p:nvPr/>
        </p:nvSpPr>
        <p:spPr>
          <a:xfrm>
            <a:off x="1054100" y="3400425"/>
            <a:ext cx="9742488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京剧是中国最传统的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艺术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之一。</a:t>
            </a:r>
          </a:p>
        </p:txBody>
      </p:sp>
      <p:sp>
        <p:nvSpPr>
          <p:cNvPr id="3" name="文本框 5"/>
          <p:cNvSpPr txBox="1"/>
          <p:nvPr/>
        </p:nvSpPr>
        <p:spPr>
          <a:xfrm>
            <a:off x="1604963" y="4557713"/>
            <a:ext cx="8983662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这名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艺术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家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的表演十分精彩。</a:t>
            </a:r>
          </a:p>
        </p:txBody>
      </p:sp>
      <p:sp>
        <p:nvSpPr>
          <p:cNvPr id="4" name="文本框 5"/>
          <p:cNvSpPr txBox="1"/>
          <p:nvPr/>
        </p:nvSpPr>
        <p:spPr>
          <a:xfrm>
            <a:off x="2778125" y="5572125"/>
            <a:ext cx="8824913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她正在欣赏这幅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艺术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作品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55" y="196215"/>
            <a:ext cx="4004310" cy="2998470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ldLvl="0"/>
      <p:bldP spid="3" grpId="0" bldLvl="0"/>
      <p:bldP spid="4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597150" cy="1325563"/>
          </a:xfrm>
        </p:spPr>
        <p:txBody>
          <a:bodyPr anchor="ctr"/>
          <a:lstStyle/>
          <a:p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V+</a:t>
            </a:r>
            <a:r>
              <a:rPr lang="zh-CN" altLang="en-US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通</a:t>
            </a: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427038" y="1889125"/>
            <a:ext cx="11337925" cy="930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给你打了这么多遍电话，终于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打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通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了。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58750" y="3235325"/>
            <a:ext cx="11876088" cy="16271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你这么诚实的一个人，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    我真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想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不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通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怎么说出这样的谎话。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157163" y="5276850"/>
            <a:ext cx="11860212" cy="9318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村里很多家都买了电话，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接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通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</a:rPr>
              <a:t>了有线电视。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文本框 3"/>
          <p:cNvSpPr txBox="1"/>
          <p:nvPr/>
        </p:nvSpPr>
        <p:spPr>
          <a:xfrm>
            <a:off x="561975" y="287338"/>
            <a:ext cx="5761038" cy="2306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超速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V.</a:t>
            </a:r>
          </a:p>
          <a:p>
            <a:pPr eaLnBrk="0" hangingPunct="0"/>
            <a:endParaRPr lang="en-US" altLang="zh-CN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  <a:sym typeface="等线" panose="02010600030101010101" pitchFamily="2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153988" y="2922588"/>
            <a:ext cx="12038012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开车的时候，就算再着急，也不能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超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速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  <p:sp>
        <p:nvSpPr>
          <p:cNvPr id="76803" name="文本框 4"/>
          <p:cNvSpPr txBox="1"/>
          <p:nvPr/>
        </p:nvSpPr>
        <p:spPr>
          <a:xfrm>
            <a:off x="257175" y="1652588"/>
            <a:ext cx="10498138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超 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速</a:t>
            </a:r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/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载</a:t>
            </a:r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/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额</a:t>
            </a:r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/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重</a:t>
            </a:r>
            <a:r>
              <a:rPr lang="en-US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/……</a:t>
            </a:r>
            <a:endParaRPr lang="zh-CN" altLang="en-US" sz="4400" b="1" dirty="0">
              <a:latin typeface="楷体" panose="02010609060101010101" pitchFamily="126" charset="-122"/>
              <a:ea typeface="楷体" panose="02010609060101010101" pitchFamily="126" charset="-122"/>
              <a:sym typeface="等线" panose="02010600030101010101" pitchFamily="2" charset="-122"/>
            </a:endParaRPr>
          </a:p>
        </p:txBody>
      </p:sp>
      <p:sp>
        <p:nvSpPr>
          <p:cNvPr id="2" name="文本框 5"/>
          <p:cNvSpPr txBox="1"/>
          <p:nvPr/>
        </p:nvSpPr>
        <p:spPr>
          <a:xfrm>
            <a:off x="153988" y="4062413"/>
            <a:ext cx="12038012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为了乘客的安全，任何车辆都不能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超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载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  <p:sp>
        <p:nvSpPr>
          <p:cNvPr id="5" name="文本框 5"/>
          <p:cNvSpPr txBox="1"/>
          <p:nvPr/>
        </p:nvSpPr>
        <p:spPr>
          <a:xfrm>
            <a:off x="153987" y="5224463"/>
            <a:ext cx="12038013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超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额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完成了任务，得到了老板的表扬。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76803" grpId="0" bldLvl="0"/>
      <p:bldP spid="2" grpId="0" bldLvl="0"/>
      <p:bldP spid="5" grpId="0" bldLvl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文本框 3"/>
          <p:cNvSpPr txBox="1"/>
          <p:nvPr/>
        </p:nvSpPr>
        <p:spPr>
          <a:xfrm>
            <a:off x="561975" y="287338"/>
            <a:ext cx="5761038" cy="2306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竞争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V.</a:t>
            </a:r>
          </a:p>
          <a:p>
            <a:pPr eaLnBrk="0" hangingPunct="0"/>
            <a:endParaRPr lang="en-US" altLang="zh-CN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  <a:sym typeface="等线" panose="02010600030101010101" pitchFamily="2" charset="-122"/>
            </a:endParaRPr>
          </a:p>
        </p:txBody>
      </p:sp>
      <p:sp>
        <p:nvSpPr>
          <p:cNvPr id="76804" name="文本框 5"/>
          <p:cNvSpPr txBox="1"/>
          <p:nvPr/>
        </p:nvSpPr>
        <p:spPr>
          <a:xfrm>
            <a:off x="153988" y="2128838"/>
            <a:ext cx="12652375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这次的面试几乎是好几百个人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竞争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一份工作。</a:t>
            </a:r>
          </a:p>
        </p:txBody>
      </p:sp>
      <p:sp>
        <p:nvSpPr>
          <p:cNvPr id="3" name="文本框 5"/>
          <p:cNvSpPr txBox="1"/>
          <p:nvPr/>
        </p:nvSpPr>
        <p:spPr>
          <a:xfrm>
            <a:off x="65088" y="3713163"/>
            <a:ext cx="1243647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现在的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竞争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很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激烈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，因此年轻人的压力很大。</a:t>
            </a:r>
          </a:p>
        </p:txBody>
      </p:sp>
      <p:sp>
        <p:nvSpPr>
          <p:cNvPr id="4" name="文本框 5"/>
          <p:cNvSpPr txBox="1"/>
          <p:nvPr/>
        </p:nvSpPr>
        <p:spPr>
          <a:xfrm>
            <a:off x="153988" y="5318125"/>
            <a:ext cx="11469687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比赛的时候我们应该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公平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竞争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ldLvl="0"/>
      <p:bldP spid="3" grpId="0" bldLvl="0"/>
      <p:bldP spid="4" grpId="0" bldLvl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文本框 3"/>
          <p:cNvSpPr txBox="1"/>
          <p:nvPr/>
        </p:nvSpPr>
        <p:spPr>
          <a:xfrm>
            <a:off x="561975" y="287338"/>
            <a:ext cx="5761038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反而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adv.</a:t>
            </a:r>
          </a:p>
        </p:txBody>
      </p:sp>
      <p:sp>
        <p:nvSpPr>
          <p:cNvPr id="76804" name="文本框 5"/>
          <p:cNvSpPr txBox="1"/>
          <p:nvPr/>
        </p:nvSpPr>
        <p:spPr>
          <a:xfrm>
            <a:off x="-125412" y="1706563"/>
            <a:ext cx="12996862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她吃了减肥药后，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不但不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瘦，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反而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胖了三斤。</a:t>
            </a:r>
          </a:p>
        </p:txBody>
      </p:sp>
      <p:sp>
        <p:nvSpPr>
          <p:cNvPr id="2" name="文本框 5"/>
          <p:cNvSpPr txBox="1"/>
          <p:nvPr/>
        </p:nvSpPr>
        <p:spPr>
          <a:xfrm>
            <a:off x="79375" y="3235325"/>
            <a:ext cx="12488863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快考试了，你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不但不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复习，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反而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天天玩游戏。</a:t>
            </a:r>
          </a:p>
        </p:txBody>
      </p:sp>
      <p:sp>
        <p:nvSpPr>
          <p:cNvPr id="5" name="文本框 5"/>
          <p:cNvSpPr txBox="1"/>
          <p:nvPr/>
        </p:nvSpPr>
        <p:spPr>
          <a:xfrm>
            <a:off x="79375" y="4926013"/>
            <a:ext cx="12488863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他做错了，你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不但不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说他，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反而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责备起我了。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ldLvl="0"/>
      <p:bldP spid="2" grpId="0" bldLvl="0"/>
      <p:bldP spid="5" grpId="0" bldLvl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文本框 3"/>
          <p:cNvSpPr txBox="1"/>
          <p:nvPr/>
        </p:nvSpPr>
        <p:spPr>
          <a:xfrm>
            <a:off x="561975" y="287338"/>
            <a:ext cx="5761038" cy="2306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达到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V.</a:t>
            </a:r>
          </a:p>
          <a:p>
            <a:pPr eaLnBrk="0" hangingPunct="0"/>
            <a:endParaRPr lang="en-US" altLang="zh-CN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  <a:sym typeface="等线" panose="02010600030101010101" pitchFamily="2" charset="-122"/>
            </a:endParaRPr>
          </a:p>
        </p:txBody>
      </p:sp>
      <p:sp>
        <p:nvSpPr>
          <p:cNvPr id="76804" name="文本框 5"/>
          <p:cNvSpPr txBox="1"/>
          <p:nvPr/>
        </p:nvSpPr>
        <p:spPr>
          <a:xfrm>
            <a:off x="153988" y="1717675"/>
            <a:ext cx="1203801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我们学校的学生数量已经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达到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一万名了。</a:t>
            </a:r>
          </a:p>
        </p:txBody>
      </p:sp>
      <p:sp>
        <p:nvSpPr>
          <p:cNvPr id="3" name="文本框 5"/>
          <p:cNvSpPr txBox="1"/>
          <p:nvPr/>
        </p:nvSpPr>
        <p:spPr>
          <a:xfrm>
            <a:off x="153988" y="3227388"/>
            <a:ext cx="12038012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我们公司这个月的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利润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已经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达到</a:t>
            </a:r>
            <a:r>
              <a:rPr lang="zh-CN" altLang="en-US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三百万了。</a:t>
            </a:r>
          </a:p>
        </p:txBody>
      </p:sp>
      <p:sp>
        <p:nvSpPr>
          <p:cNvPr id="2" name="文本框 5"/>
          <p:cNvSpPr txBox="1"/>
          <p:nvPr/>
        </p:nvSpPr>
        <p:spPr>
          <a:xfrm>
            <a:off x="276225" y="4724400"/>
            <a:ext cx="11915775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父母如果对孩子的要求太高，孩子很难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达到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ldLvl="0"/>
      <p:bldP spid="3" grpId="0" bldLvl="0"/>
      <p:bldP spid="2" grpId="0" bldLvl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文本框 3"/>
          <p:cNvSpPr txBox="1"/>
          <p:nvPr/>
        </p:nvSpPr>
        <p:spPr>
          <a:xfrm>
            <a:off x="561975" y="287338"/>
            <a:ext cx="5761038" cy="2306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效率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N.</a:t>
            </a:r>
          </a:p>
          <a:p>
            <a:pPr eaLnBrk="0" hangingPunct="0"/>
            <a:endParaRPr lang="en-US" altLang="zh-CN" sz="7200" b="1" dirty="0">
              <a:solidFill>
                <a:srgbClr val="FF0000"/>
              </a:solidFill>
              <a:latin typeface="楷体" panose="02010609060101010101" pitchFamily="126" charset="-122"/>
              <a:ea typeface="楷体" panose="02010609060101010101" pitchFamily="126" charset="-122"/>
              <a:sym typeface="等线" panose="02010600030101010101" pitchFamily="2" charset="-122"/>
            </a:endParaRPr>
          </a:p>
        </p:txBody>
      </p:sp>
      <p:sp>
        <p:nvSpPr>
          <p:cNvPr id="76804" name="文本框 5"/>
          <p:cNvSpPr txBox="1"/>
          <p:nvPr/>
        </p:nvSpPr>
        <p:spPr>
          <a:xfrm>
            <a:off x="203200" y="4092575"/>
            <a:ext cx="1176655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他每天学习的时间不长，但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学习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效率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很高。</a:t>
            </a:r>
          </a:p>
        </p:txBody>
      </p:sp>
      <p:sp>
        <p:nvSpPr>
          <p:cNvPr id="3" name="文本框 5"/>
          <p:cNvSpPr txBox="1"/>
          <p:nvPr/>
        </p:nvSpPr>
        <p:spPr>
          <a:xfrm>
            <a:off x="203200" y="2041525"/>
            <a:ext cx="11785600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你坐了一整天才写了十几个字，</a:t>
            </a:r>
          </a:p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                     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工作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效率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太低了。</a:t>
            </a:r>
          </a:p>
        </p:txBody>
      </p:sp>
      <p:sp>
        <p:nvSpPr>
          <p:cNvPr id="2" name="文本框 5"/>
          <p:cNvSpPr txBox="1"/>
          <p:nvPr/>
        </p:nvSpPr>
        <p:spPr>
          <a:xfrm>
            <a:off x="76200" y="5348288"/>
            <a:ext cx="12038013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 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我们要想出一个好方法来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提高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工作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效率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ldLvl="0"/>
      <p:bldP spid="3" grpId="0" bldLvl="0"/>
      <p:bldP spid="2" grpId="0" bldLvl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文本框 3"/>
          <p:cNvSpPr txBox="1"/>
          <p:nvPr/>
        </p:nvSpPr>
        <p:spPr>
          <a:xfrm>
            <a:off x="1670050" y="1127125"/>
            <a:ext cx="4702175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克制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V.</a:t>
            </a:r>
          </a:p>
        </p:txBody>
      </p:sp>
      <p:sp>
        <p:nvSpPr>
          <p:cNvPr id="76804" name="文本框 5"/>
          <p:cNvSpPr txBox="1"/>
          <p:nvPr/>
        </p:nvSpPr>
        <p:spPr>
          <a:xfrm>
            <a:off x="153988" y="4384675"/>
            <a:ext cx="1203801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面对考试，他努力地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克制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着紧张的情绪。</a:t>
            </a:r>
          </a:p>
        </p:txBody>
      </p:sp>
      <p:sp>
        <p:nvSpPr>
          <p:cNvPr id="3" name="文本框 5"/>
          <p:cNvSpPr txBox="1"/>
          <p:nvPr/>
        </p:nvSpPr>
        <p:spPr>
          <a:xfrm>
            <a:off x="153988" y="5610225"/>
            <a:ext cx="1169987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据说，减肥成功的人都是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克制</a:t>
            </a:r>
            <a:r>
              <a:rPr lang="zh-CN" altLang="zh-CN" sz="5400" b="1" dirty="0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力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很强的人。</a:t>
            </a:r>
          </a:p>
        </p:txBody>
      </p:sp>
      <p:sp>
        <p:nvSpPr>
          <p:cNvPr id="2" name="文本框 5"/>
          <p:cNvSpPr txBox="1"/>
          <p:nvPr/>
        </p:nvSpPr>
        <p:spPr>
          <a:xfrm>
            <a:off x="301625" y="3159125"/>
            <a:ext cx="11436350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减肥最重要的是要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克制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住自己的嘴。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378" y="629257"/>
            <a:ext cx="3797823" cy="2360737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ldLvl="0"/>
      <p:bldP spid="3" grpId="0" bldLvl="0"/>
      <p:bldP spid="2" grpId="0" bldLvl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文本框 3"/>
          <p:cNvSpPr txBox="1"/>
          <p:nvPr/>
        </p:nvSpPr>
        <p:spPr>
          <a:xfrm>
            <a:off x="561975" y="287338"/>
            <a:ext cx="5761038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必要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adj.</a:t>
            </a:r>
          </a:p>
        </p:txBody>
      </p:sp>
      <p:sp>
        <p:nvSpPr>
          <p:cNvPr id="76804" name="文本框 5"/>
          <p:cNvSpPr txBox="1"/>
          <p:nvPr/>
        </p:nvSpPr>
        <p:spPr>
          <a:xfrm>
            <a:off x="76200" y="3427413"/>
            <a:ext cx="12385675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他只是约会迟到了，你真没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必要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和他大吵一架。</a:t>
            </a:r>
          </a:p>
        </p:txBody>
      </p:sp>
      <p:sp>
        <p:nvSpPr>
          <p:cNvPr id="3" name="文本框 5"/>
          <p:cNvSpPr txBox="1"/>
          <p:nvPr/>
        </p:nvSpPr>
        <p:spPr>
          <a:xfrm>
            <a:off x="153988" y="2008188"/>
            <a:ext cx="12038012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你先找他谈谈，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必要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的时候再联系他的父母。</a:t>
            </a:r>
          </a:p>
        </p:txBody>
      </p:sp>
      <p:sp>
        <p:nvSpPr>
          <p:cNvPr id="52228" name="文本框 3"/>
          <p:cNvSpPr txBox="1"/>
          <p:nvPr/>
        </p:nvSpPr>
        <p:spPr>
          <a:xfrm>
            <a:off x="6323013" y="287338"/>
            <a:ext cx="5761037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重要 </a:t>
            </a: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adj.</a:t>
            </a:r>
          </a:p>
        </p:txBody>
      </p:sp>
      <p:sp>
        <p:nvSpPr>
          <p:cNvPr id="5" name="文本框 5"/>
          <p:cNvSpPr txBox="1"/>
          <p:nvPr/>
        </p:nvSpPr>
        <p:spPr>
          <a:xfrm>
            <a:off x="153988" y="4926013"/>
            <a:ext cx="11199812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你们是我一生中最</a:t>
            </a:r>
            <a:r>
              <a:rPr lang="zh-CN" altLang="zh-CN" sz="6000" b="1" dirty="0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重要</a:t>
            </a:r>
            <a:r>
              <a:rPr lang="zh-CN" altLang="zh-CN" sz="4400" b="1" dirty="0">
                <a:latin typeface="楷体" panose="02010609060101010101" pitchFamily="126" charset="-122"/>
                <a:ea typeface="楷体" panose="02010609060101010101" pitchFamily="126" charset="-122"/>
                <a:sym typeface="等线" panose="02010600030101010101" pitchFamily="2" charset="-122"/>
              </a:rPr>
              <a:t>的人。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ldLvl="0"/>
      <p:bldP spid="3" grpId="0" bldLvl="0"/>
      <p:bldP spid="52228" grpId="0"/>
      <p:bldP spid="52228" grpId="1"/>
      <p:bldP spid="5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869950" y="635000"/>
            <a:ext cx="4054475" cy="1325563"/>
          </a:xfrm>
        </p:spPr>
        <p:txBody>
          <a:bodyPr anchor="ctr"/>
          <a:lstStyle/>
          <a:p>
            <a:r>
              <a:rPr lang="zh-CN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充满 </a:t>
            </a:r>
            <a:r>
              <a:rPr lang="en-US" altLang="zh-CN" sz="72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V.</a:t>
            </a: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427038" y="2860675"/>
            <a:ext cx="11337925" cy="14843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每次考试都是第一名，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        我对你的这次比赛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充满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了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信心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331788" y="5037138"/>
            <a:ext cx="11337925" cy="9318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学习的过程很辛苦，但也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充满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了</a:t>
            </a:r>
            <a:r>
              <a:rPr lang="zh-CN" altLang="zh-CN" sz="5400" b="1">
                <a:solidFill>
                  <a:srgbClr val="00B050"/>
                </a:solidFill>
                <a:latin typeface="楷体" panose="02010609060101010101" pitchFamily="126" charset="-122"/>
                <a:ea typeface="楷体" panose="02010609060101010101" pitchFamily="126" charset="-122"/>
              </a:rPr>
              <a:t>快乐</a:t>
            </a:r>
            <a:r>
              <a:rPr lang="zh-CN" altLang="zh-CN" sz="4400" b="1">
                <a:latin typeface="楷体" panose="02010609060101010101" pitchFamily="126" charset="-122"/>
                <a:ea typeface="楷体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P spid="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2716</Words>
  <Application>Microsoft Office PowerPoint</Application>
  <PresentationFormat>宽屏</PresentationFormat>
  <Paragraphs>312</Paragraphs>
  <Slides>86</Slides>
  <Notes>4</Notes>
  <HiddenSlides>0</HiddenSlides>
  <MMClips>5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86</vt:i4>
      </vt:variant>
    </vt:vector>
  </HeadingPairs>
  <TitlesOfParts>
    <vt:vector size="100" baseType="lpstr">
      <vt:lpstr>DengXian</vt:lpstr>
      <vt:lpstr>DengXian</vt:lpstr>
      <vt:lpstr>等线 Light</vt:lpstr>
      <vt:lpstr>华文楷体</vt:lpstr>
      <vt:lpstr>楷体</vt:lpstr>
      <vt:lpstr>字魂105号-简雅黑</vt:lpstr>
      <vt:lpstr>Arial</vt:lpstr>
      <vt:lpstr>Arial Black</vt:lpstr>
      <vt:lpstr>Office 主题</vt:lpstr>
      <vt:lpstr>4_Office 主题</vt:lpstr>
      <vt:lpstr>1_Office 主题</vt:lpstr>
      <vt:lpstr>3_Office 主题</vt:lpstr>
      <vt:lpstr>2_Office 主题</vt:lpstr>
      <vt:lpstr>5_Office 主题</vt:lpstr>
      <vt:lpstr>PowerPoint 演示文稿</vt:lpstr>
      <vt:lpstr>PowerPoint 演示文稿</vt:lpstr>
      <vt:lpstr> 生词（课文生词+阅读生词） </vt:lpstr>
      <vt:lpstr>生词</vt:lpstr>
      <vt:lpstr>PowerPoint 演示文稿</vt:lpstr>
      <vt:lpstr>信息 n.</vt:lpstr>
      <vt:lpstr>开通 V.</vt:lpstr>
      <vt:lpstr>V+通</vt:lpstr>
      <vt:lpstr>充满 V.</vt:lpstr>
      <vt:lpstr>充满 V.</vt:lpstr>
      <vt:lpstr>随时 adv.</vt:lpstr>
      <vt:lpstr>随时 adv.</vt:lpstr>
      <vt:lpstr>安全感 n.</vt:lpstr>
      <vt:lpstr>……感</vt:lpstr>
      <vt:lpstr>……感</vt:lpstr>
      <vt:lpstr>调查 V.</vt:lpstr>
      <vt:lpstr>调查 V.</vt:lpstr>
      <vt:lpstr>PowerPoint 演示文稿</vt:lpstr>
      <vt:lpstr>生词</vt:lpstr>
      <vt:lpstr>据+报道/统计/介绍/估计/分析/预报… 据+说</vt:lpstr>
      <vt:lpstr>PowerPoint 演示文稿</vt:lpstr>
      <vt:lpstr>据</vt:lpstr>
      <vt:lpstr>PowerPoint 演示文稿</vt:lpstr>
      <vt:lpstr>生词</vt:lpstr>
      <vt:lpstr>PowerPoint 演示文稿</vt:lpstr>
      <vt:lpstr>PowerPoint 演示文稿</vt:lpstr>
      <vt:lpstr>PowerPoint 演示文稿</vt:lpstr>
      <vt:lpstr>生词</vt:lpstr>
      <vt:lpstr>PowerPoint 演示文稿</vt:lpstr>
      <vt:lpstr>隔 V.</vt:lpstr>
      <vt:lpstr>锁 V./n.</vt:lpstr>
      <vt:lpstr>记忆  V./n.</vt:lpstr>
      <vt:lpstr>记忆 </vt:lpstr>
      <vt:lpstr>其它生词</vt:lpstr>
      <vt:lpstr>登录</vt:lpstr>
      <vt:lpstr>字母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1690399219@qq.com</dc:creator>
  <cp:lastModifiedBy>xxy</cp:lastModifiedBy>
  <cp:revision>234</cp:revision>
  <dcterms:created xsi:type="dcterms:W3CDTF">2019-07-23T03:23:00Z</dcterms:created>
  <dcterms:modified xsi:type="dcterms:W3CDTF">2026-04-17T10:33:01Z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2052-11.1.0.11294</vt:lpwstr>
  </property>
  <property fmtid="{D5CDD505-2E9C-101B-9397-08002B2CF9AE}" pid="3" name="ICV">
    <vt:lpwstr>298568D37CC8486CB0C37B4D014A87C2</vt:lpwstr>
  </property>
</Properties>
</file>