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77" r:id="rId4"/>
    <p:sldId id="257" r:id="rId5"/>
    <p:sldId id="258" r:id="rId6"/>
    <p:sldId id="263" r:id="rId7"/>
    <p:sldId id="265" r:id="rId8"/>
    <p:sldId id="266" r:id="rId9"/>
    <p:sldId id="259" r:id="rId10"/>
    <p:sldId id="260" r:id="rId11"/>
    <p:sldId id="283" r:id="rId12"/>
    <p:sldId id="285" r:id="rId13"/>
    <p:sldId id="281" r:id="rId14"/>
    <p:sldId id="267" r:id="rId15"/>
    <p:sldId id="268" r:id="rId16"/>
    <p:sldId id="269" r:id="rId17"/>
    <p:sldId id="284" r:id="rId18"/>
    <p:sldId id="288" r:id="rId19"/>
    <p:sldId id="289" r:id="rId20"/>
    <p:sldId id="292" r:id="rId21"/>
    <p:sldId id="290" r:id="rId22"/>
    <p:sldId id="291" r:id="rId23"/>
    <p:sldId id="270" r:id="rId24"/>
    <p:sldId id="282" r:id="rId25"/>
    <p:sldId id="271" r:id="rId26"/>
    <p:sldId id="273" r:id="rId27"/>
    <p:sldId id="274" r:id="rId28"/>
    <p:sldId id="275" r:id="rId29"/>
    <p:sldId id="286" r:id="rId30"/>
    <p:sldId id="287" r:id="rId31"/>
    <p:sldId id="293" r:id="rId32"/>
    <p:sldId id="295" r:id="rId33"/>
    <p:sldId id="280" r:id="rId34"/>
  </p:sldIdLst>
  <p:sldSz cx="5760720" cy="3239770"/>
  <p:notesSz cx="6858000" cy="9144000"/>
  <p:defaultTextStyle>
    <a:defPPr>
      <a:defRPr lang="zh-CN"/>
    </a:defPPr>
    <a:lvl1pPr marL="0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257175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514350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771525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028700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285875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1543050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1800225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057400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54" userDrawn="1">
          <p15:clr>
            <a:srgbClr val="A4A3A4"/>
          </p15:clr>
        </p15:guide>
        <p15:guide id="2" pos="181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36736A"/>
    <a:srgbClr val="366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229" d="100"/>
          <a:sy n="229" d="100"/>
        </p:scale>
        <p:origin x="-978" y="-84"/>
      </p:cViewPr>
      <p:guideLst>
        <p:guide orient="horz" pos="954"/>
        <p:guide pos="181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7" Type="http://schemas.openxmlformats.org/officeDocument/2006/relationships/tableStyles" Target="tableStyles.xml"/><Relationship Id="rId36" Type="http://schemas.openxmlformats.org/officeDocument/2006/relationships/viewProps" Target="viewProps.xml"/><Relationship Id="rId35" Type="http://schemas.openxmlformats.org/officeDocument/2006/relationships/presProps" Target="presProps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32078" y="1006529"/>
            <a:ext cx="4896882" cy="694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64157" y="1836050"/>
            <a:ext cx="4032727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5082" y="2082057"/>
            <a:ext cx="4896882" cy="643517"/>
          </a:xfrm>
        </p:spPr>
        <p:txBody>
          <a:bodyPr anchor="t"/>
          <a:lstStyle>
            <a:lvl1pPr algn="l">
              <a:defRPr sz="23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5082" y="1373289"/>
            <a:ext cx="4896882" cy="708769"/>
          </a:xfrm>
        </p:spPr>
        <p:txBody>
          <a:bodyPr anchor="b"/>
          <a:lstStyle>
            <a:lvl1pPr marL="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81033" y="357010"/>
            <a:ext cx="1585285" cy="1010278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862336" y="357010"/>
            <a:ext cx="1586286" cy="1010278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88052" y="129755"/>
            <a:ext cx="5184934" cy="540015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88053" y="725270"/>
            <a:ext cx="2545459" cy="302258"/>
          </a:xfrm>
        </p:spPr>
        <p:txBody>
          <a:bodyPr anchor="b"/>
          <a:lstStyle>
            <a:lvl1pPr marL="0" indent="0">
              <a:buNone/>
              <a:defRPr sz="1400" b="1"/>
            </a:lvl1pPr>
            <a:lvl2pPr marL="257175" indent="0">
              <a:buNone/>
              <a:defRPr sz="1100" b="1"/>
            </a:lvl2pPr>
            <a:lvl3pPr marL="514350" indent="0">
              <a:buNone/>
              <a:defRPr sz="1000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88053" y="1027528"/>
            <a:ext cx="2545459" cy="1866801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2926529" y="725270"/>
            <a:ext cx="2546459" cy="302258"/>
          </a:xfrm>
        </p:spPr>
        <p:txBody>
          <a:bodyPr anchor="b"/>
          <a:lstStyle>
            <a:lvl1pPr marL="0" indent="0">
              <a:buNone/>
              <a:defRPr sz="1400" b="1"/>
            </a:lvl1pPr>
            <a:lvl2pPr marL="257175" indent="0">
              <a:buNone/>
              <a:defRPr sz="1100" b="1"/>
            </a:lvl2pPr>
            <a:lvl3pPr marL="514350" indent="0">
              <a:buNone/>
              <a:defRPr sz="1000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2926529" y="1027528"/>
            <a:ext cx="2546459" cy="1866801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88052" y="129003"/>
            <a:ext cx="1895342" cy="549015"/>
          </a:xfrm>
        </p:spPr>
        <p:txBody>
          <a:bodyPr anchor="b"/>
          <a:lstStyle>
            <a:lvl1pPr algn="l">
              <a:defRPr sz="11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252406" y="129004"/>
            <a:ext cx="3220580" cy="27653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88052" y="678019"/>
            <a:ext cx="1895342" cy="2216310"/>
          </a:xfrm>
        </p:spPr>
        <p:txBody>
          <a:bodyPr/>
          <a:lstStyle>
            <a:lvl1pPr marL="0" indent="0">
              <a:buNone/>
              <a:defRPr sz="800"/>
            </a:lvl1pPr>
            <a:lvl2pPr marL="257175" indent="0">
              <a:buNone/>
              <a:defRPr sz="700"/>
            </a:lvl2pPr>
            <a:lvl3pPr marL="514350" indent="0">
              <a:buNone/>
              <a:defRPr sz="600"/>
            </a:lvl3pPr>
            <a:lvl4pPr marL="771525" indent="0">
              <a:buNone/>
              <a:defRPr sz="500"/>
            </a:lvl4pPr>
            <a:lvl5pPr marL="1028700" indent="0">
              <a:buNone/>
              <a:defRPr sz="500"/>
            </a:lvl5pPr>
            <a:lvl6pPr marL="1285875" indent="0">
              <a:buNone/>
              <a:defRPr sz="500"/>
            </a:lvl6pPr>
            <a:lvl7pPr marL="1543050" indent="0">
              <a:buNone/>
              <a:defRPr sz="500"/>
            </a:lvl7pPr>
            <a:lvl8pPr marL="1800225" indent="0">
              <a:buNone/>
              <a:defRPr sz="500"/>
            </a:lvl8pPr>
            <a:lvl9pPr marL="2057400" indent="0">
              <a:buNone/>
              <a:defRPr sz="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29204" y="2268061"/>
            <a:ext cx="3456623" cy="267758"/>
          </a:xfrm>
        </p:spPr>
        <p:txBody>
          <a:bodyPr anchor="b"/>
          <a:lstStyle>
            <a:lvl1pPr algn="l">
              <a:defRPr sz="11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129204" y="289509"/>
            <a:ext cx="3456623" cy="1944053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600"/>
            </a:lvl2pPr>
            <a:lvl3pPr marL="514350" indent="0">
              <a:buNone/>
              <a:defRPr sz="1400"/>
            </a:lvl3pPr>
            <a:lvl4pPr marL="771525" indent="0">
              <a:buNone/>
              <a:defRPr sz="1100"/>
            </a:lvl4pPr>
            <a:lvl5pPr marL="1028700" indent="0">
              <a:buNone/>
              <a:defRPr sz="1100"/>
            </a:lvl5pPr>
            <a:lvl6pPr marL="1285875" indent="0">
              <a:buNone/>
              <a:defRPr sz="1100"/>
            </a:lvl6pPr>
            <a:lvl7pPr marL="1543050" indent="0">
              <a:buNone/>
              <a:defRPr sz="1100"/>
            </a:lvl7pPr>
            <a:lvl8pPr marL="1800225" indent="0">
              <a:buNone/>
              <a:defRPr sz="1100"/>
            </a:lvl8pPr>
            <a:lvl9pPr marL="2057400" indent="0">
              <a:buNone/>
              <a:defRPr sz="11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129204" y="2535819"/>
            <a:ext cx="3456623" cy="380260"/>
          </a:xfrm>
        </p:spPr>
        <p:txBody>
          <a:bodyPr/>
          <a:lstStyle>
            <a:lvl1pPr marL="0" indent="0">
              <a:buNone/>
              <a:defRPr sz="800"/>
            </a:lvl1pPr>
            <a:lvl2pPr marL="257175" indent="0">
              <a:buNone/>
              <a:defRPr sz="700"/>
            </a:lvl2pPr>
            <a:lvl3pPr marL="514350" indent="0">
              <a:buNone/>
              <a:defRPr sz="600"/>
            </a:lvl3pPr>
            <a:lvl4pPr marL="771525" indent="0">
              <a:buNone/>
              <a:defRPr sz="500"/>
            </a:lvl4pPr>
            <a:lvl5pPr marL="1028700" indent="0">
              <a:buNone/>
              <a:defRPr sz="500"/>
            </a:lvl5pPr>
            <a:lvl6pPr marL="1285875" indent="0">
              <a:buNone/>
              <a:defRPr sz="500"/>
            </a:lvl6pPr>
            <a:lvl7pPr marL="1543050" indent="0">
              <a:buNone/>
              <a:defRPr sz="500"/>
            </a:lvl7pPr>
            <a:lvl8pPr marL="1800225" indent="0">
              <a:buNone/>
              <a:defRPr sz="500"/>
            </a:lvl8pPr>
            <a:lvl9pPr marL="2057400" indent="0">
              <a:buNone/>
              <a:defRPr sz="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2632474" y="61502"/>
            <a:ext cx="816147" cy="1305786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81033" y="61502"/>
            <a:ext cx="2355424" cy="1305786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288052" y="129755"/>
            <a:ext cx="5184934" cy="540015"/>
          </a:xfrm>
          <a:prstGeom prst="rect">
            <a:avLst/>
          </a:prstGeom>
        </p:spPr>
        <p:txBody>
          <a:bodyPr vert="horz" lIns="51433" tIns="25717" rIns="51433" bIns="25717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88052" y="756021"/>
            <a:ext cx="5184934" cy="2138308"/>
          </a:xfrm>
          <a:prstGeom prst="rect">
            <a:avLst/>
          </a:prstGeom>
        </p:spPr>
        <p:txBody>
          <a:bodyPr vert="horz" lIns="51433" tIns="25717" rIns="51433" bIns="25717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288052" y="3003083"/>
            <a:ext cx="1344242" cy="172505"/>
          </a:xfrm>
          <a:prstGeom prst="rect">
            <a:avLst/>
          </a:prstGeom>
        </p:spPr>
        <p:txBody>
          <a:bodyPr vert="horz" lIns="51433" tIns="25717" rIns="51433" bIns="25717" rtlCol="0" anchor="ctr"/>
          <a:lstStyle>
            <a:lvl1pPr algn="l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1968356" y="3003083"/>
            <a:ext cx="1824329" cy="172505"/>
          </a:xfrm>
          <a:prstGeom prst="rect">
            <a:avLst/>
          </a:prstGeom>
        </p:spPr>
        <p:txBody>
          <a:bodyPr vert="horz" lIns="51433" tIns="25717" rIns="51433" bIns="25717" rtlCol="0" anchor="ctr"/>
          <a:lstStyle>
            <a:lvl1pPr algn="ct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28744" y="3003083"/>
            <a:ext cx="1344242" cy="172505"/>
          </a:xfrm>
          <a:prstGeom prst="rect">
            <a:avLst/>
          </a:prstGeom>
        </p:spPr>
        <p:txBody>
          <a:bodyPr vert="horz" lIns="51433" tIns="25717" rIns="51433" bIns="25717" rtlCol="0" anchor="ctr"/>
          <a:lstStyle>
            <a:lvl1pPr algn="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514350" rtl="0" eaLnBrk="1" latinLnBrk="0" hangingPunct="1">
        <a:spcBef>
          <a:spcPct val="0"/>
        </a:spcBef>
        <a:buNone/>
        <a:defRPr sz="2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3040" indent="-193040" algn="l" defTabSz="5143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7830" indent="-160655" algn="l" defTabSz="514350" rtl="0" eaLnBrk="1" latinLnBrk="0" hangingPunct="1">
        <a:spcBef>
          <a:spcPct val="20000"/>
        </a:spcBef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42620" indent="-128270" algn="l" defTabSz="5143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899795" indent="-128270" algn="l" defTabSz="514350" rtl="0" eaLnBrk="1" latinLnBrk="0" hangingPunct="1">
        <a:spcBef>
          <a:spcPct val="20000"/>
        </a:spcBef>
        <a:buFont typeface="Arial" panose="020B0604020202020204" pitchFamily="34" charset="0"/>
        <a:buChar char="–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156970" indent="-128270" algn="l" defTabSz="514350" rtl="0" eaLnBrk="1" latinLnBrk="0" hangingPunct="1">
        <a:spcBef>
          <a:spcPct val="20000"/>
        </a:spcBef>
        <a:buFont typeface="Arial" panose="020B0604020202020204" pitchFamily="34" charset="0"/>
        <a:buChar char="»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414145" indent="-128270" algn="l" defTabSz="5143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1671320" indent="-128270" algn="l" defTabSz="5143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1928495" indent="-128270" algn="l" defTabSz="5143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2185670" indent="-128270" algn="l" defTabSz="5143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jpeg"/><Relationship Id="rId2" Type="http://schemas.openxmlformats.org/officeDocument/2006/relationships/tags" Target="../tags/tag1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tags" Target="../tags/tag3.xml"/><Relationship Id="rId4" Type="http://schemas.openxmlformats.org/officeDocument/2006/relationships/image" Target="../media/image7.jpeg"/><Relationship Id="rId3" Type="http://schemas.openxmlformats.org/officeDocument/2006/relationships/tags" Target="../tags/tag2.xml"/><Relationship Id="rId2" Type="http://schemas.openxmlformats.org/officeDocument/2006/relationships/image" Target="../media/image5.png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tags" Target="../tags/tag5.xml"/><Relationship Id="rId4" Type="http://schemas.openxmlformats.org/officeDocument/2006/relationships/image" Target="../media/image10.jpeg"/><Relationship Id="rId3" Type="http://schemas.openxmlformats.org/officeDocument/2006/relationships/tags" Target="../tags/tag4.xml"/><Relationship Id="rId2" Type="http://schemas.openxmlformats.org/officeDocument/2006/relationships/image" Target="../media/image5.png"/><Relationship Id="rId1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2.jpeg"/><Relationship Id="rId3" Type="http://schemas.openxmlformats.org/officeDocument/2006/relationships/tags" Target="../tags/tag6.xml"/><Relationship Id="rId2" Type="http://schemas.openxmlformats.org/officeDocument/2006/relationships/image" Target="../media/image5.png"/><Relationship Id="rId1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4.jpeg"/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5.jpeg"/><Relationship Id="rId3" Type="http://schemas.openxmlformats.org/officeDocument/2006/relationships/tags" Target="../tags/tag7.xml"/><Relationship Id="rId2" Type="http://schemas.openxmlformats.org/officeDocument/2006/relationships/image" Target="../media/image5.png"/><Relationship Id="rId1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6.jpeg"/><Relationship Id="rId3" Type="http://schemas.openxmlformats.org/officeDocument/2006/relationships/tags" Target="../tags/tag8.xml"/><Relationship Id="rId2" Type="http://schemas.openxmlformats.org/officeDocument/2006/relationships/image" Target="../media/image5.png"/><Relationship Id="rId1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Relationship Id="rId3" Type="http://schemas.openxmlformats.org/officeDocument/2006/relationships/tags" Target="../tags/tag9.xml"/><Relationship Id="rId2" Type="http://schemas.openxmlformats.org/officeDocument/2006/relationships/image" Target="../media/image5.png"/><Relationship Id="rId1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tags" Target="../tags/tag11.xml"/><Relationship Id="rId4" Type="http://schemas.openxmlformats.org/officeDocument/2006/relationships/image" Target="../media/image15.jpeg"/><Relationship Id="rId3" Type="http://schemas.openxmlformats.org/officeDocument/2006/relationships/tags" Target="../tags/tag10.xml"/><Relationship Id="rId2" Type="http://schemas.openxmlformats.org/officeDocument/2006/relationships/image" Target="../media/image5.png"/><Relationship Id="rId1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0.jpeg"/><Relationship Id="rId2" Type="http://schemas.openxmlformats.org/officeDocument/2006/relationships/image" Target="../media/image5.png"/><Relationship Id="rId1" Type="http://schemas.openxmlformats.org/officeDocument/2006/relationships/image" Target="../media/image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6.jpeg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5" Type="http://schemas.openxmlformats.org/officeDocument/2006/relationships/tags" Target="../tags/tag13.xml"/><Relationship Id="rId4" Type="http://schemas.openxmlformats.org/officeDocument/2006/relationships/image" Target="../media/image21.jpeg"/><Relationship Id="rId3" Type="http://schemas.openxmlformats.org/officeDocument/2006/relationships/tags" Target="../tags/tag12.xml"/><Relationship Id="rId2" Type="http://schemas.openxmlformats.org/officeDocument/2006/relationships/image" Target="../media/image5.png"/><Relationship Id="rId1" Type="http://schemas.openxmlformats.org/officeDocument/2006/relationships/image" Target="../media/image6.jpe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3.jpeg"/><Relationship Id="rId3" Type="http://schemas.openxmlformats.org/officeDocument/2006/relationships/tags" Target="../tags/tag14.xml"/><Relationship Id="rId2" Type="http://schemas.openxmlformats.org/officeDocument/2006/relationships/image" Target="../media/image5.png"/><Relationship Id="rId1" Type="http://schemas.openxmlformats.org/officeDocument/2006/relationships/image" Target="../media/image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6.jpe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4.jpeg"/><Relationship Id="rId2" Type="http://schemas.openxmlformats.org/officeDocument/2006/relationships/image" Target="../media/image5.png"/><Relationship Id="rId1" Type="http://schemas.openxmlformats.org/officeDocument/2006/relationships/image" Target="../media/image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6.jpeg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20.xml"/><Relationship Id="rId7" Type="http://schemas.openxmlformats.org/officeDocument/2006/relationships/tags" Target="../tags/tag19.xml"/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image" Target="../media/image5.png"/><Relationship Id="rId1" Type="http://schemas.openxmlformats.org/officeDocument/2006/relationships/image" Target="../media/image6.jpeg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5.jpeg"/><Relationship Id="rId3" Type="http://schemas.openxmlformats.org/officeDocument/2006/relationships/tags" Target="../tags/tag21.xml"/><Relationship Id="rId2" Type="http://schemas.openxmlformats.org/officeDocument/2006/relationships/image" Target="../media/image5.png"/><Relationship Id="rId1" Type="http://schemas.openxmlformats.org/officeDocument/2006/relationships/image" Target="../media/image6.jpe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6.jpeg"/><Relationship Id="rId2" Type="http://schemas.openxmlformats.org/officeDocument/2006/relationships/image" Target="../media/image5.png"/><Relationship Id="rId1" Type="http://schemas.openxmlformats.org/officeDocument/2006/relationships/image" Target="../media/image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2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openxmlformats.org/officeDocument/2006/relationships/image" Target="../media/image5.png"/><Relationship Id="rId1" Type="http://schemas.openxmlformats.org/officeDocument/2006/relationships/image" Target="../media/image6.jpeg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8.png"/><Relationship Id="rId2" Type="http://schemas.openxmlformats.org/officeDocument/2006/relationships/image" Target="../media/image5.png"/><Relationship Id="rId1" Type="http://schemas.openxmlformats.org/officeDocument/2006/relationships/image" Target="../media/image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Hands using smartphone scanning the QR code of shared bike in city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899795" y="0"/>
            <a:ext cx="4860925" cy="323977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5760720" cy="3239770"/>
          </a:xfrm>
          <a:prstGeom prst="rect">
            <a:avLst/>
          </a:prstGeom>
          <a:gradFill>
            <a:gsLst>
              <a:gs pos="14000">
                <a:srgbClr val="D7E4BD">
                  <a:alpha val="100000"/>
                </a:srgbClr>
              </a:gs>
              <a:gs pos="0">
                <a:schemeClr val="accent3">
                  <a:lumMod val="40000"/>
                  <a:lumOff val="60000"/>
                  <a:alpha val="100000"/>
                </a:schemeClr>
              </a:gs>
              <a:gs pos="28000">
                <a:schemeClr val="accent3">
                  <a:lumMod val="40000"/>
                  <a:lumOff val="60000"/>
                  <a:alpha val="92000"/>
                </a:schemeClr>
              </a:gs>
              <a:gs pos="66000">
                <a:schemeClr val="accent3">
                  <a:lumMod val="40000"/>
                  <a:lumOff val="60000"/>
                  <a:alpha val="17000"/>
                </a:schemeClr>
              </a:gs>
              <a:gs pos="100000">
                <a:schemeClr val="accent3">
                  <a:lumMod val="40000"/>
                  <a:lumOff val="60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16535" y="612140"/>
            <a:ext cx="439674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  <a:buClrTx/>
              <a:buSzTx/>
              <a:buNone/>
            </a:pPr>
            <a:r>
              <a:rPr lang="zh-CN" altLang="en-US" sz="3200" b="1" dirty="0" smtClean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第三课  </a:t>
            </a:r>
            <a:endParaRPr lang="zh-CN" altLang="en-US" sz="3200" b="1" dirty="0" smtClean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50000"/>
              </a:lnSpc>
              <a:buClrTx/>
              <a:buSzTx/>
              <a:buNone/>
            </a:pPr>
            <a:r>
              <a:rPr lang="zh-CN" altLang="en-US" sz="3200" b="1" dirty="0" smtClean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手机扫一下</a:t>
            </a:r>
            <a:endParaRPr lang="zh-CN" altLang="en-US" sz="3200" b="1" dirty="0" smtClean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黑体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28391" y="906310"/>
            <a:ext cx="3384376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导</a:t>
            </a:r>
            <a:r>
              <a:rPr lang="en-US" altLang="zh-CN" sz="1200" dirty="0" smtClean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  </a:t>
            </a:r>
            <a:r>
              <a:rPr lang="zh-CN" altLang="en-US" sz="1200" dirty="0" smtClean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入</a:t>
            </a:r>
            <a:r>
              <a:rPr lang="zh-CN" altLang="en-US" sz="1200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                     </a:t>
            </a:r>
            <a:r>
              <a:rPr lang="en-US" altLang="zh-CN" sz="1200" b="1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01</a:t>
            </a:r>
            <a:endParaRPr lang="zh-CN" altLang="en-US" sz="1200" dirty="0" smtClean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生词讲解                          </a:t>
            </a:r>
            <a:r>
              <a:rPr lang="en-US" altLang="zh-CN" sz="1200" b="1" dirty="0" smtClean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en-US" altLang="zh-CN" sz="1200" b="1" dirty="0" smtClean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语法讲解                          </a:t>
            </a:r>
            <a:r>
              <a:rPr lang="en-US" altLang="zh-CN" sz="1200" b="1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12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</a:t>
            </a:r>
            <a:r>
              <a:rPr lang="en-US" altLang="zh-CN" sz="1200" dirty="0" smtClean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1200" dirty="0" smtClean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</a:t>
            </a:r>
            <a:r>
              <a:rPr lang="zh-CN" altLang="en-US" sz="1200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</a:t>
            </a:r>
            <a:r>
              <a:rPr lang="en-US" altLang="zh-CN" sz="1200" b="1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12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练</a:t>
            </a:r>
            <a:r>
              <a:rPr lang="en-US" altLang="zh-CN" sz="1200" dirty="0" smtClean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1200" dirty="0" smtClean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习</a:t>
            </a:r>
            <a:r>
              <a:rPr lang="zh-CN" altLang="en-US" sz="1200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</a:t>
            </a:r>
            <a:r>
              <a:rPr lang="en-US" altLang="zh-CN" sz="1200" b="1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  <a:endParaRPr lang="en-US" altLang="zh-CN" sz="1200" b="1" dirty="0" smtClean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76263" y="539924"/>
            <a:ext cx="288032" cy="1014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</a:t>
            </a:r>
            <a:r>
              <a:rPr lang="zh-CN" altLang="en-US" sz="1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部分</a:t>
            </a:r>
            <a:endParaRPr lang="zh-CN" altLang="en-US" sz="15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Picture 2" descr="C:\Users\Administrator\Desktop\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8511" y="1728181"/>
            <a:ext cx="957033" cy="1042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155386" y="785511"/>
            <a:ext cx="2263282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800" b="1" dirty="0" smtClean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导</a:t>
            </a:r>
            <a:r>
              <a:rPr lang="en-US" altLang="zh-CN" sz="1800" b="1" dirty="0" smtClean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1800" b="1" dirty="0" smtClean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入</a:t>
            </a:r>
            <a:endParaRPr lang="zh-CN" altLang="en-US" sz="1800" b="1" dirty="0" smtClean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1800" b="1" dirty="0" smtClean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WARM UP</a:t>
            </a:r>
            <a:endParaRPr lang="zh-CN" altLang="en-US" sz="1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76263" y="539924"/>
            <a:ext cx="288032" cy="1014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sz="1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二部分</a:t>
            </a:r>
            <a:endParaRPr lang="zh-CN" altLang="en-US" sz="15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Picture 2" descr="C:\Users\Administrator\Desktop\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8511" y="1728181"/>
            <a:ext cx="957033" cy="1042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155386" y="765191"/>
            <a:ext cx="2263282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800" b="1" dirty="0" smtClean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</a:t>
            </a:r>
            <a:r>
              <a:rPr lang="en-US" altLang="zh-CN" sz="1800" b="1" dirty="0" smtClean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1800" b="1" dirty="0" smtClean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词</a:t>
            </a:r>
            <a:endParaRPr lang="zh-CN" altLang="en-US" sz="1800" b="1" dirty="0" smtClean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1800" b="1" dirty="0" smtClean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NEW WORDS</a:t>
            </a:r>
            <a:endParaRPr lang="zh-CN" altLang="en-US" sz="1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423" y="128096"/>
            <a:ext cx="451321" cy="491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6223" y="179884"/>
            <a:ext cx="3384376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b="1" dirty="0" smtClean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    生词</a:t>
            </a: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60045" y="683260"/>
            <a:ext cx="1959610" cy="39878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ctr"/>
            <a:r>
              <a:rPr lang="en-US" altLang="zh-CN" sz="2000" b="0" i="0">
                <a:solidFill>
                  <a:srgbClr val="0F1115"/>
                </a:solidFill>
                <a:latin typeface="Arial" panose="020B0604020202020204" pitchFamily="34" charset="0"/>
                <a:ea typeface="quote-cjk-patch"/>
                <a:cs typeface="Arial" panose="020B0604020202020204" pitchFamily="34" charset="0"/>
              </a:rPr>
              <a:t>zhuǎn</a:t>
            </a:r>
            <a:endParaRPr lang="en-US" altLang="zh-CN" sz="2000" b="0" i="0">
              <a:solidFill>
                <a:srgbClr val="0F1115"/>
              </a:solidFill>
              <a:latin typeface="Arial" panose="020B0604020202020204" pitchFamily="34" charset="0"/>
              <a:ea typeface="quote-cjk-patch"/>
              <a:cs typeface="Arial" panose="020B0604020202020204" pitchFamily="34" charset="0"/>
            </a:endParaRPr>
          </a:p>
        </p:txBody>
      </p:sp>
      <p:pic>
        <p:nvPicPr>
          <p:cNvPr id="7" name="图片 6" descr="Turn Left Ahead in Ireland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92705" y="389890"/>
            <a:ext cx="1263015" cy="1263015"/>
          </a:xfrm>
          <a:prstGeom prst="rect">
            <a:avLst/>
          </a:prstGeom>
        </p:spPr>
      </p:pic>
      <p:pic>
        <p:nvPicPr>
          <p:cNvPr id="8" name="图片 7" descr="Turn Right Ahead in Ireland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77335" y="1764030"/>
            <a:ext cx="1263015" cy="126301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4159250" y="828040"/>
            <a:ext cx="9245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/>
            <a:r>
              <a:rPr lang="zh-CN" altLang="en-US" sz="1800"/>
              <a:t>左</a:t>
            </a:r>
            <a:r>
              <a:rPr lang="zh-CN" altLang="en-US" sz="1800">
                <a:solidFill>
                  <a:srgbClr val="FF0000"/>
                </a:solidFill>
              </a:rPr>
              <a:t>转</a:t>
            </a:r>
            <a:endParaRPr lang="zh-CN" altLang="en-US" sz="1800">
              <a:solidFill>
                <a:srgbClr val="FF000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867660" y="2124075"/>
            <a:ext cx="9245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/>
            <a:r>
              <a:rPr lang="zh-CN" altLang="en-US" sz="1800"/>
              <a:t>右</a:t>
            </a:r>
            <a:r>
              <a:rPr lang="zh-CN" altLang="en-US" sz="1800">
                <a:solidFill>
                  <a:srgbClr val="FF0000"/>
                </a:solidFill>
              </a:rPr>
              <a:t>转</a:t>
            </a:r>
            <a:endParaRPr lang="zh-CN" altLang="en-US" sz="1800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20090" y="2627630"/>
            <a:ext cx="142240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>
                <a:latin typeface="Times New Roman" panose="02020603050405020304" pitchFamily="18" charset="0"/>
                <a:cs typeface="Times New Roman" panose="02020603050405020304" pitchFamily="18" charset="0"/>
              </a:rPr>
              <a:t>V. turn, change</a:t>
            </a:r>
            <a:endParaRPr lang="en-US" altLang="zh-CN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47700" y="1115695"/>
            <a:ext cx="1370965" cy="1322070"/>
          </a:xfrm>
          <a:prstGeom prst="rect">
            <a:avLst/>
          </a:prstGeom>
        </p:spPr>
        <p:style>
          <a:lnRef idx="0">
            <a:srgbClr val="FFFFFF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pPr algn="ctr"/>
            <a:r>
              <a:rPr lang="zh-CN" sz="8000">
                <a:latin typeface="楷体" panose="02010609060101010101" charset="-122"/>
                <a:ea typeface="楷体" panose="02010609060101010101" charset="-122"/>
              </a:rPr>
              <a:t>转</a:t>
            </a:r>
            <a:endParaRPr lang="zh-CN" sz="8000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1" grpId="0"/>
      <p:bldP spid="11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423" y="128096"/>
            <a:ext cx="451321" cy="491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6223" y="179884"/>
            <a:ext cx="3384376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b="1" dirty="0" smtClean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    生词</a:t>
            </a: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rcRect l="3323" t="5547" r="3323" b="7781"/>
          <a:stretch>
            <a:fillRect/>
          </a:stretch>
        </p:blipFill>
        <p:spPr>
          <a:xfrm>
            <a:off x="144145" y="611505"/>
            <a:ext cx="3092450" cy="215455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3321685" y="1691640"/>
            <a:ext cx="23647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800">
                <a:latin typeface="楷体" panose="02010609060101010101" charset="-122"/>
                <a:ea typeface="楷体" panose="02010609060101010101" charset="-122"/>
              </a:rPr>
              <a:t>B</a:t>
            </a:r>
            <a:r>
              <a:rPr lang="zh-CN" altLang="en-US" sz="1800">
                <a:latin typeface="楷体" panose="02010609060101010101" charset="-122"/>
                <a:ea typeface="楷体" panose="02010609060101010101" charset="-122"/>
              </a:rPr>
              <a:t>：前面</a:t>
            </a:r>
            <a:r>
              <a:rPr lang="zh-CN" altLang="en-US" sz="180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</a:rPr>
              <a:t>左</a:t>
            </a:r>
            <a:r>
              <a:rPr lang="zh-CN" altLang="en-US" sz="1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转</a:t>
            </a:r>
            <a:r>
              <a:rPr lang="zh-CN" altLang="en-US" sz="1800">
                <a:latin typeface="楷体" panose="02010609060101010101" charset="-122"/>
                <a:ea typeface="楷体" panose="02010609060101010101" charset="-122"/>
              </a:rPr>
              <a:t>就到了</a:t>
            </a:r>
            <a:r>
              <a:rPr lang="en-US" altLang="zh-CN" sz="1800">
                <a:latin typeface="楷体" panose="02010609060101010101" charset="-122"/>
                <a:ea typeface="楷体" panose="02010609060101010101" charset="-122"/>
              </a:rPr>
              <a:t>。</a:t>
            </a:r>
            <a:endParaRPr lang="en-US" altLang="zh-CN" sz="180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321685" y="1115695"/>
            <a:ext cx="23641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800">
                <a:latin typeface="楷体" panose="02010609060101010101" charset="-122"/>
                <a:ea typeface="楷体" panose="02010609060101010101" charset="-122"/>
              </a:rPr>
              <a:t>A</a:t>
            </a:r>
            <a:r>
              <a:rPr lang="zh-CN" altLang="en-US" sz="1800">
                <a:latin typeface="楷体" panose="02010609060101010101" charset="-122"/>
                <a:ea typeface="楷体" panose="02010609060101010101" charset="-122"/>
              </a:rPr>
              <a:t>：请问学校怎么走</a:t>
            </a:r>
            <a:r>
              <a:rPr lang="en-US" altLang="zh-CN" sz="1800">
                <a:latin typeface="楷体" panose="02010609060101010101" charset="-122"/>
                <a:ea typeface="楷体" panose="02010609060101010101" charset="-122"/>
              </a:rPr>
              <a:t>？</a:t>
            </a:r>
            <a:endParaRPr lang="en-US" altLang="zh-CN" sz="1800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423" y="128096"/>
            <a:ext cx="451321" cy="491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6223" y="179884"/>
            <a:ext cx="3384376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b="1" dirty="0" smtClean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    生词</a:t>
            </a: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945005" y="683895"/>
            <a:ext cx="746760" cy="368300"/>
          </a:xfrm>
          <a:prstGeom prst="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 rtlCol="0">
            <a:spAutoFit/>
          </a:bodyPr>
          <a:p>
            <a:pPr algn="ctr"/>
            <a:r>
              <a:rPr lang="zh-CN" altLang="en-US" sz="1800">
                <a:solidFill>
                  <a:srgbClr val="FF0000"/>
                </a:solidFill>
              </a:rPr>
              <a:t>转</a:t>
            </a:r>
            <a:r>
              <a:rPr lang="zh-CN" altLang="en-US" sz="1800"/>
              <a:t>身</a:t>
            </a:r>
            <a:endParaRPr lang="zh-CN" altLang="en-US" sz="1800"/>
          </a:p>
        </p:txBody>
      </p:sp>
      <p:sp>
        <p:nvSpPr>
          <p:cNvPr id="13" name="文本框 12"/>
          <p:cNvSpPr txBox="1"/>
          <p:nvPr/>
        </p:nvSpPr>
        <p:spPr>
          <a:xfrm>
            <a:off x="1953895" y="1362075"/>
            <a:ext cx="36379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zh-CN" altLang="en-US" sz="1800">
                <a:latin typeface="楷体" panose="02010609060101010101" charset="-122"/>
                <a:ea typeface="楷体" panose="02010609060101010101" charset="-122"/>
              </a:rPr>
              <a:t>听到有人叫他</a:t>
            </a:r>
            <a:r>
              <a:rPr lang="en-US" altLang="zh-CN" sz="1800">
                <a:latin typeface="楷体" panose="02010609060101010101" charset="-122"/>
                <a:ea typeface="楷体" panose="02010609060101010101" charset="-122"/>
              </a:rPr>
              <a:t>，</a:t>
            </a:r>
            <a:r>
              <a:rPr lang="zh-CN" altLang="en-US" sz="1800">
                <a:latin typeface="楷体" panose="02010609060101010101" charset="-122"/>
                <a:ea typeface="楷体" panose="02010609060101010101" charset="-122"/>
              </a:rPr>
              <a:t>他</a:t>
            </a:r>
            <a:r>
              <a:rPr lang="zh-CN" altLang="en-US" sz="1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转</a:t>
            </a:r>
            <a:r>
              <a:rPr lang="zh-CN" altLang="en-US" sz="180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</a:rPr>
              <a:t>身</a:t>
            </a:r>
            <a:r>
              <a:rPr lang="zh-CN" altLang="en-US" sz="1800">
                <a:latin typeface="楷体" panose="02010609060101010101" charset="-122"/>
                <a:ea typeface="楷体" panose="02010609060101010101" charset="-122"/>
              </a:rPr>
              <a:t>看了看</a:t>
            </a:r>
            <a:r>
              <a:rPr lang="en-US" altLang="zh-CN" sz="1800">
                <a:latin typeface="楷体" panose="02010609060101010101" charset="-122"/>
                <a:ea typeface="楷体" panose="02010609060101010101" charset="-122"/>
              </a:rPr>
              <a:t>。</a:t>
            </a:r>
            <a:endParaRPr lang="en-US" altLang="zh-CN" sz="1800"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14" name="图片 13" descr="isolated caucasian businessman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0045" y="251460"/>
            <a:ext cx="1560195" cy="3239770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1945005" y="2105660"/>
            <a:ext cx="31603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zh-CN" altLang="en-US" sz="1800">
                <a:latin typeface="楷体" panose="02010609060101010101" charset="-122"/>
                <a:ea typeface="楷体" panose="02010609060101010101" charset="-122"/>
              </a:rPr>
              <a:t>你好</a:t>
            </a:r>
            <a:r>
              <a:rPr lang="en-US" altLang="zh-CN" sz="1800">
                <a:latin typeface="楷体" panose="02010609060101010101" charset="-122"/>
                <a:ea typeface="楷体" panose="02010609060101010101" charset="-122"/>
              </a:rPr>
              <a:t>，</a:t>
            </a:r>
            <a:r>
              <a:rPr lang="zh-CN" altLang="en-US" sz="1800">
                <a:latin typeface="楷体" panose="02010609060101010101" charset="-122"/>
                <a:ea typeface="楷体" panose="02010609060101010101" charset="-122"/>
              </a:rPr>
              <a:t>请</a:t>
            </a:r>
            <a:r>
              <a:rPr lang="zh-CN" altLang="en-US" sz="1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转</a:t>
            </a:r>
            <a:r>
              <a:rPr lang="zh-CN" altLang="en-US" sz="180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</a:rPr>
              <a:t>身</a:t>
            </a:r>
            <a:r>
              <a:rPr lang="en-US" altLang="zh-CN" sz="1800">
                <a:latin typeface="楷体" panose="02010609060101010101" charset="-122"/>
                <a:ea typeface="楷体" panose="02010609060101010101" charset="-122"/>
              </a:rPr>
              <a:t>。</a:t>
            </a:r>
            <a:endParaRPr lang="en-US" altLang="zh-CN" sz="1800"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2" name="图片 1" descr="白人机场安检女子扫描一名张开双臂的年轻菲律宾人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r="9535"/>
          <a:stretch>
            <a:fillRect/>
          </a:stretch>
        </p:blipFill>
        <p:spPr>
          <a:xfrm>
            <a:off x="3896360" y="1835785"/>
            <a:ext cx="1789430" cy="13188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15" grpId="0"/>
      <p:bldP spid="15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423" y="128096"/>
            <a:ext cx="451321" cy="491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6223" y="179884"/>
            <a:ext cx="3384376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b="1" dirty="0" smtClean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    生词</a:t>
            </a: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08330" y="744855"/>
            <a:ext cx="922020" cy="39878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ctr" fontAlgn="t"/>
            <a:r>
              <a:rPr lang="en-US" altLang="zh-CN" sz="2000">
                <a:latin typeface="Arial" panose="020B0604020202020204" pitchFamily="34" charset="0"/>
                <a:ea typeface="pinyin-bold-font"/>
                <a:cs typeface="Arial" panose="020B0604020202020204" pitchFamily="34" charset="0"/>
              </a:rPr>
              <a:t>s</a:t>
            </a:r>
            <a:r>
              <a:rPr lang="en-US" altLang="en-US" sz="2000">
                <a:latin typeface="Arial" panose="020B0604020202020204" pitchFamily="34" charset="0"/>
                <a:ea typeface="pinyin-bold-font"/>
                <a:cs typeface="Arial" panose="020B0604020202020204" pitchFamily="34" charset="0"/>
              </a:rPr>
              <a:t>ǎ</a:t>
            </a:r>
            <a:r>
              <a:rPr lang="en-US" altLang="zh-CN" sz="2000">
                <a:latin typeface="Arial" panose="020B0604020202020204" pitchFamily="34" charset="0"/>
                <a:ea typeface="pinyin-bold-font"/>
                <a:cs typeface="Arial" panose="020B0604020202020204" pitchFamily="34" charset="0"/>
              </a:rPr>
              <a:t>o</a:t>
            </a:r>
            <a:endParaRPr lang="en-US" altLang="zh-CN" sz="2000">
              <a:latin typeface="Arial" panose="020B0604020202020204" pitchFamily="34" charset="0"/>
              <a:ea typeface="pinyin-bold-font"/>
              <a:cs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232025" y="744855"/>
            <a:ext cx="781685" cy="39878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ctr"/>
            <a:r>
              <a:rPr lang="en-US" altLang="zh-CN" sz="2000" b="0" i="0">
                <a:solidFill>
                  <a:srgbClr val="333333"/>
                </a:solidFill>
                <a:latin typeface="Arial" panose="020B0604020202020204" pitchFamily="34" charset="0"/>
                <a:ea typeface="pinyin-bold-font"/>
                <a:cs typeface="Arial" panose="020B0604020202020204" pitchFamily="34" charset="0"/>
              </a:rPr>
              <a:t>m</a:t>
            </a:r>
            <a:r>
              <a:rPr lang="en-US" altLang="en-US" sz="2000">
                <a:latin typeface="Arial" panose="020B0604020202020204" pitchFamily="34" charset="0"/>
                <a:ea typeface="pinyin-bold-font"/>
                <a:cs typeface="Arial" panose="020B0604020202020204" pitchFamily="34" charset="0"/>
                <a:sym typeface="+mn-ea"/>
              </a:rPr>
              <a:t>ǎ</a:t>
            </a:r>
            <a:endParaRPr lang="en-US" altLang="zh-CN" sz="2000" b="0" i="0">
              <a:solidFill>
                <a:srgbClr val="333333"/>
              </a:solidFill>
              <a:latin typeface="Arial" panose="020B0604020202020204" pitchFamily="34" charset="0"/>
              <a:ea typeface="pinyin-bold-font"/>
              <a:cs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080135" y="2556510"/>
            <a:ext cx="193230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>
                <a:latin typeface="Times New Roman" panose="02020603050405020304" pitchFamily="18" charset="0"/>
                <a:cs typeface="Times New Roman" panose="02020603050405020304" pitchFamily="18" charset="0"/>
              </a:rPr>
              <a:t>v. scan the QR code</a:t>
            </a:r>
            <a:endParaRPr lang="en-US" altLang="zh-CN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图片 9" descr="手机屏幕扫码细节position_newest_0_resourcebtn&amp;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l="8835" r="17074"/>
          <a:stretch>
            <a:fillRect/>
          </a:stretch>
        </p:blipFill>
        <p:spPr>
          <a:xfrm>
            <a:off x="3383915" y="827405"/>
            <a:ext cx="2079625" cy="187198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215900" y="1143635"/>
            <a:ext cx="3095625" cy="1322070"/>
          </a:xfrm>
          <a:prstGeom prst="rect">
            <a:avLst/>
          </a:prstGeom>
        </p:spPr>
        <p:style>
          <a:lnRef idx="0">
            <a:srgbClr val="FFFFFF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pPr algn="ctr"/>
            <a:r>
              <a:rPr lang="zh-CN" altLang="en-US" sz="8000">
                <a:latin typeface="楷体" panose="02010609060101010101" charset="-122"/>
                <a:ea typeface="楷体" panose="02010609060101010101" charset="-122"/>
              </a:rPr>
              <a:t>扫</a:t>
            </a:r>
            <a:r>
              <a:rPr lang="en-US" altLang="zh-CN" sz="8000">
                <a:latin typeface="楷体" panose="02010609060101010101" charset="-122"/>
                <a:ea typeface="楷体" panose="02010609060101010101" charset="-122"/>
              </a:rPr>
              <a:t> </a:t>
            </a:r>
            <a:r>
              <a:rPr lang="zh-CN" altLang="en-US" sz="8000">
                <a:latin typeface="楷体" panose="02010609060101010101" charset="-122"/>
                <a:ea typeface="楷体" panose="02010609060101010101" charset="-122"/>
              </a:rPr>
              <a:t>码</a:t>
            </a:r>
            <a:endParaRPr lang="zh-CN" altLang="en-US" sz="8000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423" y="128096"/>
            <a:ext cx="451321" cy="491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6223" y="179884"/>
            <a:ext cx="3384376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b="1" dirty="0" smtClean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    生词</a:t>
            </a: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232025" y="946150"/>
            <a:ext cx="3075940" cy="1087755"/>
          </a:xfrm>
          <a:prstGeom prst="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 rtlCol="0">
            <a:spAutoFit/>
          </a:bodyPr>
          <a:p>
            <a:pPr marL="342900" indent="-3429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800">
                <a:solidFill>
                  <a:srgbClr val="FF0000"/>
                </a:solidFill>
              </a:rPr>
              <a:t>扫码</a:t>
            </a:r>
            <a:r>
              <a:rPr lang="zh-CN" altLang="en-US" sz="1800"/>
              <a:t>点餐；</a:t>
            </a:r>
            <a:r>
              <a:rPr lang="zh-CN" altLang="en-US" sz="1800">
                <a:solidFill>
                  <a:srgbClr val="FF0000"/>
                </a:solidFill>
              </a:rPr>
              <a:t>扫码</a:t>
            </a:r>
            <a:r>
              <a:rPr lang="zh-CN" altLang="en-US" sz="1800"/>
              <a:t>结账；</a:t>
            </a:r>
            <a:endParaRPr lang="zh-CN" altLang="en-US" sz="1800"/>
          </a:p>
          <a:p>
            <a:pPr marL="342900" indent="-3429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800">
                <a:solidFill>
                  <a:srgbClr val="FF0000"/>
                </a:solidFill>
                <a:sym typeface="+mn-ea"/>
              </a:rPr>
              <a:t>扫</a:t>
            </a:r>
            <a:r>
              <a:rPr lang="zh-CN" altLang="en-US" sz="1800">
                <a:sym typeface="+mn-ea"/>
              </a:rPr>
              <a:t>这里；</a:t>
            </a:r>
            <a:endParaRPr lang="zh-CN" altLang="en-US" sz="1800"/>
          </a:p>
          <a:p>
            <a:pPr marL="342900" indent="-3429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800"/>
              <a:t>你</a:t>
            </a:r>
            <a:r>
              <a:rPr lang="zh-CN" altLang="en-US" sz="1800">
                <a:solidFill>
                  <a:srgbClr val="FF0000"/>
                </a:solidFill>
              </a:rPr>
              <a:t>扫</a:t>
            </a:r>
            <a:r>
              <a:rPr lang="zh-CN" altLang="en-US" sz="1800"/>
              <a:t>我</a:t>
            </a:r>
            <a:r>
              <a:rPr lang="en-US" altLang="zh-CN" sz="1800"/>
              <a:t>/</a:t>
            </a:r>
            <a:r>
              <a:rPr lang="zh-CN" altLang="en-US" sz="1800"/>
              <a:t>我</a:t>
            </a:r>
            <a:r>
              <a:rPr lang="zh-CN" altLang="en-US" sz="1800">
                <a:solidFill>
                  <a:srgbClr val="FF0000"/>
                </a:solidFill>
              </a:rPr>
              <a:t>扫</a:t>
            </a:r>
            <a:r>
              <a:rPr lang="zh-CN" altLang="en-US" sz="1800"/>
              <a:t>你</a:t>
            </a:r>
            <a:endParaRPr lang="zh-CN" altLang="en-US" sz="180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510" y="910590"/>
            <a:ext cx="1911350" cy="114744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503045" y="2339975"/>
            <a:ext cx="41821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800">
                <a:latin typeface="楷体" panose="02010609060101010101" charset="-122"/>
                <a:ea typeface="楷体" panose="02010609060101010101" charset="-122"/>
              </a:rPr>
              <a:t>生活中，还有哪些事情可以</a:t>
            </a:r>
            <a:r>
              <a:rPr lang="zh-CN" altLang="en-US" sz="1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扫码</a:t>
            </a:r>
            <a:r>
              <a:rPr lang="zh-CN" altLang="en-US" sz="1800">
                <a:latin typeface="楷体" panose="02010609060101010101" charset="-122"/>
                <a:ea typeface="楷体" panose="02010609060101010101" charset="-122"/>
              </a:rPr>
              <a:t>完成？</a:t>
            </a:r>
            <a:endParaRPr lang="zh-CN" altLang="en-US" sz="1800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423" y="128096"/>
            <a:ext cx="451321" cy="491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6223" y="179884"/>
            <a:ext cx="3384376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b="1" dirty="0" smtClean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    生词</a:t>
            </a: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953895" y="971550"/>
            <a:ext cx="36379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zh-CN" sz="1800">
                <a:latin typeface="楷体" panose="02010609060101010101" charset="-122"/>
                <a:ea typeface="楷体" panose="02010609060101010101" charset="-122"/>
              </a:rPr>
              <a:t>您好，先生</a:t>
            </a:r>
            <a:r>
              <a:rPr lang="en-US" altLang="zh-CN" sz="1800">
                <a:latin typeface="楷体" panose="02010609060101010101" charset="-122"/>
                <a:ea typeface="楷体" panose="02010609060101010101" charset="-122"/>
              </a:rPr>
              <a:t>。</a:t>
            </a:r>
            <a:r>
              <a:rPr lang="zh-CN" altLang="en-US" sz="1800">
                <a:latin typeface="楷体" panose="02010609060101010101" charset="-122"/>
                <a:ea typeface="楷体" panose="02010609060101010101" charset="-122"/>
              </a:rPr>
              <a:t>桌上</a:t>
            </a:r>
            <a:r>
              <a:rPr lang="zh-CN" altLang="en-US" sz="1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扫码</a:t>
            </a:r>
            <a:r>
              <a:rPr lang="zh-CN" altLang="en-US" sz="1800">
                <a:latin typeface="楷体" panose="02010609060101010101" charset="-122"/>
                <a:ea typeface="楷体" panose="02010609060101010101" charset="-122"/>
              </a:rPr>
              <a:t>点餐。</a:t>
            </a:r>
            <a:endParaRPr lang="zh-CN" altLang="en-US" sz="180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945005" y="2105660"/>
            <a:ext cx="31603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zh-CN" altLang="en-US" sz="1800">
                <a:latin typeface="楷体" panose="02010609060101010101" charset="-122"/>
                <a:ea typeface="楷体" panose="02010609060101010101" charset="-122"/>
              </a:rPr>
              <a:t>我们加个微信吧，我</a:t>
            </a:r>
            <a:r>
              <a:rPr lang="zh-CN" altLang="en-US" sz="1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扫</a:t>
            </a:r>
            <a:r>
              <a:rPr lang="zh-CN" altLang="en-US" sz="1800">
                <a:latin typeface="楷体" panose="02010609060101010101" charset="-122"/>
                <a:ea typeface="楷体" panose="02010609060101010101" charset="-122"/>
              </a:rPr>
              <a:t>你</a:t>
            </a:r>
            <a:r>
              <a:rPr lang="en-US" altLang="zh-CN" sz="1800">
                <a:latin typeface="楷体" panose="02010609060101010101" charset="-122"/>
                <a:ea typeface="楷体" panose="02010609060101010101" charset="-122"/>
              </a:rPr>
              <a:t>。</a:t>
            </a:r>
            <a:endParaRPr lang="en-US" altLang="zh-CN" sz="1800"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rcRect l="5792"/>
          <a:stretch>
            <a:fillRect/>
          </a:stretch>
        </p:blipFill>
        <p:spPr>
          <a:xfrm>
            <a:off x="287655" y="539750"/>
            <a:ext cx="1549400" cy="98742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45" y="1619885"/>
            <a:ext cx="1454150" cy="14541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15" grpId="0"/>
      <p:bldP spid="15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423" y="128096"/>
            <a:ext cx="451321" cy="491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6223" y="179884"/>
            <a:ext cx="3384376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b="1" dirty="0" smtClean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    生词</a:t>
            </a: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08330" y="744855"/>
            <a:ext cx="1087120" cy="39878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fontAlgn="t"/>
            <a:r>
              <a:rPr lang="en-US" altLang="zh-CN" sz="2000">
                <a:latin typeface="Arial" panose="020B0604020202020204" pitchFamily="34" charset="0"/>
                <a:ea typeface="pinyin-bold-font"/>
                <a:cs typeface="Arial" panose="020B0604020202020204" pitchFamily="34" charset="0"/>
              </a:rPr>
              <a:t>kuài</a:t>
            </a:r>
            <a:endParaRPr lang="en-US" altLang="zh-CN" sz="2000">
              <a:latin typeface="Arial" panose="020B0604020202020204" pitchFamily="34" charset="0"/>
              <a:ea typeface="pinyin-bold-font"/>
              <a:cs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04415" y="744855"/>
            <a:ext cx="781685" cy="39878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ctr"/>
            <a:r>
              <a:rPr lang="en-US" altLang="zh-CN" sz="2000" b="0" i="0">
                <a:solidFill>
                  <a:srgbClr val="333333"/>
                </a:solidFill>
                <a:latin typeface="Arial" panose="020B0604020202020204" pitchFamily="34" charset="0"/>
                <a:ea typeface="pinyin-bold-font"/>
                <a:cs typeface="Arial" panose="020B0604020202020204" pitchFamily="34" charset="0"/>
              </a:rPr>
              <a:t>dì</a:t>
            </a:r>
            <a:endParaRPr lang="en-US" altLang="zh-CN" sz="2000" b="0" i="0">
              <a:solidFill>
                <a:srgbClr val="333333"/>
              </a:solidFill>
              <a:latin typeface="Arial" panose="020B0604020202020204" pitchFamily="34" charset="0"/>
              <a:ea typeface="pinyin-bold-font"/>
              <a:cs typeface="Arial" panose="020B0604020202020204" pitchFamily="34" charset="0"/>
            </a:endParaRPr>
          </a:p>
        </p:txBody>
      </p:sp>
      <p:pic>
        <p:nvPicPr>
          <p:cNvPr id="8" name="图片 7" descr="Express Delivery package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56305" y="1170940"/>
            <a:ext cx="2185035" cy="145669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223645" y="2627630"/>
            <a:ext cx="142240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>
                <a:latin typeface="Times New Roman" panose="02020603050405020304" pitchFamily="18" charset="0"/>
                <a:cs typeface="Times New Roman" panose="02020603050405020304" pitchFamily="18" charset="0"/>
              </a:rPr>
              <a:t>n. express</a:t>
            </a:r>
            <a:endParaRPr lang="en-US" altLang="zh-CN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15900" y="1143635"/>
            <a:ext cx="3095625" cy="1322070"/>
          </a:xfrm>
          <a:prstGeom prst="rect">
            <a:avLst/>
          </a:prstGeom>
        </p:spPr>
        <p:style>
          <a:lnRef idx="0">
            <a:srgbClr val="FFFFFF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pPr algn="ctr"/>
            <a:r>
              <a:rPr lang="zh-CN" altLang="en-US" sz="8000">
                <a:latin typeface="楷体" panose="02010609060101010101" charset="-122"/>
                <a:ea typeface="楷体" panose="02010609060101010101" charset="-122"/>
              </a:rPr>
              <a:t>快</a:t>
            </a:r>
            <a:r>
              <a:rPr lang="en-US" altLang="zh-CN" sz="8000">
                <a:latin typeface="楷体" panose="02010609060101010101" charset="-122"/>
                <a:ea typeface="楷体" panose="02010609060101010101" charset="-122"/>
              </a:rPr>
              <a:t> </a:t>
            </a:r>
            <a:r>
              <a:rPr lang="zh-CN" altLang="en-US" sz="8000">
                <a:latin typeface="楷体" panose="02010609060101010101" charset="-122"/>
                <a:ea typeface="楷体" panose="02010609060101010101" charset="-122"/>
              </a:rPr>
              <a:t>递</a:t>
            </a:r>
            <a:endParaRPr lang="zh-CN" altLang="en-US" sz="8000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423" y="128096"/>
            <a:ext cx="451321" cy="491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6223" y="179884"/>
            <a:ext cx="3384376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b="1" dirty="0" smtClean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    生词</a:t>
            </a: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 descr="年轻的男快递员在工作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8290" y="107315"/>
            <a:ext cx="2160905" cy="3239770"/>
          </a:xfrm>
          <a:prstGeom prst="rect">
            <a:avLst/>
          </a:prstGeom>
        </p:spPr>
      </p:pic>
      <p:sp>
        <p:nvSpPr>
          <p:cNvPr id="10" name="椭圆形标注 9"/>
          <p:cNvSpPr/>
          <p:nvPr/>
        </p:nvSpPr>
        <p:spPr>
          <a:xfrm>
            <a:off x="2736215" y="1043940"/>
            <a:ext cx="2099945" cy="1619885"/>
          </a:xfrm>
          <a:prstGeom prst="wedgeEllipseCallout">
            <a:avLst>
              <a:gd name="adj1" fmla="val -79416"/>
              <a:gd name="adj2" fmla="val -35600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3096260" y="1475740"/>
            <a:ext cx="2447925" cy="7556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zh-CN" altLang="en-US" sz="1800">
                <a:latin typeface="楷体" panose="02010609060101010101" charset="-122"/>
                <a:ea typeface="楷体" panose="02010609060101010101" charset="-122"/>
              </a:rPr>
              <a:t>您好</a:t>
            </a:r>
            <a:r>
              <a:rPr lang="en-US" altLang="zh-CN" sz="1800">
                <a:latin typeface="楷体" panose="02010609060101010101" charset="-122"/>
                <a:ea typeface="楷体" panose="02010609060101010101" charset="-122"/>
              </a:rPr>
              <a:t>，</a:t>
            </a:r>
            <a:endParaRPr lang="en-US" altLang="zh-CN" sz="1800">
              <a:latin typeface="楷体" panose="02010609060101010101" charset="-122"/>
              <a:ea typeface="楷体" panose="02010609060101010101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800">
                <a:latin typeface="楷体" panose="02010609060101010101" charset="-122"/>
                <a:ea typeface="楷体" panose="02010609060101010101" charset="-122"/>
              </a:rPr>
              <a:t>您的</a:t>
            </a:r>
            <a:r>
              <a:rPr lang="zh-CN" altLang="en-US" sz="1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快递</a:t>
            </a:r>
            <a:r>
              <a:rPr lang="zh-CN" altLang="en-US" sz="1800">
                <a:highlight>
                  <a:srgbClr val="FFFF00"/>
                </a:highlight>
                <a:latin typeface="楷体" panose="02010609060101010101" charset="-122"/>
                <a:ea typeface="楷体" panose="02010609060101010101" charset="-122"/>
              </a:rPr>
              <a:t>到</a:t>
            </a:r>
            <a:r>
              <a:rPr lang="zh-CN" altLang="en-US" sz="1800">
                <a:latin typeface="楷体" panose="02010609060101010101" charset="-122"/>
                <a:ea typeface="楷体" panose="02010609060101010101" charset="-122"/>
              </a:rPr>
              <a:t>了</a:t>
            </a:r>
            <a:r>
              <a:rPr lang="en-US" altLang="zh-CN" sz="1800">
                <a:latin typeface="楷体" panose="02010609060101010101" charset="-122"/>
                <a:ea typeface="楷体" panose="02010609060101010101" charset="-122"/>
              </a:rPr>
              <a:t>。</a:t>
            </a:r>
            <a:endParaRPr lang="en-US" altLang="zh-CN" sz="180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656715" y="467995"/>
            <a:ext cx="1005840" cy="368300"/>
          </a:xfrm>
          <a:prstGeom prst="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 rtlCol="0">
            <a:spAutoFit/>
          </a:bodyPr>
          <a:p>
            <a:pPr algn="ctr"/>
            <a:r>
              <a:rPr lang="zh-CN" altLang="en-US" sz="1800"/>
              <a:t>快递</a:t>
            </a:r>
            <a:r>
              <a:rPr lang="zh-CN" altLang="en-US" sz="1800">
                <a:solidFill>
                  <a:srgbClr val="FF0000"/>
                </a:solidFill>
              </a:rPr>
              <a:t>员</a:t>
            </a:r>
            <a:endParaRPr lang="zh-CN" altLang="en-US" sz="18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12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423" y="128096"/>
            <a:ext cx="451321" cy="491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6223" y="179884"/>
            <a:ext cx="3384376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b="1" dirty="0" smtClean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    生词</a:t>
            </a: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 descr="身穿制服的年轻亚洲男快递员手持设备和快递箱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-71755" y="318"/>
            <a:ext cx="2235200" cy="3239135"/>
          </a:xfrm>
          <a:prstGeom prst="rect">
            <a:avLst/>
          </a:prstGeom>
        </p:spPr>
      </p:pic>
      <p:pic>
        <p:nvPicPr>
          <p:cNvPr id="5" name="图片 4"/>
          <p:cNvPicPr/>
          <p:nvPr/>
        </p:nvPicPr>
        <p:blipFill>
          <a:blip r:embed="rId5"/>
          <a:stretch>
            <a:fillRect/>
          </a:stretch>
        </p:blipFill>
        <p:spPr>
          <a:xfrm>
            <a:off x="2505710" y="947420"/>
            <a:ext cx="2835275" cy="210121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16535" y="755650"/>
            <a:ext cx="9188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800">
                <a:solidFill>
                  <a:schemeClr val="tx1"/>
                </a:solidFill>
              </a:rPr>
              <a:t>送</a:t>
            </a:r>
            <a:r>
              <a:rPr lang="zh-CN" altLang="en-US" sz="1800">
                <a:solidFill>
                  <a:srgbClr val="FF0000"/>
                </a:solidFill>
              </a:rPr>
              <a:t>快递</a:t>
            </a:r>
            <a:endParaRPr lang="zh-CN" altLang="en-US" sz="1800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236595" y="545465"/>
            <a:ext cx="18573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800">
                <a:solidFill>
                  <a:schemeClr val="tx1"/>
                </a:solidFill>
              </a:rPr>
              <a:t>取</a:t>
            </a:r>
            <a:r>
              <a:rPr lang="zh-CN" altLang="en-US" sz="1800">
                <a:solidFill>
                  <a:srgbClr val="FF0000"/>
                </a:solidFill>
              </a:rPr>
              <a:t>快递</a:t>
            </a:r>
            <a:r>
              <a:rPr lang="en-US" altLang="zh-CN" sz="1800"/>
              <a:t> / </a:t>
            </a:r>
            <a:r>
              <a:rPr lang="zh-CN" altLang="en-US" sz="1800">
                <a:solidFill>
                  <a:schemeClr val="tx1"/>
                </a:solidFill>
              </a:rPr>
              <a:t>拿</a:t>
            </a:r>
            <a:r>
              <a:rPr lang="zh-CN" altLang="en-US" sz="1800">
                <a:solidFill>
                  <a:srgbClr val="FF0000"/>
                </a:solidFill>
              </a:rPr>
              <a:t>快递</a:t>
            </a:r>
            <a:endParaRPr lang="zh-CN" altLang="en-US" sz="1800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960495" y="2627630"/>
            <a:ext cx="918845" cy="3683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p>
            <a:pPr algn="ctr"/>
            <a:r>
              <a:rPr lang="zh-CN" altLang="en-US" sz="1800">
                <a:solidFill>
                  <a:srgbClr val="FF0000"/>
                </a:solidFill>
              </a:rPr>
              <a:t>快递</a:t>
            </a:r>
            <a:r>
              <a:rPr lang="zh-CN" altLang="en-US" sz="1800">
                <a:solidFill>
                  <a:schemeClr val="tx1"/>
                </a:solidFill>
              </a:rPr>
              <a:t>站</a:t>
            </a:r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423" y="128096"/>
            <a:ext cx="451321" cy="491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6223" y="179884"/>
            <a:ext cx="3384376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b="1" dirty="0" smtClean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    生词</a:t>
            </a: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72490" y="619760"/>
            <a:ext cx="781685" cy="39878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ctr"/>
            <a:r>
              <a:rPr lang="en-US" altLang="zh-CN" sz="2000" b="0" i="0">
                <a:solidFill>
                  <a:srgbClr val="333333"/>
                </a:solidFill>
                <a:latin typeface="Arial" panose="020B0604020202020204" pitchFamily="34" charset="0"/>
                <a:ea typeface="pinyin-bold-font"/>
                <a:cs typeface="Arial" panose="020B0604020202020204" pitchFamily="34" charset="0"/>
              </a:rPr>
              <a:t>jì</a:t>
            </a:r>
            <a:endParaRPr lang="en-US" altLang="zh-CN" sz="2000" b="0" i="0">
              <a:solidFill>
                <a:srgbClr val="333333"/>
              </a:solidFill>
              <a:latin typeface="Arial" panose="020B0604020202020204" pitchFamily="34" charset="0"/>
              <a:ea typeface="pinyin-bold-font"/>
              <a:cs typeface="Arial" panose="020B0604020202020204" pitchFamily="34" charset="0"/>
            </a:endParaRPr>
          </a:p>
        </p:txBody>
      </p:sp>
      <p:pic>
        <p:nvPicPr>
          <p:cNvPr id="8" name="图片 7" descr="Express Delivery package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32025" y="251460"/>
            <a:ext cx="1766570" cy="117792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720090" y="2555875"/>
            <a:ext cx="115443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400">
                <a:latin typeface="Times New Roman" panose="02020603050405020304" pitchFamily="18" charset="0"/>
                <a:cs typeface="Times New Roman" panose="02020603050405020304" pitchFamily="18" charset="0"/>
              </a:rPr>
              <a:t>v. </a:t>
            </a:r>
            <a:r>
              <a:rPr lang="en-US" altLang="zh-CN" sz="1400">
                <a:latin typeface="Times New Roman" panose="02020603050405020304" pitchFamily="18" charset="0"/>
                <a:cs typeface="Times New Roman" panose="02020603050405020304" pitchFamily="18" charset="0"/>
              </a:rPr>
              <a:t>send</a:t>
            </a:r>
            <a:endParaRPr lang="en-US" altLang="zh-CN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图片 10" descr="Posting letter to old postbox on street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303780" y="1808480"/>
            <a:ext cx="1578610" cy="10541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052570" y="694690"/>
            <a:ext cx="19202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800">
                <a:solidFill>
                  <a:srgbClr val="FF0000"/>
                </a:solidFill>
              </a:rPr>
              <a:t>寄</a:t>
            </a:r>
            <a:r>
              <a:rPr lang="zh-CN" altLang="en-US" sz="1800"/>
              <a:t>快递</a:t>
            </a:r>
            <a:endParaRPr lang="zh-CN" altLang="en-US" sz="1800"/>
          </a:p>
        </p:txBody>
      </p:sp>
      <p:sp>
        <p:nvSpPr>
          <p:cNvPr id="5" name="文本框 4"/>
          <p:cNvSpPr txBox="1"/>
          <p:nvPr/>
        </p:nvSpPr>
        <p:spPr>
          <a:xfrm>
            <a:off x="4104640" y="2193925"/>
            <a:ext cx="19202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800">
                <a:solidFill>
                  <a:srgbClr val="FF0000"/>
                </a:solidFill>
              </a:rPr>
              <a:t>寄</a:t>
            </a:r>
            <a:r>
              <a:rPr lang="zh-CN" altLang="en-US" sz="1800"/>
              <a:t>信</a:t>
            </a:r>
            <a:endParaRPr lang="zh-CN" altLang="en-US" sz="1800"/>
          </a:p>
        </p:txBody>
      </p:sp>
      <p:sp>
        <p:nvSpPr>
          <p:cNvPr id="15" name="文本框 14"/>
          <p:cNvSpPr txBox="1"/>
          <p:nvPr/>
        </p:nvSpPr>
        <p:spPr>
          <a:xfrm>
            <a:off x="575945" y="1115695"/>
            <a:ext cx="1358265" cy="1322070"/>
          </a:xfrm>
          <a:prstGeom prst="rect">
            <a:avLst/>
          </a:prstGeom>
        </p:spPr>
        <p:style>
          <a:lnRef idx="0">
            <a:srgbClr val="FFFFFF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pPr algn="ctr"/>
            <a:r>
              <a:rPr lang="zh-CN" sz="8000">
                <a:latin typeface="楷体" panose="02010609060101010101" charset="-122"/>
                <a:ea typeface="楷体" panose="02010609060101010101" charset="-122"/>
              </a:rPr>
              <a:t>寄</a:t>
            </a:r>
            <a:endParaRPr lang="zh-CN" sz="8000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423" y="128096"/>
            <a:ext cx="451321" cy="491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6223" y="179884"/>
            <a:ext cx="3384376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b="1" dirty="0" smtClean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    生词</a:t>
            </a: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76300" y="2547620"/>
            <a:ext cx="37807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zh-CN" altLang="en-US" sz="1800">
                <a:latin typeface="楷体" panose="02010609060101010101" charset="-122"/>
                <a:ea typeface="楷体" panose="02010609060101010101" charset="-122"/>
              </a:rPr>
              <a:t>把地址发给我，我给你</a:t>
            </a:r>
            <a:r>
              <a:rPr lang="zh-CN" altLang="en-US" sz="1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寄</a:t>
            </a:r>
            <a:r>
              <a:rPr lang="zh-CN" altLang="en-US" sz="1800">
                <a:latin typeface="楷体" panose="02010609060101010101" charset="-122"/>
                <a:ea typeface="楷体" panose="02010609060101010101" charset="-122"/>
              </a:rPr>
              <a:t>过去</a:t>
            </a:r>
            <a:r>
              <a:rPr lang="zh-CN" altLang="en-US" sz="1800">
                <a:latin typeface="楷体" panose="02010609060101010101" charset="-122"/>
                <a:ea typeface="楷体" panose="02010609060101010101" charset="-122"/>
              </a:rPr>
              <a:t>。</a:t>
            </a:r>
            <a:endParaRPr lang="zh-CN" altLang="en-US" sz="1800"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9" name="图片 8"/>
          <p:cNvPicPr/>
          <p:nvPr/>
        </p:nvPicPr>
        <p:blipFill>
          <a:blip r:embed="rId3"/>
          <a:stretch>
            <a:fillRect/>
          </a:stretch>
        </p:blipFill>
        <p:spPr>
          <a:xfrm>
            <a:off x="1583690" y="683260"/>
            <a:ext cx="2366010" cy="16452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423" y="128096"/>
            <a:ext cx="451321" cy="491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6223" y="179884"/>
            <a:ext cx="3384376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b="1" dirty="0" smtClean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    生词</a:t>
            </a: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31800" y="619760"/>
            <a:ext cx="2381250" cy="39878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ctr"/>
            <a:r>
              <a:rPr lang="en-US" altLang="zh-CN" sz="2000" b="0" i="0">
                <a:solidFill>
                  <a:srgbClr val="333333"/>
                </a:solidFill>
                <a:latin typeface="Arial" panose="020B0604020202020204" pitchFamily="34" charset="0"/>
                <a:ea typeface="pinyin-bold-font"/>
                <a:cs typeface="Arial" panose="020B0604020202020204" pitchFamily="34" charset="0"/>
              </a:rPr>
              <a:t>sh</a:t>
            </a:r>
            <a:r>
              <a:rPr lang="en-US" altLang="en-US" sz="2000" b="0" i="0">
                <a:solidFill>
                  <a:srgbClr val="333333"/>
                </a:solidFill>
                <a:latin typeface="Arial" panose="020B0604020202020204" pitchFamily="34" charset="0"/>
                <a:ea typeface="pinyin-bold-font"/>
                <a:cs typeface="Arial" panose="020B0604020202020204" pitchFamily="34" charset="0"/>
              </a:rPr>
              <a:t>ú                 </a:t>
            </a:r>
            <a:r>
              <a:rPr lang="en-US" altLang="zh-CN" sz="2000" b="0" i="0">
                <a:solidFill>
                  <a:srgbClr val="333333"/>
                </a:solidFill>
                <a:latin typeface="Arial" panose="020B0604020202020204" pitchFamily="34" charset="0"/>
                <a:ea typeface="pinyin-bold-font"/>
                <a:cs typeface="Arial" panose="020B0604020202020204" pitchFamily="34" charset="0"/>
              </a:rPr>
              <a:t>x</a:t>
            </a:r>
            <a:r>
              <a:rPr lang="en-US" altLang="en-US" sz="2000" b="0" i="0">
                <a:solidFill>
                  <a:srgbClr val="333333"/>
                </a:solidFill>
                <a:latin typeface="Arial" panose="020B0604020202020204" pitchFamily="34" charset="0"/>
                <a:ea typeface="pinyin-bold-font"/>
                <a:cs typeface="Arial" panose="020B0604020202020204" pitchFamily="34" charset="0"/>
              </a:rPr>
              <a:t>ī </a:t>
            </a:r>
            <a:endParaRPr lang="en-US" altLang="en-US" sz="2000" b="0" i="0">
              <a:solidFill>
                <a:srgbClr val="333333"/>
              </a:solidFill>
              <a:latin typeface="Arial" panose="020B0604020202020204" pitchFamily="34" charset="0"/>
              <a:ea typeface="pinyin-bold-font"/>
              <a:cs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73380" y="2562225"/>
            <a:ext cx="257175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400">
                <a:latin typeface="Times New Roman" panose="02020603050405020304" pitchFamily="18" charset="0"/>
                <a:cs typeface="Times New Roman" panose="02020603050405020304" pitchFamily="18" charset="0"/>
              </a:rPr>
              <a:t>v. be familiar with; know well</a:t>
            </a:r>
            <a:endParaRPr lang="en-US" altLang="zh-CN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413125" y="1115695"/>
            <a:ext cx="19202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800">
                <a:solidFill>
                  <a:srgbClr val="FF0000"/>
                </a:solidFill>
              </a:rPr>
              <a:t>熟悉</a:t>
            </a:r>
            <a:r>
              <a:rPr lang="zh-CN" altLang="en-US" sz="1800"/>
              <a:t>环境</a:t>
            </a:r>
            <a:endParaRPr lang="zh-CN" altLang="en-US" sz="1800"/>
          </a:p>
        </p:txBody>
      </p:sp>
      <p:sp>
        <p:nvSpPr>
          <p:cNvPr id="5" name="文本框 4"/>
          <p:cNvSpPr txBox="1"/>
          <p:nvPr/>
        </p:nvSpPr>
        <p:spPr>
          <a:xfrm>
            <a:off x="3413125" y="1763395"/>
            <a:ext cx="21526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800">
                <a:solidFill>
                  <a:srgbClr val="FF0000"/>
                </a:solidFill>
              </a:rPr>
              <a:t>熟悉</a:t>
            </a:r>
            <a:r>
              <a:rPr lang="zh-CN" altLang="en-US" sz="1800"/>
              <a:t>一下；不</a:t>
            </a:r>
            <a:r>
              <a:rPr lang="zh-CN" altLang="en-US" sz="1800">
                <a:solidFill>
                  <a:srgbClr val="FF0000"/>
                </a:solidFill>
              </a:rPr>
              <a:t>熟悉</a:t>
            </a:r>
            <a:endParaRPr lang="zh-CN" altLang="en-US" sz="1800">
              <a:solidFill>
                <a:srgbClr val="FF0000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87655" y="1115695"/>
            <a:ext cx="2796540" cy="1322070"/>
          </a:xfrm>
          <a:prstGeom prst="rect">
            <a:avLst/>
          </a:prstGeom>
        </p:spPr>
        <p:style>
          <a:lnRef idx="0">
            <a:srgbClr val="FFFFFF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pPr algn="ctr"/>
            <a:r>
              <a:rPr lang="zh-CN" sz="8000">
                <a:latin typeface="楷体" panose="02010609060101010101" charset="-122"/>
                <a:ea typeface="楷体" panose="02010609060101010101" charset="-122"/>
              </a:rPr>
              <a:t>熟</a:t>
            </a:r>
            <a:r>
              <a:rPr lang="en-US" altLang="zh-CN" sz="8000">
                <a:latin typeface="楷体" panose="02010609060101010101" charset="-122"/>
                <a:ea typeface="楷体" panose="02010609060101010101" charset="-122"/>
              </a:rPr>
              <a:t> </a:t>
            </a:r>
            <a:r>
              <a:rPr lang="zh-CN" sz="8000">
                <a:latin typeface="楷体" panose="02010609060101010101" charset="-122"/>
                <a:ea typeface="楷体" panose="02010609060101010101" charset="-122"/>
              </a:rPr>
              <a:t>悉</a:t>
            </a:r>
            <a:endParaRPr lang="zh-CN" sz="8000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423" y="128096"/>
            <a:ext cx="451321" cy="491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6223" y="179884"/>
            <a:ext cx="3384376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b="1" dirty="0" smtClean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    生词</a:t>
            </a: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52475" y="2411730"/>
            <a:ext cx="39497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zh-CN" altLang="en-US" sz="1800">
                <a:latin typeface="楷体" panose="02010609060101010101" charset="-122"/>
                <a:ea typeface="楷体" panose="02010609060101010101" charset="-122"/>
              </a:rPr>
              <a:t>这个味道很</a:t>
            </a:r>
            <a:r>
              <a:rPr lang="zh-CN" altLang="en-US" sz="1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熟悉</a:t>
            </a:r>
            <a:r>
              <a:rPr lang="zh-CN" altLang="en-US" sz="1800">
                <a:latin typeface="楷体" panose="02010609060101010101" charset="-122"/>
                <a:ea typeface="楷体" panose="02010609060101010101" charset="-122"/>
              </a:rPr>
              <a:t>。哦！我想起来了，很像茉莉花的味道。</a:t>
            </a:r>
            <a:endParaRPr lang="zh-CN" altLang="en-US" sz="1800"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2" name="图片 1" descr="舒服,香水瓶,香水,订婚position_newest_0_resourcebtn&amp;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403985" y="611505"/>
            <a:ext cx="2647315" cy="1709420"/>
          </a:xfrm>
          <a:prstGeom prst="rect">
            <a:avLst/>
          </a:prstGeom>
        </p:spPr>
      </p:pic>
      <p:pic>
        <p:nvPicPr>
          <p:cNvPr id="5" name="图片 4" descr="茉莉花竹编板position_newest_0_resourcebtn&amp;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b="-9319"/>
          <a:stretch>
            <a:fillRect/>
          </a:stretch>
        </p:blipFill>
        <p:spPr>
          <a:xfrm rot="480000">
            <a:off x="3740150" y="630555"/>
            <a:ext cx="1481455" cy="1080135"/>
          </a:xfrm>
          <a:prstGeom prst="cloudCallou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423" y="128096"/>
            <a:ext cx="451321" cy="491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6223" y="179884"/>
            <a:ext cx="3384376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b="1" dirty="0" smtClean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    生词</a:t>
            </a: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520315" y="1115695"/>
            <a:ext cx="23622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800">
                <a:latin typeface="楷体" panose="02010609060101010101" charset="-122"/>
                <a:ea typeface="楷体" panose="02010609060101010101" charset="-122"/>
              </a:rPr>
              <a:t>刚来中国的时候，我</a:t>
            </a:r>
            <a:r>
              <a:rPr lang="zh-CN" altLang="en-US" sz="1800">
                <a:highlight>
                  <a:srgbClr val="FFFF00"/>
                </a:highlight>
                <a:latin typeface="楷体" panose="02010609060101010101" charset="-122"/>
                <a:ea typeface="楷体" panose="02010609060101010101" charset="-122"/>
              </a:rPr>
              <a:t>对</a:t>
            </a:r>
            <a:r>
              <a:rPr lang="zh-CN" altLang="en-US" sz="1800">
                <a:latin typeface="楷体" panose="02010609060101010101" charset="-122"/>
                <a:ea typeface="楷体" panose="02010609060101010101" charset="-122"/>
              </a:rPr>
              <a:t>这里并</a:t>
            </a:r>
            <a:r>
              <a:rPr lang="zh-CN" altLang="en-US" sz="1800">
                <a:highlight>
                  <a:srgbClr val="FFFF00"/>
                </a:highlight>
                <a:latin typeface="楷体" panose="02010609060101010101" charset="-122"/>
                <a:ea typeface="楷体" panose="02010609060101010101" charset="-122"/>
              </a:rPr>
              <a:t>不</a:t>
            </a:r>
            <a:r>
              <a:rPr lang="zh-CN" altLang="en-US" sz="1800">
                <a:solidFill>
                  <a:srgbClr val="FF0000"/>
                </a:solidFill>
                <a:highlight>
                  <a:srgbClr val="FFFF00"/>
                </a:highlight>
                <a:latin typeface="楷体" panose="02010609060101010101" charset="-122"/>
                <a:ea typeface="楷体" panose="02010609060101010101" charset="-122"/>
              </a:rPr>
              <a:t>熟悉</a:t>
            </a:r>
            <a:r>
              <a:rPr lang="zh-CN" altLang="en-US" sz="1800">
                <a:latin typeface="楷体" panose="02010609060101010101" charset="-122"/>
                <a:ea typeface="楷体" panose="02010609060101010101" charset="-122"/>
              </a:rPr>
              <a:t>。</a:t>
            </a:r>
            <a:endParaRPr lang="zh-CN" altLang="en-US" sz="1800"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5" name="图片 4" descr="一位年长的男士迷路了position_newest_0_resourcebtn&amp;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0045" y="467360"/>
            <a:ext cx="2288540" cy="27463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423" y="128096"/>
            <a:ext cx="451321" cy="491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6223" y="179884"/>
            <a:ext cx="3384376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b="1" dirty="0" smtClean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    生词</a:t>
            </a: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19455" y="619760"/>
            <a:ext cx="1153795" cy="39878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ctr"/>
            <a:r>
              <a:rPr lang="en-US" altLang="zh-CN" sz="2000" b="0" i="0">
                <a:solidFill>
                  <a:srgbClr val="333333"/>
                </a:solidFill>
                <a:latin typeface="Arial" panose="020B0604020202020204" pitchFamily="34" charset="0"/>
                <a:ea typeface="pinyin-bold-font"/>
                <a:cs typeface="Arial" panose="020B0604020202020204" pitchFamily="34" charset="0"/>
              </a:rPr>
              <a:t>d</a:t>
            </a:r>
            <a:r>
              <a:rPr lang="en-US" altLang="en-US" sz="2000" b="0" i="0">
                <a:solidFill>
                  <a:srgbClr val="333333"/>
                </a:solidFill>
                <a:latin typeface="Arial" panose="020B0604020202020204" pitchFamily="34" charset="0"/>
                <a:ea typeface="pinyin-bold-font"/>
                <a:cs typeface="Arial" panose="020B0604020202020204" pitchFamily="34" charset="0"/>
              </a:rPr>
              <a:t>ì</a:t>
            </a:r>
            <a:r>
              <a:rPr lang="en-US" altLang="zh-CN" sz="2000" b="0" i="0">
                <a:solidFill>
                  <a:srgbClr val="333333"/>
                </a:solidFill>
                <a:latin typeface="Arial" panose="020B0604020202020204" pitchFamily="34" charset="0"/>
                <a:ea typeface="pinyin-bold-font"/>
                <a:cs typeface="Arial" panose="020B0604020202020204" pitchFamily="34" charset="0"/>
              </a:rPr>
              <a:t>n</a:t>
            </a:r>
            <a:r>
              <a:rPr lang="en-US" altLang="en-US" sz="2000" b="0" i="0">
                <a:solidFill>
                  <a:srgbClr val="333333"/>
                </a:solidFill>
                <a:latin typeface="Arial" panose="020B0604020202020204" pitchFamily="34" charset="0"/>
                <a:ea typeface="pinyin-bold-font"/>
                <a:cs typeface="Arial" panose="020B0604020202020204" pitchFamily="34" charset="0"/>
              </a:rPr>
              <a:t>ɡ</a:t>
            </a:r>
            <a:endParaRPr lang="en-US" altLang="en-US" sz="2000" b="0" i="0">
              <a:solidFill>
                <a:srgbClr val="333333"/>
              </a:solidFill>
              <a:latin typeface="Arial" panose="020B0604020202020204" pitchFamily="34" charset="0"/>
              <a:ea typeface="pinyin-bold-font"/>
              <a:cs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03555" y="2562225"/>
            <a:ext cx="165925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400">
                <a:latin typeface="Times New Roman" panose="02020603050405020304" pitchFamily="18" charset="0"/>
                <a:cs typeface="Times New Roman" panose="02020603050405020304" pitchFamily="18" charset="0"/>
              </a:rPr>
              <a:t>v. order; book</a:t>
            </a:r>
            <a:endParaRPr lang="en-US" altLang="zh-CN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880360" y="945515"/>
            <a:ext cx="19202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800">
                <a:solidFill>
                  <a:srgbClr val="FF0000"/>
                </a:solidFill>
              </a:rPr>
              <a:t>订</a:t>
            </a:r>
            <a:r>
              <a:rPr lang="zh-CN" altLang="en-US" sz="1800"/>
              <a:t>水</a:t>
            </a:r>
            <a:endParaRPr lang="zh-CN" altLang="en-US" sz="1800"/>
          </a:p>
        </p:txBody>
      </p:sp>
      <p:sp>
        <p:nvSpPr>
          <p:cNvPr id="5" name="文本框 4"/>
          <p:cNvSpPr txBox="1"/>
          <p:nvPr/>
        </p:nvSpPr>
        <p:spPr>
          <a:xfrm>
            <a:off x="2880360" y="1835785"/>
            <a:ext cx="19202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800">
                <a:solidFill>
                  <a:srgbClr val="FF0000"/>
                </a:solidFill>
              </a:rPr>
              <a:t>订</a:t>
            </a:r>
            <a:r>
              <a:rPr lang="zh-CN" altLang="en-US" sz="1800"/>
              <a:t>酒店</a:t>
            </a:r>
            <a:endParaRPr lang="zh-CN" altLang="en-US" sz="1800"/>
          </a:p>
        </p:txBody>
      </p:sp>
      <p:sp>
        <p:nvSpPr>
          <p:cNvPr id="15" name="文本框 14"/>
          <p:cNvSpPr txBox="1"/>
          <p:nvPr/>
        </p:nvSpPr>
        <p:spPr>
          <a:xfrm>
            <a:off x="575945" y="1115695"/>
            <a:ext cx="1444625" cy="1322070"/>
          </a:xfrm>
          <a:prstGeom prst="rect">
            <a:avLst/>
          </a:prstGeom>
        </p:spPr>
        <p:style>
          <a:lnRef idx="0">
            <a:srgbClr val="FFFFFF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pPr algn="ctr"/>
            <a:r>
              <a:rPr lang="zh-CN" sz="8000">
                <a:latin typeface="楷体" panose="02010609060101010101" charset="-122"/>
                <a:ea typeface="楷体" panose="02010609060101010101" charset="-122"/>
              </a:rPr>
              <a:t>订 </a:t>
            </a:r>
            <a:endParaRPr lang="zh-CN" sz="8000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423" y="128096"/>
            <a:ext cx="451321" cy="491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6223" y="179884"/>
            <a:ext cx="3384376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b="1" dirty="0" smtClean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    生词</a:t>
            </a: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87655" y="971550"/>
            <a:ext cx="52584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zh-CN" altLang="en-US" sz="1800">
                <a:latin typeface="楷体" panose="02010609060101010101" charset="-122"/>
                <a:ea typeface="楷体" panose="02010609060101010101" charset="-122"/>
              </a:rPr>
              <a:t>小王，下午开会，你提前</a:t>
            </a:r>
            <a:r>
              <a:rPr lang="zh-CN" altLang="en-US" sz="1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订</a:t>
            </a:r>
            <a:r>
              <a:rPr lang="zh-CN" altLang="en-US" sz="1800">
                <a:latin typeface="楷体" panose="02010609060101010101" charset="-122"/>
                <a:ea typeface="楷体" panose="02010609060101010101" charset="-122"/>
              </a:rPr>
              <a:t>一箱水送到办公室。</a:t>
            </a:r>
            <a:endParaRPr lang="zh-CN" altLang="en-US" sz="1800"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10" name="图片 9"/>
          <p:cNvPicPr/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11935" y="1259840"/>
            <a:ext cx="2221865" cy="20154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76263" y="539924"/>
            <a:ext cx="288032" cy="1014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sz="1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三部分</a:t>
            </a:r>
            <a:endParaRPr lang="zh-CN" altLang="en-US" sz="15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Picture 2" descr="C:\Users\Administrator\Desktop\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8511" y="1728181"/>
            <a:ext cx="957033" cy="1042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160466" y="755666"/>
            <a:ext cx="2263282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800" b="1" dirty="0" smtClean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</a:t>
            </a:r>
            <a:r>
              <a:rPr lang="en-US" altLang="zh-CN" sz="1800" b="1" dirty="0" smtClean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1800" b="1" dirty="0" smtClean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法</a:t>
            </a:r>
            <a:endParaRPr lang="zh-CN" altLang="en-US" sz="1800" b="1" dirty="0" smtClean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1800" b="1" dirty="0" smtClean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GRAMMAR</a:t>
            </a:r>
            <a:endParaRPr lang="zh-CN" altLang="en-US" sz="1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423" y="128096"/>
            <a:ext cx="451321" cy="491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6223" y="179884"/>
            <a:ext cx="3384376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b="1" dirty="0" smtClean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    语法</a:t>
            </a: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19075" y="539750"/>
            <a:ext cx="539877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转折复句“……</a:t>
            </a:r>
            <a:r>
              <a:rPr lang="en-US" altLang="zh-CN" sz="1600" b="1" dirty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X</a:t>
            </a:r>
            <a:r>
              <a:rPr lang="zh-CN" altLang="en-US" sz="1600" b="1" dirty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是</a:t>
            </a:r>
            <a:r>
              <a:rPr lang="en-US" altLang="zh-CN" sz="1600" b="1" dirty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X，</a:t>
            </a:r>
            <a:r>
              <a:rPr lang="zh-CN" altLang="en-US" sz="1600" b="1" dirty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就是</a:t>
            </a:r>
            <a:r>
              <a:rPr lang="en-US" altLang="zh-CN" sz="1600" b="1" dirty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/</a:t>
            </a:r>
            <a:r>
              <a:rPr lang="zh-CN" altLang="en-US" sz="1600" b="1" dirty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不过……”</a:t>
            </a:r>
            <a:r>
              <a:rPr lang="en-US" altLang="zh-CN" sz="1600" b="1" dirty="0">
                <a:solidFill>
                  <a:srgbClr val="231F20"/>
                </a:solidFill>
                <a:effectLst/>
                <a:latin typeface="楷体" panose="02010609060101010101" charset="-122"/>
                <a:ea typeface="楷体" panose="02010609060101010101" charset="-122"/>
              </a:rPr>
              <a:t>   </a:t>
            </a:r>
            <a:endParaRPr lang="en-US" altLang="zh-CN" sz="1600" b="1" dirty="0">
              <a:solidFill>
                <a:srgbClr val="231F20"/>
              </a:solidFill>
              <a:effectLst/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en-US" altLang="zh-CN" sz="1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Adversative Complex Sentence</a:t>
            </a:r>
            <a:r>
              <a:rPr lang="zh-CN" altLang="en-US" sz="1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“</a:t>
            </a:r>
            <a:r>
              <a:rPr lang="zh-CN" altLang="en-US" sz="1600" b="1" dirty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……</a:t>
            </a:r>
            <a:r>
              <a:rPr lang="en-US" altLang="zh-CN" sz="1600" b="1" dirty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X</a:t>
            </a:r>
            <a:r>
              <a:rPr lang="zh-CN" altLang="en-US" sz="1600" b="1" dirty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是</a:t>
            </a:r>
            <a:r>
              <a:rPr lang="en-US" altLang="zh-CN" sz="1600" b="1" dirty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X，</a:t>
            </a:r>
            <a:r>
              <a:rPr lang="zh-CN" altLang="en-US" sz="1600" b="1" dirty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就是</a:t>
            </a:r>
            <a:r>
              <a:rPr lang="en-US" altLang="zh-CN" sz="1600" b="1" dirty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/</a:t>
            </a:r>
            <a:r>
              <a:rPr lang="zh-CN" altLang="en-US" sz="1600" b="1" dirty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不过……”</a:t>
            </a:r>
            <a:endParaRPr lang="zh-CN" altLang="en-US" sz="1600" b="1" dirty="0">
              <a:solidFill>
                <a:schemeClr val="accent2">
                  <a:lumMod val="75000"/>
                </a:schemeClr>
              </a:solidFill>
              <a:latin typeface="楷体" panose="02010609060101010101" charset="-122"/>
              <a:ea typeface="楷体" panose="02010609060101010101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87655" y="1187450"/>
            <a:ext cx="537972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</a:rPr>
              <a:t>该复句中的“</a:t>
            </a:r>
            <a:r>
              <a:rPr lang="en-US" altLang="zh-CN" sz="1400" dirty="0">
                <a:solidFill>
                  <a:schemeClr val="accent2"/>
                </a:solidFill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</a:rPr>
              <a:t>X</a:t>
            </a:r>
            <a:r>
              <a:rPr lang="zh-CN" altLang="en-US" sz="1400" dirty="0">
                <a:solidFill>
                  <a:schemeClr val="accent2"/>
                </a:solidFill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</a:rPr>
              <a:t>是</a:t>
            </a:r>
            <a:r>
              <a:rPr lang="en-US" altLang="zh-CN" sz="1400" dirty="0">
                <a:solidFill>
                  <a:schemeClr val="accent2"/>
                </a:solidFill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</a:rPr>
              <a:t>X</a:t>
            </a:r>
            <a:r>
              <a:rPr lang="zh-CN" altLang="en-US" sz="1400" dirty="0"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</a:rPr>
              <a:t>”是固定格式</a:t>
            </a:r>
            <a:r>
              <a:rPr lang="en-US" altLang="zh-CN" sz="1400" dirty="0"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</a:rPr>
              <a:t>，</a:t>
            </a:r>
            <a:r>
              <a:rPr lang="zh-CN" altLang="en-US" sz="1400" dirty="0"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</a:rPr>
              <a:t>表示肯定某种情况或属性</a:t>
            </a:r>
            <a:r>
              <a:rPr lang="en-US" altLang="zh-CN" sz="1400" dirty="0"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</a:rPr>
              <a:t>，</a:t>
            </a:r>
            <a:r>
              <a:rPr lang="zh-CN" altLang="en-US" sz="1400" dirty="0"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</a:rPr>
              <a:t>后边用“就是</a:t>
            </a:r>
            <a:r>
              <a:rPr lang="en-US" altLang="zh-CN" sz="1400" dirty="0"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</a:rPr>
              <a:t>、</a:t>
            </a:r>
            <a:r>
              <a:rPr lang="zh-CN" altLang="en-US" sz="1400" dirty="0"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</a:rPr>
              <a:t>不过”等词语表示转折或补充说明</a:t>
            </a:r>
            <a:r>
              <a:rPr lang="en-US" altLang="zh-CN" sz="1400" dirty="0"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</a:rPr>
              <a:t>，</a:t>
            </a:r>
            <a:r>
              <a:rPr lang="zh-CN" altLang="en-US" sz="1400" dirty="0"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</a:rPr>
              <a:t>指出前一小句的内容有局限性</a:t>
            </a:r>
            <a:r>
              <a:rPr lang="en-US" altLang="zh-CN" sz="1400" dirty="0"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</a:rPr>
              <a:t>。</a:t>
            </a:r>
            <a:r>
              <a:rPr lang="zh-CN" altLang="en-US" sz="1400" dirty="0"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</a:rPr>
              <a:t>例如：</a:t>
            </a:r>
            <a:endParaRPr lang="zh-CN" altLang="en-US" sz="1400" dirty="0">
              <a:latin typeface="楷体" panose="02010609060101010101" charset="-122"/>
              <a:ea typeface="楷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87655" y="1979930"/>
            <a:ext cx="5189855" cy="10864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zh-CN" altLang="en-US" sz="12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altLang="zh-CN" sz="12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zh-CN" altLang="en-US" sz="12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是</a:t>
            </a:r>
            <a:r>
              <a:rPr lang="en-US" altLang="zh-CN" sz="12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zh-CN" altLang="en-US" sz="12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en-US" altLang="zh-CN" sz="12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 this complex sentence is a fixed pattern, indicating affirmation of a certain situation or attribute, followed by words like “就是” or “</a:t>
            </a:r>
            <a:r>
              <a:rPr lang="zh-CN" altLang="en-US" sz="12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不过</a:t>
            </a:r>
            <a:r>
              <a:rPr lang="en-US" altLang="zh-CN" sz="12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” to show a turn in meaning or supplementary explanation, pointing out the limitations of the content in the first clause. For example:</a:t>
            </a:r>
            <a:endParaRPr lang="en-US" altLang="zh-CN" sz="1200" dirty="0">
              <a:solidFill>
                <a:srgbClr val="231F2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altLang="zh-CN" sz="1200" dirty="0">
              <a:solidFill>
                <a:srgbClr val="231F2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423" y="128096"/>
            <a:ext cx="451321" cy="491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6223" y="179884"/>
            <a:ext cx="3384376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b="1" dirty="0" smtClean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    语法</a:t>
            </a: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231140" y="1252855"/>
            <a:ext cx="552958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（1）</a:t>
            </a:r>
            <a:r>
              <a:rPr lang="zh-CN" altLang="en-US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北京</a:t>
            </a:r>
            <a:r>
              <a:rPr lang="zh-CN" altLang="en-US" sz="16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大是大</a:t>
            </a:r>
            <a:r>
              <a:rPr lang="en-US" altLang="zh-CN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r>
              <a:rPr lang="zh-CN" altLang="en-US" sz="16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不过</a:t>
            </a:r>
            <a:r>
              <a:rPr lang="zh-CN" altLang="en-US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这边的路基本上都是正南正北</a:t>
            </a:r>
            <a:r>
              <a:rPr lang="en-US" altLang="zh-CN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</a:t>
            </a:r>
            <a:endParaRPr lang="en-US" altLang="zh-CN" sz="16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r>
              <a:rPr lang="en-US" altLang="zh-CN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  </a:t>
            </a:r>
            <a:r>
              <a:rPr lang="zh-CN" altLang="en-US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正东正西的</a:t>
            </a:r>
            <a:r>
              <a:rPr lang="en-US" altLang="zh-CN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r>
              <a:rPr lang="zh-CN" altLang="en-US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很好找</a:t>
            </a:r>
            <a:r>
              <a:rPr lang="en-US" altLang="zh-CN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endParaRPr lang="en-US" altLang="zh-CN" sz="16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4"/>
            </p:custDataLst>
          </p:nvPr>
        </p:nvSpPr>
        <p:spPr>
          <a:xfrm>
            <a:off x="226695" y="1932940"/>
            <a:ext cx="48006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（2）</a:t>
            </a:r>
            <a:r>
              <a:rPr lang="zh-CN" altLang="en-US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这个房子</a:t>
            </a:r>
            <a:r>
              <a:rPr lang="zh-CN" altLang="en-US" sz="16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便宜是便宜</a:t>
            </a:r>
            <a:r>
              <a:rPr lang="en-US" altLang="zh-CN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r>
              <a:rPr lang="zh-CN" altLang="en-US" sz="16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就是</a:t>
            </a:r>
            <a:r>
              <a:rPr lang="zh-CN" altLang="en-US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离我的公司太远了</a:t>
            </a:r>
            <a:r>
              <a:rPr lang="en-US" altLang="zh-CN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endParaRPr lang="en-US" altLang="zh-CN" sz="16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5"/>
            </p:custDataLst>
          </p:nvPr>
        </p:nvSpPr>
        <p:spPr>
          <a:xfrm>
            <a:off x="231140" y="2387600"/>
            <a:ext cx="48006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（3）</a:t>
            </a:r>
            <a:r>
              <a:rPr lang="zh-CN" altLang="en-US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我们</a:t>
            </a:r>
            <a:r>
              <a:rPr lang="zh-CN" altLang="en-US" sz="16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想是想了</a:t>
            </a:r>
            <a:r>
              <a:rPr lang="en-US" altLang="zh-CN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r>
              <a:rPr lang="zh-CN" altLang="en-US" sz="16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就是</a:t>
            </a:r>
            <a:r>
              <a:rPr lang="zh-CN" altLang="en-US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没想出更好的办法</a:t>
            </a:r>
            <a:r>
              <a:rPr lang="en-US" altLang="zh-CN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endParaRPr lang="en-US" altLang="zh-CN" sz="16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5" name="矩形标注 14"/>
          <p:cNvSpPr/>
          <p:nvPr>
            <p:custDataLst>
              <p:tags r:id="rId6"/>
            </p:custDataLst>
          </p:nvPr>
        </p:nvSpPr>
        <p:spPr>
          <a:xfrm>
            <a:off x="3600450" y="1647190"/>
            <a:ext cx="2016125" cy="215900"/>
          </a:xfrm>
          <a:prstGeom prst="wedgeRectCallout">
            <a:avLst>
              <a:gd name="adj1" fmla="val -61275"/>
              <a:gd name="adj2" fmla="val -97647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rgbClr val="0070C0"/>
                </a:solidFill>
              </a:rPr>
              <a:t>大</a:t>
            </a:r>
            <a:r>
              <a:rPr lang="en-US" altLang="zh-CN">
                <a:solidFill>
                  <a:srgbClr val="0070C0"/>
                </a:solidFill>
              </a:rPr>
              <a:t>，</a:t>
            </a:r>
            <a:r>
              <a:rPr lang="zh-CN" altLang="en-US">
                <a:solidFill>
                  <a:srgbClr val="0070C0"/>
                </a:solidFill>
              </a:rPr>
              <a:t>但是路好找</a:t>
            </a:r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16" name="矩形标注 15"/>
          <p:cNvSpPr/>
          <p:nvPr>
            <p:custDataLst>
              <p:tags r:id="rId7"/>
            </p:custDataLst>
          </p:nvPr>
        </p:nvSpPr>
        <p:spPr>
          <a:xfrm>
            <a:off x="4492625" y="2412365"/>
            <a:ext cx="1193165" cy="180340"/>
          </a:xfrm>
          <a:prstGeom prst="wedgeRectCallout">
            <a:avLst>
              <a:gd name="adj1" fmla="val -61275"/>
              <a:gd name="adj2" fmla="val -151176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rgbClr val="0070C0"/>
                </a:solidFill>
              </a:rPr>
              <a:t>便宜</a:t>
            </a:r>
            <a:r>
              <a:rPr lang="en-US" altLang="zh-CN">
                <a:solidFill>
                  <a:srgbClr val="0070C0"/>
                </a:solidFill>
              </a:rPr>
              <a:t>，</a:t>
            </a:r>
            <a:r>
              <a:rPr lang="zh-CN" altLang="en-US">
                <a:solidFill>
                  <a:srgbClr val="0070C0"/>
                </a:solidFill>
              </a:rPr>
              <a:t>但是</a:t>
            </a:r>
            <a:r>
              <a:rPr lang="zh-CN" altLang="en-US">
                <a:solidFill>
                  <a:srgbClr val="0070C0"/>
                </a:solidFill>
              </a:rPr>
              <a:t>远</a:t>
            </a:r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17" name="矩形标注 16"/>
          <p:cNvSpPr/>
          <p:nvPr>
            <p:custDataLst>
              <p:tags r:id="rId8"/>
            </p:custDataLst>
          </p:nvPr>
        </p:nvSpPr>
        <p:spPr>
          <a:xfrm>
            <a:off x="2880360" y="2890520"/>
            <a:ext cx="2016125" cy="215900"/>
          </a:xfrm>
          <a:prstGeom prst="wedgeRectCallout">
            <a:avLst>
              <a:gd name="adj1" fmla="val -49244"/>
              <a:gd name="adj2" fmla="val -133235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rgbClr val="0070C0"/>
                </a:solidFill>
              </a:rPr>
              <a:t>想了</a:t>
            </a:r>
            <a:r>
              <a:rPr lang="en-US" altLang="zh-CN">
                <a:solidFill>
                  <a:srgbClr val="0070C0"/>
                </a:solidFill>
              </a:rPr>
              <a:t>，</a:t>
            </a:r>
            <a:r>
              <a:rPr lang="zh-CN" altLang="en-US">
                <a:solidFill>
                  <a:srgbClr val="0070C0"/>
                </a:solidFill>
              </a:rPr>
              <a:t>但是</a:t>
            </a:r>
            <a:r>
              <a:rPr lang="zh-CN" altLang="en-US">
                <a:solidFill>
                  <a:srgbClr val="0070C0"/>
                </a:solidFill>
              </a:rPr>
              <a:t>没想出来</a:t>
            </a:r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19075" y="539750"/>
            <a:ext cx="539877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转折复句“……</a:t>
            </a:r>
            <a:r>
              <a:rPr lang="en-US" altLang="zh-CN" sz="1600" b="1" dirty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X</a:t>
            </a:r>
            <a:r>
              <a:rPr lang="zh-CN" altLang="en-US" sz="1600" b="1" dirty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是</a:t>
            </a:r>
            <a:r>
              <a:rPr lang="en-US" altLang="zh-CN" sz="1600" b="1" dirty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X，</a:t>
            </a:r>
            <a:r>
              <a:rPr lang="zh-CN" altLang="en-US" sz="1600" b="1" dirty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就是</a:t>
            </a:r>
            <a:r>
              <a:rPr lang="en-US" altLang="zh-CN" sz="1600" b="1" dirty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/</a:t>
            </a:r>
            <a:r>
              <a:rPr lang="zh-CN" altLang="en-US" sz="1600" b="1" dirty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不过……”</a:t>
            </a:r>
            <a:r>
              <a:rPr lang="en-US" altLang="zh-CN" sz="1600" b="1" dirty="0">
                <a:solidFill>
                  <a:srgbClr val="231F20"/>
                </a:solidFill>
                <a:effectLst/>
                <a:latin typeface="楷体" panose="02010609060101010101" charset="-122"/>
                <a:ea typeface="楷体" panose="02010609060101010101" charset="-122"/>
              </a:rPr>
              <a:t>   </a:t>
            </a:r>
            <a:endParaRPr lang="en-US" altLang="zh-CN" sz="1600" b="1" dirty="0">
              <a:solidFill>
                <a:srgbClr val="231F20"/>
              </a:solidFill>
              <a:effectLst/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en-US" altLang="zh-CN" sz="1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Adversative Complex Sentence</a:t>
            </a:r>
            <a:r>
              <a:rPr lang="zh-CN" altLang="en-US" sz="1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“</a:t>
            </a:r>
            <a:r>
              <a:rPr lang="zh-CN" altLang="en-US" sz="1600" b="1" dirty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……</a:t>
            </a:r>
            <a:r>
              <a:rPr lang="en-US" altLang="zh-CN" sz="1600" b="1" dirty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X</a:t>
            </a:r>
            <a:r>
              <a:rPr lang="zh-CN" altLang="en-US" sz="1600" b="1" dirty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是</a:t>
            </a:r>
            <a:r>
              <a:rPr lang="en-US" altLang="zh-CN" sz="1600" b="1" dirty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X，</a:t>
            </a:r>
            <a:r>
              <a:rPr lang="zh-CN" altLang="en-US" sz="1600" b="1" dirty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就是</a:t>
            </a:r>
            <a:r>
              <a:rPr lang="en-US" altLang="zh-CN" sz="1600" b="1" dirty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/</a:t>
            </a:r>
            <a:r>
              <a:rPr lang="zh-CN" altLang="en-US" sz="1600" b="1" dirty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不过……”</a:t>
            </a:r>
            <a:endParaRPr lang="zh-CN" altLang="en-US" sz="1600" b="1" dirty="0">
              <a:solidFill>
                <a:schemeClr val="accent2">
                  <a:lumMod val="75000"/>
                </a:schemeClr>
              </a:solidFill>
              <a:latin typeface="楷体" panose="02010609060101010101" charset="-122"/>
              <a:ea typeface="楷体" panose="02010609060101010101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15" grpId="1" animBg="1"/>
      <p:bldP spid="16" grpId="0" bldLvl="0" animBg="1"/>
      <p:bldP spid="16" grpId="1" animBg="1"/>
      <p:bldP spid="17" grpId="0" bldLvl="0" animBg="1"/>
      <p:bldP spid="17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423" y="128096"/>
            <a:ext cx="451321" cy="491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6223" y="179884"/>
            <a:ext cx="3384376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b="1" dirty="0" smtClean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    语法</a:t>
            </a: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9349" y="533459"/>
            <a:ext cx="4800726" cy="500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325" b="1" dirty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转折复句“……</a:t>
            </a:r>
            <a:r>
              <a:rPr lang="en-US" altLang="zh-CN" sz="1325" b="1" dirty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X</a:t>
            </a:r>
            <a:r>
              <a:rPr lang="zh-CN" altLang="en-US" sz="1325" b="1" dirty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是</a:t>
            </a:r>
            <a:r>
              <a:rPr lang="en-US" altLang="zh-CN" sz="1325" b="1" dirty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X，</a:t>
            </a:r>
            <a:r>
              <a:rPr lang="zh-CN" altLang="en-US" sz="1325" b="1" dirty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就是</a:t>
            </a:r>
            <a:r>
              <a:rPr lang="en-US" altLang="zh-CN" sz="1325" b="1" dirty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/</a:t>
            </a:r>
            <a:r>
              <a:rPr lang="zh-CN" altLang="en-US" sz="1325" b="1" dirty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不过……”</a:t>
            </a:r>
            <a:r>
              <a:rPr lang="en-US" altLang="zh-CN" sz="1325" b="1" dirty="0">
                <a:solidFill>
                  <a:srgbClr val="231F20"/>
                </a:solidFill>
                <a:effectLst/>
                <a:latin typeface="楷体" panose="02010609060101010101" charset="-122"/>
                <a:ea typeface="楷体" panose="02010609060101010101" charset="-122"/>
              </a:rPr>
              <a:t>   </a:t>
            </a:r>
            <a:endParaRPr lang="en-US" altLang="zh-CN" sz="1325" b="1" dirty="0">
              <a:solidFill>
                <a:srgbClr val="231F20"/>
              </a:solidFill>
              <a:effectLst/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en-US" altLang="zh-CN" sz="1325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Adversative Complex Sentence</a:t>
            </a:r>
            <a:r>
              <a:rPr lang="zh-CN" altLang="en-US" sz="1325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“</a:t>
            </a:r>
            <a:r>
              <a:rPr lang="zh-CN" altLang="en-US" sz="1325" b="1" dirty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……</a:t>
            </a:r>
            <a:r>
              <a:rPr lang="en-US" altLang="zh-CN" sz="1325" b="1" dirty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X</a:t>
            </a:r>
            <a:r>
              <a:rPr lang="zh-CN" altLang="en-US" sz="1325" b="1" dirty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是</a:t>
            </a:r>
            <a:r>
              <a:rPr lang="en-US" altLang="zh-CN" sz="1325" b="1" dirty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X，</a:t>
            </a:r>
            <a:r>
              <a:rPr lang="zh-CN" altLang="en-US" sz="1325" b="1" dirty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就是</a:t>
            </a:r>
            <a:r>
              <a:rPr lang="en-US" altLang="zh-CN" sz="1325" b="1" dirty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/</a:t>
            </a:r>
            <a:r>
              <a:rPr lang="zh-CN" altLang="en-US" sz="1325" b="1" dirty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不过……”</a:t>
            </a:r>
            <a:endParaRPr lang="zh-CN" altLang="en-US" sz="1325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</p:txBody>
      </p:sp>
      <p:pic>
        <p:nvPicPr>
          <p:cNvPr id="2" name="图片 1" descr="女人的夹克孤立在白色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0680" y="1033780"/>
            <a:ext cx="1459865" cy="219075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296670" y="1187450"/>
            <a:ext cx="720090" cy="21653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>
                <a:solidFill>
                  <a:schemeClr val="tx1"/>
                </a:solidFill>
              </a:rPr>
              <a:t>¥32,000</a:t>
            </a:r>
            <a:endParaRPr lang="en-US" altLang="zh-CN">
              <a:solidFill>
                <a:schemeClr val="tx1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545080" y="1475740"/>
            <a:ext cx="30702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A：</a:t>
            </a:r>
            <a:r>
              <a:rPr lang="zh-CN" altLang="en-US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这件大衣好看吗</a:t>
            </a:r>
            <a:r>
              <a:rPr lang="en-US" altLang="zh-CN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？</a:t>
            </a:r>
            <a:endParaRPr lang="en-US" altLang="zh-CN" sz="16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543810" y="1939925"/>
            <a:ext cx="30702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B：</a:t>
            </a:r>
            <a:r>
              <a:rPr lang="en-US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__________________</a:t>
            </a:r>
            <a:endParaRPr lang="en-US" sz="16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880995" y="1908175"/>
            <a:ext cx="265557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好看是好看</a:t>
            </a:r>
            <a:r>
              <a:rPr lang="en-US" altLang="zh-CN" sz="16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，</a:t>
            </a:r>
            <a:r>
              <a:rPr lang="zh-CN" altLang="en-US" sz="16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就是太贵了</a:t>
            </a:r>
            <a:r>
              <a:rPr lang="en-US" altLang="zh-CN" sz="16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！</a:t>
            </a:r>
            <a:endParaRPr lang="en-US" altLang="zh-CN" sz="16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423" y="128096"/>
            <a:ext cx="451321" cy="491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6223" y="179884"/>
            <a:ext cx="3384376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b="1" dirty="0" smtClean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    语法</a:t>
            </a: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9349" y="533459"/>
            <a:ext cx="4800726" cy="500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325" b="1" dirty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转折复句“……</a:t>
            </a:r>
            <a:r>
              <a:rPr lang="en-US" altLang="zh-CN" sz="1325" b="1" dirty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X</a:t>
            </a:r>
            <a:r>
              <a:rPr lang="zh-CN" altLang="en-US" sz="1325" b="1" dirty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是</a:t>
            </a:r>
            <a:r>
              <a:rPr lang="en-US" altLang="zh-CN" sz="1325" b="1" dirty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X，</a:t>
            </a:r>
            <a:r>
              <a:rPr lang="zh-CN" altLang="en-US" sz="1325" b="1" dirty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就是</a:t>
            </a:r>
            <a:r>
              <a:rPr lang="en-US" altLang="zh-CN" sz="1325" b="1" dirty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/</a:t>
            </a:r>
            <a:r>
              <a:rPr lang="zh-CN" altLang="en-US" sz="1325" b="1" dirty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不过……”</a:t>
            </a:r>
            <a:r>
              <a:rPr lang="en-US" altLang="zh-CN" sz="1325" b="1" dirty="0">
                <a:solidFill>
                  <a:srgbClr val="231F20"/>
                </a:solidFill>
                <a:effectLst/>
                <a:latin typeface="楷体" panose="02010609060101010101" charset="-122"/>
                <a:ea typeface="楷体" panose="02010609060101010101" charset="-122"/>
              </a:rPr>
              <a:t>   </a:t>
            </a:r>
            <a:endParaRPr lang="en-US" altLang="zh-CN" sz="1325" b="1" dirty="0">
              <a:solidFill>
                <a:srgbClr val="231F20"/>
              </a:solidFill>
              <a:effectLst/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en-US" altLang="zh-CN" sz="1325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Adversative Complex Sentence</a:t>
            </a:r>
            <a:r>
              <a:rPr lang="zh-CN" altLang="en-US" sz="1325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“</a:t>
            </a:r>
            <a:r>
              <a:rPr lang="zh-CN" altLang="en-US" sz="1325" b="1" dirty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……</a:t>
            </a:r>
            <a:r>
              <a:rPr lang="en-US" altLang="zh-CN" sz="1325" b="1" dirty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X</a:t>
            </a:r>
            <a:r>
              <a:rPr lang="zh-CN" altLang="en-US" sz="1325" b="1" dirty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是</a:t>
            </a:r>
            <a:r>
              <a:rPr lang="en-US" altLang="zh-CN" sz="1325" b="1" dirty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X，</a:t>
            </a:r>
            <a:r>
              <a:rPr lang="zh-CN" altLang="en-US" sz="1325" b="1" dirty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就是</a:t>
            </a:r>
            <a:r>
              <a:rPr lang="en-US" altLang="zh-CN" sz="1325" b="1" dirty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/</a:t>
            </a:r>
            <a:r>
              <a:rPr lang="zh-CN" altLang="en-US" sz="1325" b="1" dirty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不过……”</a:t>
            </a:r>
            <a:endParaRPr lang="zh-CN" altLang="en-US" sz="1325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545080" y="1475740"/>
            <a:ext cx="328422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A：</a:t>
            </a:r>
            <a:r>
              <a:rPr lang="zh-CN" altLang="en-US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这家店好吃吗</a:t>
            </a:r>
            <a:r>
              <a:rPr lang="en-US" altLang="zh-CN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？</a:t>
            </a:r>
            <a:r>
              <a:rPr lang="zh-CN" altLang="en-US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我们现在去吧</a:t>
            </a:r>
            <a:r>
              <a:rPr lang="en-US" altLang="zh-CN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！</a:t>
            </a:r>
            <a:endParaRPr lang="en-US" altLang="zh-CN" sz="16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543810" y="1939925"/>
            <a:ext cx="30702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B：</a:t>
            </a:r>
            <a:r>
              <a:rPr lang="en-US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__________________</a:t>
            </a:r>
            <a:endParaRPr lang="en-US" sz="16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880995" y="1908175"/>
            <a:ext cx="29654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好吃是好吃</a:t>
            </a:r>
            <a:r>
              <a:rPr lang="en-US" altLang="zh-CN" sz="16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，</a:t>
            </a:r>
            <a:r>
              <a:rPr lang="zh-CN" altLang="en-US" sz="16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不过现在去肯定要排队</a:t>
            </a:r>
            <a:r>
              <a:rPr lang="en-US" altLang="zh-CN" sz="16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。/</a:t>
            </a:r>
            <a:r>
              <a:rPr lang="zh-CN" altLang="en-US" sz="16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不过现在去人很多</a:t>
            </a:r>
            <a:r>
              <a:rPr lang="en-US" altLang="zh-CN" sz="16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。</a:t>
            </a:r>
            <a:endParaRPr lang="en-US" altLang="zh-CN" sz="16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7" name="图片 6"/>
          <p:cNvPicPr/>
          <p:nvPr/>
        </p:nvPicPr>
        <p:blipFill>
          <a:blip r:embed="rId3"/>
          <a:stretch>
            <a:fillRect/>
          </a:stretch>
        </p:blipFill>
        <p:spPr>
          <a:xfrm>
            <a:off x="179705" y="1259840"/>
            <a:ext cx="2403475" cy="15062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423" y="128096"/>
            <a:ext cx="451321" cy="491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6223" y="179884"/>
            <a:ext cx="3384376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b="1" dirty="0" smtClean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    语法</a:t>
            </a: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9349" y="533459"/>
            <a:ext cx="4800726" cy="500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325" b="1" dirty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转折复句“……</a:t>
            </a:r>
            <a:r>
              <a:rPr lang="en-US" altLang="zh-CN" sz="1325" b="1" dirty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X</a:t>
            </a:r>
            <a:r>
              <a:rPr lang="zh-CN" altLang="en-US" sz="1325" b="1" dirty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是</a:t>
            </a:r>
            <a:r>
              <a:rPr lang="en-US" altLang="zh-CN" sz="1325" b="1" dirty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X，</a:t>
            </a:r>
            <a:r>
              <a:rPr lang="zh-CN" altLang="en-US" sz="1325" b="1" dirty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就是</a:t>
            </a:r>
            <a:r>
              <a:rPr lang="en-US" altLang="zh-CN" sz="1325" b="1" dirty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/</a:t>
            </a:r>
            <a:r>
              <a:rPr lang="zh-CN" altLang="en-US" sz="1325" b="1" dirty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不过……”</a:t>
            </a:r>
            <a:r>
              <a:rPr lang="en-US" altLang="zh-CN" sz="1325" b="1" dirty="0">
                <a:solidFill>
                  <a:srgbClr val="231F20"/>
                </a:solidFill>
                <a:effectLst/>
                <a:latin typeface="楷体" panose="02010609060101010101" charset="-122"/>
                <a:ea typeface="楷体" panose="02010609060101010101" charset="-122"/>
              </a:rPr>
              <a:t>   </a:t>
            </a:r>
            <a:endParaRPr lang="en-US" altLang="zh-CN" sz="1325" b="1" dirty="0">
              <a:solidFill>
                <a:srgbClr val="231F20"/>
              </a:solidFill>
              <a:effectLst/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en-US" altLang="zh-CN" sz="1325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Adversative Complex Sentence</a:t>
            </a:r>
            <a:r>
              <a:rPr lang="zh-CN" altLang="en-US" sz="1325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“</a:t>
            </a:r>
            <a:r>
              <a:rPr lang="zh-CN" altLang="en-US" sz="1325" b="1" dirty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……</a:t>
            </a:r>
            <a:r>
              <a:rPr lang="en-US" altLang="zh-CN" sz="1325" b="1" dirty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X</a:t>
            </a:r>
            <a:r>
              <a:rPr lang="zh-CN" altLang="en-US" sz="1325" b="1" dirty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是</a:t>
            </a:r>
            <a:r>
              <a:rPr lang="en-US" altLang="zh-CN" sz="1325" b="1" dirty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X，</a:t>
            </a:r>
            <a:r>
              <a:rPr lang="zh-CN" altLang="en-US" sz="1325" b="1" dirty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就是</a:t>
            </a:r>
            <a:r>
              <a:rPr lang="en-US" altLang="zh-CN" sz="1325" b="1" dirty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/</a:t>
            </a:r>
            <a:r>
              <a:rPr lang="zh-CN" altLang="en-US" sz="1325" b="1" dirty="0">
                <a:solidFill>
                  <a:schemeClr val="accent2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不过……”</a:t>
            </a:r>
            <a:endParaRPr lang="zh-CN" altLang="en-US" sz="1325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楷体" panose="02010609060101010101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37820" y="1116330"/>
            <a:ext cx="549148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（1）A：</a:t>
            </a:r>
            <a:r>
              <a:rPr lang="zh-CN" altLang="en-US" sz="1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你们那里凉快了吧</a:t>
            </a:r>
            <a:r>
              <a:rPr lang="en-US" altLang="zh-CN" sz="1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？</a:t>
            </a:r>
            <a:endParaRPr lang="en-US" altLang="zh-CN" sz="12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20090" y="1476375"/>
            <a:ext cx="479996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B：</a:t>
            </a:r>
            <a:r>
              <a:rPr lang="en-US" sz="1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__________________，</a:t>
            </a:r>
            <a:r>
              <a:rPr lang="zh-CN" altLang="en-US" sz="1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不过夏天还没结束</a:t>
            </a:r>
            <a:r>
              <a:rPr lang="en-US" altLang="zh-CN" sz="1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r>
              <a:rPr lang="zh-CN" altLang="en-US" sz="1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过几天又会热起来了</a:t>
            </a:r>
            <a:r>
              <a:rPr lang="en-US" altLang="zh-CN" sz="1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endParaRPr lang="en-US" altLang="zh-CN" sz="12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009015" y="1404620"/>
            <a:ext cx="184023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凉快是凉快了点</a:t>
            </a:r>
            <a:endParaRPr lang="zh-CN" altLang="en-US" sz="14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087880" y="128270"/>
            <a:ext cx="192024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/>
              <a:t>练一练</a:t>
            </a:r>
            <a:r>
              <a:rPr lang="en-US" altLang="zh-CN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zh-CN" altLang="en-US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书</a:t>
            </a:r>
            <a:r>
              <a:rPr lang="en-US" altLang="zh-CN" sz="16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p25）</a:t>
            </a:r>
            <a:endParaRPr lang="en-US" altLang="zh-CN" sz="16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37820" y="1795780"/>
            <a:ext cx="549211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（2）A：</a:t>
            </a:r>
            <a:r>
              <a:rPr lang="zh-CN" altLang="en-US" sz="1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网购真是太方便了</a:t>
            </a:r>
            <a:r>
              <a:rPr lang="en-US" altLang="zh-CN" sz="1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！</a:t>
            </a:r>
            <a:endParaRPr lang="en-US" altLang="zh-CN" sz="12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20090" y="2115185"/>
            <a:ext cx="457644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B：</a:t>
            </a:r>
            <a:r>
              <a:rPr lang="zh-CN" altLang="en-US" sz="1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方便是方便</a:t>
            </a:r>
            <a:r>
              <a:rPr lang="en-US" altLang="zh-CN" sz="1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r>
              <a:rPr lang="en-US" sz="1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__________________</a:t>
            </a:r>
            <a:r>
              <a:rPr lang="en-US" altLang="zh-CN" sz="1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endParaRPr lang="en-US" altLang="zh-CN" sz="12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943735" y="2056765"/>
            <a:ext cx="184086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就是取快递有点</a:t>
            </a:r>
            <a:r>
              <a:rPr lang="zh-CN" altLang="en-US" sz="1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麻烦</a:t>
            </a:r>
            <a:endParaRPr lang="zh-CN" altLang="en-US" sz="14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37820" y="2425700"/>
            <a:ext cx="549211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（3）A：</a:t>
            </a:r>
            <a:r>
              <a:rPr lang="zh-CN" altLang="en-US" sz="1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你们的作业写完了吗</a:t>
            </a:r>
            <a:r>
              <a:rPr lang="en-US" altLang="zh-CN" sz="1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？</a:t>
            </a:r>
            <a:endParaRPr lang="en-US" altLang="zh-CN" sz="12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20090" y="2745105"/>
            <a:ext cx="457644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B：</a:t>
            </a:r>
            <a:r>
              <a:rPr lang="en-US" sz="1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__________________</a:t>
            </a:r>
            <a:r>
              <a:rPr lang="en-US" altLang="zh-CN" sz="1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r>
              <a:rPr lang="en-US" sz="1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_</a:t>
            </a:r>
            <a:r>
              <a:rPr lang="en-US" sz="1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________________</a:t>
            </a:r>
            <a:r>
              <a:rPr lang="en-US" sz="1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_________________</a:t>
            </a:r>
            <a:r>
              <a:rPr lang="en-US" altLang="zh-CN" sz="1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endParaRPr lang="en-US" altLang="zh-CN" sz="12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226185" y="2686685"/>
            <a:ext cx="11525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写</a:t>
            </a:r>
            <a:r>
              <a:rPr lang="zh-CN" altLang="en-US" sz="1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是写完了</a:t>
            </a:r>
            <a:endParaRPr lang="zh-CN" altLang="en-US" sz="14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592070" y="2668270"/>
            <a:ext cx="274764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就是有几道题不</a:t>
            </a:r>
            <a:r>
              <a:rPr lang="zh-CN" altLang="en-US" sz="1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知道写得</a:t>
            </a:r>
            <a:r>
              <a:rPr lang="zh-CN" altLang="en-US" sz="1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对不对</a:t>
            </a:r>
            <a:endParaRPr lang="zh-CN" altLang="en-US" sz="14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0" grpId="0"/>
      <p:bldP spid="10" grpId="1"/>
      <p:bldP spid="17" grpId="0"/>
      <p:bldP spid="17" grpId="1"/>
      <p:bldP spid="18" grpId="0"/>
      <p:bldP spid="18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76263" y="539924"/>
            <a:ext cx="288032" cy="1014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sz="1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四部分</a:t>
            </a:r>
            <a:endParaRPr lang="zh-CN" altLang="en-US" sz="15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Picture 2" descr="C:\Users\Administrator\Desktop\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8511" y="1728181"/>
            <a:ext cx="957033" cy="1042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160466" y="755666"/>
            <a:ext cx="2263282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800" b="1" dirty="0" smtClean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</a:t>
            </a:r>
            <a:r>
              <a:rPr lang="en-US" altLang="zh-CN" sz="1800" b="1" dirty="0" smtClean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1800" b="1" dirty="0" smtClean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</a:t>
            </a:r>
            <a:endParaRPr lang="zh-CN" altLang="en-US" sz="1800" b="1" dirty="0" smtClean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1800" b="1" dirty="0" smtClean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sz="1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423" y="128096"/>
            <a:ext cx="451321" cy="491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6535" y="159385"/>
            <a:ext cx="45497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b="1" dirty="0" smtClean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第四章    课文</a:t>
            </a: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86385" y="1043305"/>
            <a:ext cx="5379720" cy="1974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sz="1200" b="1" dirty="0"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</a:rPr>
              <a:t>（</a:t>
            </a:r>
            <a:r>
              <a:rPr lang="en-US" altLang="zh-CN" sz="1200" b="1" dirty="0"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</a:rPr>
              <a:t>1</a:t>
            </a:r>
            <a:r>
              <a:rPr lang="zh-CN" altLang="en-US" sz="1200" b="1" dirty="0"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</a:rPr>
              <a:t>）陈天中到十字路口后，应该怎么走？</a:t>
            </a:r>
            <a:endParaRPr lang="zh-CN" altLang="en-US" sz="1200" b="1" dirty="0">
              <a:latin typeface="楷体" panose="02010609060101010101" charset="-122"/>
              <a:ea typeface="楷体" panose="02010609060101010101" charset="-122"/>
              <a:cs typeface="Times New Roman" panose="02020603050405020304" pitchFamily="18" charset="0"/>
            </a:endParaRPr>
          </a:p>
          <a:p>
            <a:pPr>
              <a:lnSpc>
                <a:spcPct val="140000"/>
              </a:lnSpc>
            </a:pPr>
            <a:r>
              <a:rPr lang="en-US" altLang="zh-CN" sz="1200" dirty="0"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</a:rPr>
              <a:t>    A.</a:t>
            </a:r>
            <a:r>
              <a:rPr lang="zh-CN" altLang="en-US" sz="1200" dirty="0"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</a:rPr>
              <a:t>向前走</a:t>
            </a:r>
            <a:r>
              <a:rPr lang="en-US" altLang="zh-CN" sz="1200" dirty="0"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</a:rPr>
              <a:t>      B.</a:t>
            </a:r>
            <a:r>
              <a:rPr lang="zh-CN" altLang="en-US" sz="1200" dirty="0"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</a:rPr>
              <a:t>向右转</a:t>
            </a:r>
            <a:endParaRPr lang="zh-CN" altLang="en-US" sz="1200" dirty="0">
              <a:latin typeface="楷体" panose="02010609060101010101" charset="-122"/>
              <a:ea typeface="楷体" panose="02010609060101010101" charset="-122"/>
              <a:cs typeface="Times New Roman" panose="02020603050405020304" pitchFamily="18" charset="0"/>
            </a:endParaRPr>
          </a:p>
          <a:p>
            <a:pPr>
              <a:lnSpc>
                <a:spcPct val="140000"/>
              </a:lnSpc>
            </a:pPr>
            <a:r>
              <a:rPr lang="en-US" altLang="zh-CN" sz="1200" dirty="0"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</a:rPr>
              <a:t>    C.</a:t>
            </a:r>
            <a:r>
              <a:rPr lang="zh-CN" altLang="en-US" sz="1200" dirty="0"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</a:rPr>
              <a:t>向左转</a:t>
            </a:r>
            <a:r>
              <a:rPr lang="en-US" altLang="zh-CN" sz="1200" dirty="0"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</a:rPr>
              <a:t>      D.</a:t>
            </a:r>
            <a:r>
              <a:rPr lang="zh-CN" altLang="en-US" sz="1200" dirty="0"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</a:rPr>
              <a:t>向南走</a:t>
            </a:r>
            <a:endParaRPr lang="zh-CN" altLang="en-US" sz="1200" dirty="0">
              <a:latin typeface="楷体" panose="02010609060101010101" charset="-122"/>
              <a:ea typeface="楷体" panose="02010609060101010101" charset="-122"/>
              <a:cs typeface="Times New Roman" panose="02020603050405020304" pitchFamily="18" charset="0"/>
            </a:endParaRPr>
          </a:p>
          <a:p>
            <a:endParaRPr lang="zh-CN" altLang="en-US" sz="1200" dirty="0">
              <a:latin typeface="楷体" panose="02010609060101010101" charset="-122"/>
              <a:ea typeface="楷体" panose="02010609060101010101" charset="-122"/>
              <a:cs typeface="Times New Roman" panose="02020603050405020304" pitchFamily="18" charset="0"/>
            </a:endParaRPr>
          </a:p>
          <a:p>
            <a:r>
              <a:rPr lang="zh-CN" altLang="en-US" sz="1200" b="1" dirty="0"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</a:rPr>
              <a:t>（</a:t>
            </a:r>
            <a:r>
              <a:rPr lang="en-US" altLang="zh-CN" sz="1200" b="1" dirty="0"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</a:rPr>
              <a:t>2</a:t>
            </a:r>
            <a:r>
              <a:rPr lang="zh-CN" altLang="en-US" sz="1200" b="1" dirty="0"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</a:rPr>
              <a:t>）为了找到目的地，同学建议陈天中：（</a:t>
            </a:r>
            <a:r>
              <a:rPr lang="en-US" altLang="zh-CN" sz="1200" b="1" dirty="0"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</a:rPr>
              <a:t>  </a:t>
            </a:r>
            <a:r>
              <a:rPr lang="zh-CN" altLang="en-US" sz="1200" b="1" dirty="0"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</a:rPr>
              <a:t>）</a:t>
            </a:r>
            <a:endParaRPr lang="zh-CN" altLang="en-US" sz="1200" b="1" dirty="0">
              <a:latin typeface="楷体" panose="02010609060101010101" charset="-122"/>
              <a:ea typeface="楷体" panose="02010609060101010101" charset="-122"/>
              <a:cs typeface="Times New Roman" panose="02020603050405020304" pitchFamily="18" charset="0"/>
            </a:endParaRPr>
          </a:p>
          <a:p>
            <a:r>
              <a:rPr lang="en-US" altLang="zh-CN" sz="1200" dirty="0"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</a:rPr>
              <a:t>    A.</a:t>
            </a:r>
            <a:r>
              <a:rPr lang="zh-CN" altLang="en-US" sz="1200" dirty="0"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</a:rPr>
              <a:t>坐地铁</a:t>
            </a:r>
            <a:endParaRPr lang="zh-CN" altLang="en-US" sz="1200" dirty="0">
              <a:latin typeface="楷体" panose="02010609060101010101" charset="-122"/>
              <a:ea typeface="楷体" panose="02010609060101010101" charset="-122"/>
              <a:cs typeface="Times New Roman" panose="02020603050405020304" pitchFamily="18" charset="0"/>
            </a:endParaRPr>
          </a:p>
          <a:p>
            <a:r>
              <a:rPr lang="en-US" altLang="zh-CN" sz="1200" dirty="0"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</a:rPr>
              <a:t>    B.</a:t>
            </a:r>
            <a:r>
              <a:rPr lang="zh-CN" altLang="en-US" sz="1200" dirty="0"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</a:rPr>
              <a:t>买张地图</a:t>
            </a:r>
            <a:endParaRPr lang="zh-CN" altLang="en-US" sz="1200" dirty="0">
              <a:latin typeface="楷体" panose="02010609060101010101" charset="-122"/>
              <a:ea typeface="楷体" panose="02010609060101010101" charset="-122"/>
              <a:cs typeface="Times New Roman" panose="02020603050405020304" pitchFamily="18" charset="0"/>
            </a:endParaRPr>
          </a:p>
          <a:p>
            <a:r>
              <a:rPr lang="en-US" altLang="zh-CN" sz="1200" dirty="0"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</a:rPr>
              <a:t>    C.</a:t>
            </a:r>
            <a:r>
              <a:rPr lang="zh-CN" altLang="en-US" sz="1200" dirty="0"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</a:rPr>
              <a:t>用手机地图</a:t>
            </a:r>
            <a:endParaRPr lang="zh-CN" altLang="en-US" sz="1200" dirty="0">
              <a:latin typeface="楷体" panose="02010609060101010101" charset="-122"/>
              <a:ea typeface="楷体" panose="02010609060101010101" charset="-122"/>
              <a:cs typeface="Times New Roman" panose="02020603050405020304" pitchFamily="18" charset="0"/>
            </a:endParaRPr>
          </a:p>
          <a:p>
            <a:r>
              <a:rPr lang="en-US" altLang="zh-CN" sz="1200" dirty="0"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</a:rPr>
              <a:t>    D.</a:t>
            </a:r>
            <a:r>
              <a:rPr lang="zh-CN" altLang="en-US" sz="1200" dirty="0">
                <a:latin typeface="楷体" panose="02010609060101010101" charset="-122"/>
                <a:ea typeface="楷体" panose="02010609060101010101" charset="-122"/>
                <a:cs typeface="Times New Roman" panose="02020603050405020304" pitchFamily="18" charset="0"/>
              </a:rPr>
              <a:t>问出租车司机</a:t>
            </a:r>
            <a:endParaRPr lang="zh-CN" altLang="en-US" sz="1200" dirty="0">
              <a:latin typeface="楷体" panose="02010609060101010101" charset="-122"/>
              <a:ea typeface="楷体" panose="02010609060101010101" charset="-122"/>
              <a:cs typeface="Times New Roman" panose="02020603050405020304" pitchFamily="18" charset="0"/>
            </a:endParaRPr>
          </a:p>
        </p:txBody>
      </p:sp>
      <p:pic>
        <p:nvPicPr>
          <p:cNvPr id="8" name="3-1">
            <a:hlinkClick r:id="" action="ppaction://media"/>
          </p:cNvPr>
          <p:cNvPicPr/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1890" y="159385"/>
            <a:ext cx="311150" cy="27305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86385" y="432435"/>
            <a:ext cx="4749800" cy="598805"/>
          </a:xfrm>
          <a:prstGeom prst="rect">
            <a:avLst/>
          </a:prstGeom>
        </p:spPr>
        <p:style>
          <a:lnRef idx="0">
            <a:srgbClr val="FFFFFF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p>
            <a:pPr>
              <a:lnSpc>
                <a:spcPct val="150000"/>
              </a:lnSpc>
            </a:pPr>
            <a:r>
              <a:rPr lang="zh-CN" altLang="en-US" sz="1200" b="1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听对话，选择正确答案。</a:t>
            </a:r>
            <a:endParaRPr lang="zh-CN" altLang="en-US" sz="12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Listen to the dialogue and choose the correct answer.</a:t>
            </a:r>
            <a:endParaRPr lang="en-US" altLang="zh-CN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6"/>
          <a:srcRect l="66539" t="5244" r="4147" b="61982"/>
          <a:stretch>
            <a:fillRect/>
          </a:stretch>
        </p:blipFill>
        <p:spPr>
          <a:xfrm>
            <a:off x="3994150" y="1331595"/>
            <a:ext cx="1571625" cy="10750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4342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423" y="128096"/>
            <a:ext cx="451321" cy="491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6223" y="179884"/>
            <a:ext cx="3384376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b="1" dirty="0" smtClean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第四章    课文</a:t>
            </a: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rcRect l="3300" t="2709" r="2719" b="2971"/>
          <a:stretch>
            <a:fillRect/>
          </a:stretch>
        </p:blipFill>
        <p:spPr>
          <a:xfrm>
            <a:off x="575945" y="467360"/>
            <a:ext cx="4387215" cy="26936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76263" y="539924"/>
            <a:ext cx="288032" cy="1014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sz="1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五部分</a:t>
            </a:r>
            <a:endParaRPr lang="zh-CN" altLang="en-US" sz="15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Picture 2" descr="C:\Users\Administrator\Desktop\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8511" y="1728181"/>
            <a:ext cx="957033" cy="1042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160466" y="755666"/>
            <a:ext cx="2263282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800" b="1" dirty="0" smtClean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</a:t>
            </a:r>
            <a:r>
              <a:rPr lang="en-US" altLang="zh-CN" sz="1800" b="1" dirty="0" smtClean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1800" b="1" dirty="0" smtClean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化</a:t>
            </a:r>
            <a:r>
              <a:rPr lang="en-US" altLang="zh-CN" sz="1800" b="1" dirty="0" smtClean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1800" b="1" dirty="0" smtClean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故</a:t>
            </a:r>
            <a:r>
              <a:rPr lang="en-US" altLang="zh-CN" sz="1800" b="1" dirty="0" smtClean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1800" b="1" dirty="0" smtClean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事</a:t>
            </a:r>
            <a:endParaRPr lang="zh-CN" altLang="en-US" sz="1800" b="1" dirty="0" smtClean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1800" b="1" dirty="0" smtClean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CUL</a:t>
            </a:r>
            <a:r>
              <a:rPr lang="en-US" altLang="zh-CN" sz="1800" b="1" dirty="0" smtClean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TURE</a:t>
            </a:r>
            <a:endParaRPr lang="zh-CN" altLang="en-US" sz="1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字体字号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88290" y="756285"/>
            <a:ext cx="5184775" cy="2327910"/>
          </a:xfrm>
        </p:spPr>
        <p:txBody>
          <a:bodyPr>
            <a:normAutofit/>
          </a:bodyPr>
          <a:p>
            <a:pPr>
              <a:lnSpc>
                <a:spcPct val="130000"/>
              </a:lnSpc>
            </a:pPr>
            <a:r>
              <a:rPr lang="zh-CN" altLang="en-US"/>
              <a:t>拼音：</a:t>
            </a:r>
            <a:r>
              <a:rPr lang="en-US" altLang="zh-CN"/>
              <a:t>Arial</a:t>
            </a:r>
            <a:r>
              <a:rPr lang="zh-CN" altLang="en-US"/>
              <a:t>，</a:t>
            </a:r>
            <a:r>
              <a:rPr lang="en-US" altLang="zh-CN"/>
              <a:t>20；</a:t>
            </a:r>
            <a:r>
              <a:rPr lang="zh-CN" altLang="en-US"/>
              <a:t>英文</a:t>
            </a:r>
            <a:r>
              <a:rPr lang="en-US" altLang="zh-CN"/>
              <a:t>：Times New </a:t>
            </a:r>
            <a:r>
              <a:rPr lang="en-US" altLang="zh-CN"/>
              <a:t>Roman</a:t>
            </a:r>
            <a:endParaRPr lang="en-US" altLang="zh-CN"/>
          </a:p>
          <a:p>
            <a:pPr>
              <a:lnSpc>
                <a:spcPct val="130000"/>
              </a:lnSpc>
            </a:pPr>
            <a:r>
              <a:rPr lang="zh-CN" altLang="en-US"/>
              <a:t>生词：</a:t>
            </a:r>
            <a:endParaRPr lang="zh-CN" altLang="en-US"/>
          </a:p>
          <a:p>
            <a:pPr lvl="1">
              <a:lnSpc>
                <a:spcPct val="130000"/>
              </a:lnSpc>
            </a:pPr>
            <a:r>
              <a:rPr lang="zh-CN" altLang="en-US"/>
              <a:t>例句（楷体</a:t>
            </a:r>
            <a:r>
              <a:rPr lang="en-US" altLang="zh-CN"/>
              <a:t>，18</a:t>
            </a:r>
            <a:r>
              <a:rPr lang="zh-CN" altLang="en-US"/>
              <a:t>）</a:t>
            </a:r>
            <a:r>
              <a:rPr lang="en-US" altLang="zh-CN"/>
              <a:t>，</a:t>
            </a:r>
            <a:r>
              <a:rPr lang="zh-CN" altLang="en-US"/>
              <a:t>所讲词标红；</a:t>
            </a:r>
            <a:endParaRPr lang="zh-CN" altLang="en-US"/>
          </a:p>
          <a:p>
            <a:pPr lvl="1">
              <a:lnSpc>
                <a:spcPct val="130000"/>
              </a:lnSpc>
            </a:pPr>
            <a:r>
              <a:rPr lang="zh-CN" altLang="en-US"/>
              <a:t>常用搭配</a:t>
            </a:r>
            <a:r>
              <a:rPr lang="zh-CN" altLang="en-US"/>
              <a:t>（宋体</a:t>
            </a:r>
            <a:r>
              <a:rPr lang="en-US" altLang="zh-CN"/>
              <a:t>，18</a:t>
            </a:r>
            <a:r>
              <a:rPr lang="zh-CN" altLang="en-US"/>
              <a:t>）</a:t>
            </a:r>
            <a:endParaRPr lang="zh-CN" altLang="en-US"/>
          </a:p>
          <a:p>
            <a:pPr lvl="1">
              <a:lnSpc>
                <a:spcPct val="130000"/>
              </a:lnSpc>
            </a:pPr>
            <a:r>
              <a:rPr lang="zh-CN" altLang="en-US"/>
              <a:t>每个生词</a:t>
            </a:r>
            <a:r>
              <a:rPr lang="en-US" altLang="zh-CN"/>
              <a:t>2-3</a:t>
            </a:r>
            <a:r>
              <a:rPr lang="zh-CN" altLang="en-US"/>
              <a:t>个搭配</a:t>
            </a:r>
            <a:r>
              <a:rPr lang="en-US" altLang="zh-CN"/>
              <a:t>，1-2</a:t>
            </a:r>
            <a:r>
              <a:rPr lang="zh-CN" altLang="en-US"/>
              <a:t>个</a:t>
            </a:r>
            <a:r>
              <a:rPr lang="zh-CN" altLang="en-US"/>
              <a:t>例句</a:t>
            </a:r>
            <a:endParaRPr lang="zh-CN" altLang="en-US"/>
          </a:p>
          <a:p>
            <a:pPr>
              <a:lnSpc>
                <a:spcPct val="130000"/>
              </a:lnSpc>
            </a:pPr>
            <a:r>
              <a:rPr lang="zh-CN" altLang="en-US"/>
              <a:t>图片在左</a:t>
            </a:r>
            <a:r>
              <a:rPr lang="en-US" altLang="zh-CN"/>
              <a:t>，</a:t>
            </a:r>
            <a:r>
              <a:rPr lang="zh-CN" altLang="en-US"/>
              <a:t>例句或搭配在</a:t>
            </a:r>
            <a:r>
              <a:rPr lang="zh-CN" altLang="en-US"/>
              <a:t>右</a:t>
            </a:r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DOCER_RESOURCE_TRACE_INFO" val="{&quot;id&quot;:&quot;54570562&quot;,&quot;origin&quot;:0,&quot;type&quot;:&quot;pictures&quot;,&quot;user&quot;:&quot;525020414&quot;}"/>
</p:tagLst>
</file>

<file path=ppt/tags/tag2.xml><?xml version="1.0" encoding="utf-8"?>
<p:tagLst xmlns:p="http://schemas.openxmlformats.org/presentationml/2006/main">
  <p:tag name="KSO_DOCER_RESOURCE_TRACE_INFO" val="{&quot;id&quot;:&quot;68399867&quot;,&quot;origin&quot;:0,&quot;type&quot;:&quot;pictures&quot;,&quot;user&quot;:&quot;525020414&quot;}"/>
</p:tagLst>
</file>

<file path=ppt/tags/tag3.xml><?xml version="1.0" encoding="utf-8"?>
<p:tagLst xmlns:p="http://schemas.openxmlformats.org/presentationml/2006/main">
  <p:tag name="KSO_DOCER_RESOURCE_TRACE_INFO" val="{&quot;id&quot;:&quot;26898258&quot;,&quot;origin&quot;:0,&quot;type&quot;:&quot;pictures&quot;,&quot;user&quot;:&quot;525020414&quot;}"/>
</p:tagLst>
</file>

<file path=ppt/tags/tag4.xml><?xml version="1.0" encoding="utf-8"?>
<p:tagLst xmlns:p="http://schemas.openxmlformats.org/presentationml/2006/main">
  <p:tag name="KSO_DOCER_RESOURCE_TRACE_INFO" val="{&quot;id&quot;:&quot;26032097&quot;,&quot;origin&quot;:0,&quot;type&quot;:&quot;pictures&quot;,&quot;user&quot;:&quot;525020414&quot;}"/>
</p:tagLst>
</file>

<file path=ppt/tags/tag5.xml><?xml version="1.0" encoding="utf-8"?>
<p:tagLst xmlns:p="http://schemas.openxmlformats.org/presentationml/2006/main">
  <p:tag name="KSO_DOCER_RESOURCE_TRACE_INFO" val="{&quot;id&quot;:&quot;218959370&quot;,&quot;origin&quot;:0,&quot;type&quot;:&quot;pictures&quot;,&quot;user&quot;:&quot;525020414&quot;}"/>
</p:tagLst>
</file>

<file path=ppt/tags/tag6.xml><?xml version="1.0" encoding="utf-8"?>
<p:tagLst xmlns:p="http://schemas.openxmlformats.org/presentationml/2006/main">
  <p:tag name="KSO_DOCER_RESOURCE_TRACE_INFO" val="{&quot;id&quot;:&quot;220164126&quot;,&quot;origin&quot;:0,&quot;type&quot;:&quot;pictures&quot;,&quot;user&quot;:&quot;525020414&quot;}"/>
</p:tagLst>
</file>

<file path=ppt/tags/tag7.xml><?xml version="1.0" encoding="utf-8"?>
<p:tagLst xmlns:p="http://schemas.openxmlformats.org/presentationml/2006/main">
  <p:tag name="KSO_DOCER_RESOURCE_TRACE_INFO" val="{&quot;id&quot;:&quot;60347345&quot;,&quot;origin&quot;:0,&quot;type&quot;:&quot;pictures&quot;,&quot;user&quot;:&quot;525020414&quot;}"/>
</p:tagLst>
</file>

<file path=ppt/tags/tag8.xml><?xml version="1.0" encoding="utf-8"?>
<p:tagLst xmlns:p="http://schemas.openxmlformats.org/presentationml/2006/main">
  <p:tag name="KSO_DOCER_RESOURCE_TRACE_INFO" val="{&quot;id&quot;:&quot;196807701&quot;,&quot;origin&quot;:0,&quot;type&quot;:&quot;pictures&quot;,&quot;user&quot;:&quot;525020414&quot;}"/>
</p:tagLst>
</file>

<file path=ppt/tags/tag9.xml><?xml version="1.0" encoding="utf-8"?>
<p:tagLst xmlns:p="http://schemas.openxmlformats.org/presentationml/2006/main">
  <p:tag name="KSO_DOCER_RESOURCE_TRACE_INFO" val="{&quot;id&quot;:&quot;178407199&quot;,&quot;origin&quot;:0,&quot;type&quot;:&quot;pictures&quot;,&quot;user&quot;:&quot;525020414&quot;}"/>
</p:tagLst>
</file>

<file path=ppt/tags/tag10.xml><?xml version="1.0" encoding="utf-8"?>
<p:tagLst xmlns:p="http://schemas.openxmlformats.org/presentationml/2006/main">
  <p:tag name="KSO_DOCER_RESOURCE_TRACE_INFO" val="{&quot;id&quot;:&quot;60347345&quot;,&quot;origin&quot;:0,&quot;type&quot;:&quot;pictures&quot;,&quot;user&quot;:&quot;525020414&quot;}"/>
</p:tagLst>
</file>

<file path=ppt/tags/tag11.xml><?xml version="1.0" encoding="utf-8"?>
<p:tagLst xmlns:p="http://schemas.openxmlformats.org/presentationml/2006/main">
  <p:tag name="KSO_DOCER_RESOURCE_TRACE_INFO" val="{&quot;id&quot;:&quot;31083693&quot;,&quot;origin&quot;:0,&quot;type&quot;:&quot;pictures&quot;,&quot;user&quot;:&quot;525020414&quot;}"/>
</p:tagLst>
</file>

<file path=ppt/tags/tag12.xml><?xml version="1.0" encoding="utf-8"?>
<p:tagLst xmlns:p="http://schemas.openxmlformats.org/presentationml/2006/main">
  <p:tag name="KSO_DOCER_RESOURCE_TRACE_INFO" val="{&quot;id&quot;:&quot;88485806&quot;,&quot;origin&quot;:0,&quot;type&quot;:&quot;pictures&quot;,&quot;user&quot;:&quot;525020414&quot;}"/>
</p:tagLst>
</file>

<file path=ppt/tags/tag13.xml><?xml version="1.0" encoding="utf-8"?>
<p:tagLst xmlns:p="http://schemas.openxmlformats.org/presentationml/2006/main">
  <p:tag name="KSO_DOCER_RESOURCE_TRACE_INFO" val="{&quot;id&quot;:&quot;200770675&quot;,&quot;origin&quot;:0,&quot;type&quot;:&quot;pictures&quot;,&quot;user&quot;:&quot;525020414&quot;}"/>
</p:tagLst>
</file>

<file path=ppt/tags/tag14.xml><?xml version="1.0" encoding="utf-8"?>
<p:tagLst xmlns:p="http://schemas.openxmlformats.org/presentationml/2006/main">
  <p:tag name="KSO_DOCER_RESOURCE_TRACE_INFO" val="{&quot;id&quot;:&quot;178596034&quot;,&quot;origin&quot;:0,&quot;type&quot;:&quot;pictures&quot;,&quot;user&quot;:&quot;525020414&quot;}"/>
</p:tagLst>
</file>

<file path=ppt/tags/tag15.xml><?xml version="1.0" encoding="utf-8"?>
<p:tagLst xmlns:p="http://schemas.openxmlformats.org/presentationml/2006/main">
  <p:tag name="KSO_WM_DIAGRAM_VIRTUALLY_FRAME" val="{&quot;height&quot;:107.7,&quot;left&quot;:17.75,&quot;top&quot;:98.65,&quot;width&quot;:429.25}"/>
</p:tagLst>
</file>

<file path=ppt/tags/tag16.xml><?xml version="1.0" encoding="utf-8"?>
<p:tagLst xmlns:p="http://schemas.openxmlformats.org/presentationml/2006/main">
  <p:tag name="KSO_WM_DIAGRAM_VIRTUALLY_FRAME" val="{&quot;height&quot;:107.7,&quot;left&quot;:17.75,&quot;top&quot;:98.65,&quot;width&quot;:429.25}"/>
</p:tagLst>
</file>

<file path=ppt/tags/tag17.xml><?xml version="1.0" encoding="utf-8"?>
<p:tagLst xmlns:p="http://schemas.openxmlformats.org/presentationml/2006/main">
  <p:tag name="KSO_WM_DIAGRAM_VIRTUALLY_FRAME" val="{&quot;height&quot;:107.7,&quot;left&quot;:17.75,&quot;top&quot;:98.65,&quot;width&quot;:429.25}"/>
</p:tagLst>
</file>

<file path=ppt/tags/tag18.xml><?xml version="1.0" encoding="utf-8"?>
<p:tagLst xmlns:p="http://schemas.openxmlformats.org/presentationml/2006/main">
  <p:tag name="KSO_WM_DIAGRAM_VIRTUALLY_FRAME" val="{&quot;height&quot;:107.7,&quot;left&quot;:17.75,&quot;top&quot;:98.65,&quot;width&quot;:429.25}"/>
</p:tagLst>
</file>

<file path=ppt/tags/tag19.xml><?xml version="1.0" encoding="utf-8"?>
<p:tagLst xmlns:p="http://schemas.openxmlformats.org/presentationml/2006/main">
  <p:tag name="KSO_WM_DIAGRAM_VIRTUALLY_FRAME" val="{&quot;height&quot;:107.7,&quot;left&quot;:17.75,&quot;top&quot;:98.65,&quot;width&quot;:429.25}"/>
</p:tagLst>
</file>

<file path=ppt/tags/tag20.xml><?xml version="1.0" encoding="utf-8"?>
<p:tagLst xmlns:p="http://schemas.openxmlformats.org/presentationml/2006/main">
  <p:tag name="KSO_WM_DIAGRAM_VIRTUALLY_FRAME" val="{&quot;height&quot;:107.7,&quot;left&quot;:17.75,&quot;top&quot;:98.65,&quot;width&quot;:429.25}"/>
</p:tagLst>
</file>

<file path=ppt/tags/tag21.xml><?xml version="1.0" encoding="utf-8"?>
<p:tagLst xmlns:p="http://schemas.openxmlformats.org/presentationml/2006/main">
  <p:tag name="KSO_DOCER_RESOURCE_TRACE_INFO" val="{&quot;id&quot;:&quot;72008783&quot;,&quot;origin&quot;:0,&quot;type&quot;:&quot;pictures&quot;,&quot;user&quot;:&quot;525020414&quot;}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Fan</Template>
  <TotalTime>0</TotalTime>
  <Words>2269</Words>
  <Application>WPS 演示</Application>
  <PresentationFormat>自定义</PresentationFormat>
  <Paragraphs>294</Paragraphs>
  <Slides>32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47" baseType="lpstr">
      <vt:lpstr>Arial</vt:lpstr>
      <vt:lpstr>宋体</vt:lpstr>
      <vt:lpstr>Wingdings</vt:lpstr>
      <vt:lpstr>微软雅黑</vt:lpstr>
      <vt:lpstr>黑体</vt:lpstr>
      <vt:lpstr>quote-cjk-patch</vt:lpstr>
      <vt:lpstr>Segoe Print</vt:lpstr>
      <vt:lpstr>Times New Roman</vt:lpstr>
      <vt:lpstr>楷体</vt:lpstr>
      <vt:lpstr>pinyin-bold-font</vt:lpstr>
      <vt:lpstr>Arial Unicode MS</vt:lpstr>
      <vt:lpstr>Calibri</vt:lpstr>
      <vt:lpstr>pinyin-bold-font</vt:lpstr>
      <vt:lpstr>quote-cjk-patch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字体字号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Moira</cp:lastModifiedBy>
  <cp:revision>25</cp:revision>
  <dcterms:created xsi:type="dcterms:W3CDTF">2026-11-01T11:39:00Z</dcterms:created>
  <dcterms:modified xsi:type="dcterms:W3CDTF">2026-11-01T12:04:14Z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2052-12.1.0.29680</vt:lpwstr>
  </property>
  <property fmtid="{D5CDD505-2E9C-101B-9397-08002B2CF9AE}" pid="3" name="ICV">
    <vt:lpwstr>F871B45AC83BC836EF5AE06AD69FB13D_43</vt:lpwstr>
  </property>
</Properties>
</file>