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6.xml" ContentType="application/vnd.openxmlformats-officedocument.presentationml.tags+xml"/>
  <Override PartName="/ppt/notesSlides/notesSlide2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23.xml" ContentType="application/vnd.openxmlformats-officedocument.presentationml.tags+xml"/>
  <Override PartName="/ppt/notesSlides/notesSlide34.xml" ContentType="application/vnd.openxmlformats-officedocument.presentationml.notesSlide+xml"/>
  <Override PartName="/ppt/tags/tag24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tags/tag25.xml" ContentType="application/vnd.openxmlformats-officedocument.presentationml.tags+xml"/>
  <Override PartName="/ppt/notesSlides/notesSlide4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45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46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tags/tag99.xml" ContentType="application/vnd.openxmlformats-officedocument.presentationml.tags+xml"/>
  <Override PartName="/ppt/notesSlides/notesSlide53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4"/>
  </p:notesMasterIdLst>
  <p:sldIdLst>
    <p:sldId id="338" r:id="rId2"/>
    <p:sldId id="316" r:id="rId3"/>
    <p:sldId id="402" r:id="rId4"/>
    <p:sldId id="262" r:id="rId5"/>
    <p:sldId id="266" r:id="rId6"/>
    <p:sldId id="358" r:id="rId7"/>
    <p:sldId id="340" r:id="rId8"/>
    <p:sldId id="272" r:id="rId9"/>
    <p:sldId id="343" r:id="rId10"/>
    <p:sldId id="371" r:id="rId11"/>
    <p:sldId id="1263" r:id="rId12"/>
    <p:sldId id="950" r:id="rId13"/>
    <p:sldId id="1604" r:id="rId14"/>
    <p:sldId id="1264" r:id="rId15"/>
    <p:sldId id="1265" r:id="rId16"/>
    <p:sldId id="1605" r:id="rId17"/>
    <p:sldId id="1684" r:id="rId18"/>
    <p:sldId id="1266" r:id="rId19"/>
    <p:sldId id="1267" r:id="rId20"/>
    <p:sldId id="1268" r:id="rId21"/>
    <p:sldId id="341" r:id="rId22"/>
    <p:sldId id="388" r:id="rId23"/>
    <p:sldId id="1682" r:id="rId24"/>
    <p:sldId id="1155" r:id="rId25"/>
    <p:sldId id="1275" r:id="rId26"/>
    <p:sldId id="342" r:id="rId27"/>
    <p:sldId id="698" r:id="rId28"/>
    <p:sldId id="1038" r:id="rId29"/>
    <p:sldId id="1606" r:id="rId30"/>
    <p:sldId id="362" r:id="rId31"/>
    <p:sldId id="1039" r:id="rId32"/>
    <p:sldId id="395" r:id="rId33"/>
    <p:sldId id="394" r:id="rId34"/>
    <p:sldId id="493" r:id="rId35"/>
    <p:sldId id="1040" r:id="rId36"/>
    <p:sldId id="1041" r:id="rId37"/>
    <p:sldId id="403" r:id="rId38"/>
    <p:sldId id="439" r:id="rId39"/>
    <p:sldId id="700" r:id="rId40"/>
    <p:sldId id="445" r:id="rId41"/>
    <p:sldId id="442" r:id="rId42"/>
    <p:sldId id="443" r:id="rId43"/>
    <p:sldId id="444" r:id="rId44"/>
    <p:sldId id="446" r:id="rId45"/>
    <p:sldId id="1042" r:id="rId46"/>
    <p:sldId id="1608" r:id="rId47"/>
    <p:sldId id="451" r:id="rId48"/>
    <p:sldId id="1097" r:id="rId49"/>
    <p:sldId id="1355" r:id="rId50"/>
    <p:sldId id="1356" r:id="rId51"/>
    <p:sldId id="448" r:id="rId52"/>
    <p:sldId id="449" r:id="rId53"/>
    <p:sldId id="468" r:id="rId54"/>
    <p:sldId id="471" r:id="rId55"/>
    <p:sldId id="1609" r:id="rId56"/>
    <p:sldId id="472" r:id="rId57"/>
    <p:sldId id="1358" r:id="rId58"/>
    <p:sldId id="1610" r:id="rId59"/>
    <p:sldId id="1611" r:id="rId60"/>
    <p:sldId id="706" r:id="rId61"/>
    <p:sldId id="707" r:id="rId62"/>
    <p:sldId id="708" r:id="rId63"/>
    <p:sldId id="709" r:id="rId64"/>
    <p:sldId id="1612" r:id="rId65"/>
    <p:sldId id="1683" r:id="rId66"/>
    <p:sldId id="1613" r:id="rId67"/>
    <p:sldId id="1614" r:id="rId68"/>
    <p:sldId id="1615" r:id="rId69"/>
    <p:sldId id="1616" r:id="rId70"/>
    <p:sldId id="1617" r:id="rId71"/>
    <p:sldId id="473" r:id="rId72"/>
    <p:sldId id="475" r:id="rId73"/>
    <p:sldId id="1100" r:id="rId74"/>
    <p:sldId id="1101" r:id="rId75"/>
    <p:sldId id="1619" r:id="rId76"/>
    <p:sldId id="474" r:id="rId77"/>
    <p:sldId id="477" r:id="rId78"/>
    <p:sldId id="1621" r:id="rId79"/>
    <p:sldId id="476" r:id="rId80"/>
    <p:sldId id="478" r:id="rId81"/>
    <p:sldId id="1622" r:id="rId82"/>
    <p:sldId id="1607" r:id="rId83"/>
    <p:sldId id="483" r:id="rId84"/>
    <p:sldId id="1103" r:id="rId85"/>
    <p:sldId id="485" r:id="rId86"/>
    <p:sldId id="487" r:id="rId87"/>
    <p:sldId id="488" r:id="rId88"/>
    <p:sldId id="1623" r:id="rId89"/>
    <p:sldId id="489" r:id="rId90"/>
    <p:sldId id="490" r:id="rId91"/>
    <p:sldId id="1624" r:id="rId92"/>
    <p:sldId id="347" r:id="rId93"/>
  </p:sldIdLst>
  <p:sldSz cx="12192000" cy="6858000"/>
  <p:notesSz cx="6858000" cy="9144000"/>
  <p:custDataLst>
    <p:tags r:id="rId9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CCDCBF"/>
    <a:srgbClr val="203864"/>
    <a:srgbClr val="3760AB"/>
    <a:srgbClr val="3F6DC1"/>
    <a:srgbClr val="355DA5"/>
    <a:srgbClr val="2D4F8B"/>
    <a:srgbClr val="5780C9"/>
    <a:srgbClr val="365FA8"/>
    <a:srgbClr val="28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50" y="96"/>
      </p:cViewPr>
      <p:guideLst>
        <p:guide orient="horz" pos="21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gs" Target="tags/tag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2023/10/3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0B99-5D56-495B-BDA6-049F62BA0AAE}" type="datetimeFigureOut">
              <a:rPr lang="zh-CN" altLang="en-US" smtClean="0"/>
              <a:t>2023/10/3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2023/10/3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image" Target="../media/image3.jpeg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27.png"/><Relationship Id="rId5" Type="http://schemas.openxmlformats.org/officeDocument/2006/relationships/tags" Target="../tags/tag30.xml"/><Relationship Id="rId10" Type="http://schemas.openxmlformats.org/officeDocument/2006/relationships/image" Target="../media/image26.png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10" Type="http://schemas.openxmlformats.org/officeDocument/2006/relationships/image" Target="../media/image28.png"/><Relationship Id="rId4" Type="http://schemas.openxmlformats.org/officeDocument/2006/relationships/tags" Target="../tags/tag37.xml"/><Relationship Id="rId9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image" Target="../media/image31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30.jpeg"/><Relationship Id="rId5" Type="http://schemas.openxmlformats.org/officeDocument/2006/relationships/tags" Target="../tags/tag54.xml"/><Relationship Id="rId10" Type="http://schemas.openxmlformats.org/officeDocument/2006/relationships/image" Target="../media/image29.png"/><Relationship Id="rId4" Type="http://schemas.openxmlformats.org/officeDocument/2006/relationships/tags" Target="../tags/tag53.xml"/><Relationship Id="rId9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10" Type="http://schemas.openxmlformats.org/officeDocument/2006/relationships/image" Target="../media/image32.png"/><Relationship Id="rId4" Type="http://schemas.openxmlformats.org/officeDocument/2006/relationships/tags" Target="../tags/tag61.xml"/><Relationship Id="rId9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image" Target="../media/image34.png"/><Relationship Id="rId5" Type="http://schemas.openxmlformats.org/officeDocument/2006/relationships/tags" Target="../tags/tag70.xml"/><Relationship Id="rId10" Type="http://schemas.openxmlformats.org/officeDocument/2006/relationships/image" Target="../media/image33.png"/><Relationship Id="rId4" Type="http://schemas.openxmlformats.org/officeDocument/2006/relationships/tags" Target="../tags/tag69.xml"/><Relationship Id="rId9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image" Target="../media/image36.jpeg"/><Relationship Id="rId5" Type="http://schemas.openxmlformats.org/officeDocument/2006/relationships/tags" Target="../tags/tag78.xml"/><Relationship Id="rId10" Type="http://schemas.openxmlformats.org/officeDocument/2006/relationships/image" Target="../media/image35.jpeg"/><Relationship Id="rId4" Type="http://schemas.openxmlformats.org/officeDocument/2006/relationships/tags" Target="../tags/tag77.xml"/><Relationship Id="rId9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image" Target="../media/image3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image" Target="../media/image4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image" Target="../media/image4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image" Target="../media/image49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image" Target="../media/image5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image" Target="../media/image5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9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image" Target="../media/image5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image" Target="../media/image6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4" Type="http://schemas.openxmlformats.org/officeDocument/2006/relationships/image" Target="../media/image6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image" Target="../media/image62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image" Target="../media/image63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image" Target="../media/image6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image" Target="../media/image6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4" Type="http://schemas.openxmlformats.org/officeDocument/2006/relationships/image" Target="../media/image66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9.xml"/><Relationship Id="rId1" Type="http://schemas.openxmlformats.org/officeDocument/2006/relationships/tags" Target="../tags/tag1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image" Target="../media/image67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4.xml"/><Relationship Id="rId7" Type="http://schemas.openxmlformats.org/officeDocument/2006/relationships/image" Target="../media/image1.jpe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notesSlide" Target="../notesSlides/notesSlide6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98174" y="694831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3101106" y="1631418"/>
            <a:ext cx="58058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基础课第二十课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-文本框 61"/>
          <p:cNvSpPr txBox="1"/>
          <p:nvPr>
            <p:custDataLst>
              <p:tags r:id="rId4"/>
            </p:custDataLst>
          </p:nvPr>
        </p:nvSpPr>
        <p:spPr>
          <a:xfrm>
            <a:off x="3747936" y="3061643"/>
            <a:ext cx="49580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你吃过糖醋鱼吗？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731575" y="5117689"/>
            <a:ext cx="1886840" cy="521970"/>
            <a:chOff x="5152580" y="4814159"/>
            <a:chExt cx="1886840" cy="521970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410592" y="4814159"/>
              <a:ext cx="136969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  <p:pic>
        <p:nvPicPr>
          <p:cNvPr id="3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40245" y="3952875"/>
            <a:ext cx="3365500" cy="2244090"/>
          </a:xfrm>
          <a:prstGeom prst="roundRect">
            <a:avLst>
              <a:gd name="adj" fmla="val 1848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0483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75" y="1325563"/>
            <a:ext cx="10871200" cy="215900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490788" y="1603375"/>
            <a:ext cx="687387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467725" y="1603375"/>
            <a:ext cx="687388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90788" y="2782888"/>
            <a:ext cx="687387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位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467725" y="2782888"/>
            <a:ext cx="687388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碗</a:t>
            </a:r>
          </a:p>
        </p:txBody>
      </p:sp>
      <p:sp>
        <p:nvSpPr>
          <p:cNvPr id="3" name="标题 1"/>
          <p:cNvSpPr txBox="1"/>
          <p:nvPr/>
        </p:nvSpPr>
        <p:spPr>
          <a:xfrm>
            <a:off x="828675" y="356235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9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</a:rPr>
              <a:t>3——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读句子：第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</a:rPr>
              <a:t>383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0728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8350" y="4810125"/>
            <a:ext cx="5556250" cy="1830388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6868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请客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252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355" y="1699895"/>
            <a:ext cx="5111750" cy="3408045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2" name="矩形 2"/>
          <p:cNvSpPr/>
          <p:nvPr/>
        </p:nvSpPr>
        <p:spPr>
          <a:xfrm>
            <a:off x="502285" y="756285"/>
            <a:ext cx="820356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服务员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：请问，一共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位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客人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顾  客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位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客人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对话气泡: 椭圆形 4"/>
          <p:cNvSpPr/>
          <p:nvPr/>
        </p:nvSpPr>
        <p:spPr>
          <a:xfrm flipH="1">
            <a:off x="908050" y="2987675"/>
            <a:ext cx="5869305" cy="3743325"/>
          </a:xfrm>
          <a:prstGeom prst="wedgeEllipseCallout">
            <a:avLst>
              <a:gd name="adj1" fmla="val -58034"/>
              <a:gd name="adj2" fmla="val -24816"/>
            </a:avLst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今天我</a:t>
            </a:r>
            <a:r>
              <a:rPr kumimoji="0" lang="zh-CN" altLang="en-US" sz="4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请客</a:t>
            </a: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！</a:t>
            </a:r>
            <a:endParaRPr kumimoji="0" lang="en-US" altLang="zh-CN" sz="4000" b="1" i="0" u="none" strike="noStrike" kern="1200" cap="none" spc="0" normalizeH="0" baseline="0" noProof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0" lang="zh-CN" altLang="en-US" sz="4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请</a:t>
            </a: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大家</a:t>
            </a:r>
            <a:r>
              <a:rPr kumimoji="0" lang="zh-CN" altLang="en-US" sz="4800" b="1" i="0" u="none" strike="noStrike" kern="1200" cap="none" spc="0" normalizeH="0" baseline="0" noProof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吃饭</a:t>
            </a: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4000" b="1" i="0" u="none" strike="noStrike" kern="1200" cap="none" spc="0" normalizeH="0" baseline="0" noProof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你们想吃什么？</a:t>
            </a:r>
            <a:r>
              <a:rPr kumimoji="0" lang="zh-CN" altLang="en-US" sz="4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随便点</a:t>
            </a:r>
            <a:r>
              <a:rPr kumimoji="0" lang="zh-CN" altLang="en-US" sz="4000" b="1" i="0" u="none" strike="noStrike" kern="1200" cap="none" spc="0" normalizeH="0" baseline="0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zh-CN" altLang="en-US" sz="2000" b="1" i="0" u="none" strike="noStrike" kern="1200" cap="none" spc="0" normalizeH="0" baseline="0" noProof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Rectangle 2"/>
          <p:cNvSpPr txBox="1"/>
          <p:nvPr/>
        </p:nvSpPr>
        <p:spPr>
          <a:xfrm>
            <a:off x="6385243" y="5330825"/>
            <a:ext cx="5503862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他们在饭店吃饭。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6868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请客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Text Box 2"/>
          <p:cNvSpPr txBox="1"/>
          <p:nvPr/>
        </p:nvSpPr>
        <p:spPr>
          <a:xfrm>
            <a:off x="862965" y="1353185"/>
            <a:ext cx="50095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+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请客。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5" name="Text Box 4"/>
          <p:cNvSpPr txBox="1"/>
          <p:nvPr/>
        </p:nvSpPr>
        <p:spPr>
          <a:xfrm>
            <a:off x="862965" y="2494915"/>
            <a:ext cx="90227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 +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+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付钱）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6" name="Text Box 5"/>
          <p:cNvSpPr txBox="1"/>
          <p:nvPr/>
        </p:nvSpPr>
        <p:spPr>
          <a:xfrm>
            <a:off x="862965" y="3743325"/>
            <a:ext cx="90227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 +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+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 + v.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（人</a:t>
            </a: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付钱）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7" name="Text Box 6"/>
          <p:cNvSpPr txBox="1"/>
          <p:nvPr/>
        </p:nvSpPr>
        <p:spPr>
          <a:xfrm>
            <a:off x="862965" y="4987290"/>
            <a:ext cx="9022715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谢谢你帮我，改天我请你吃饭吧！</a:t>
            </a:r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54921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随便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3" name="Rectangle 2"/>
          <p:cNvSpPr txBox="1"/>
          <p:nvPr/>
        </p:nvSpPr>
        <p:spPr>
          <a:xfrm>
            <a:off x="638175" y="1317308"/>
            <a:ext cx="335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随便</a:t>
            </a:r>
            <a:r>
              <a:rPr lang="en-US" altLang="zh-CN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endParaRPr lang="zh-CN" altLang="en-US" sz="5400" b="1" baseline="-25000">
              <a:solidFill>
                <a:srgbClr val="548235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67915" y="2585403"/>
            <a:ext cx="9472613" cy="3243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桌子上的水果你们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随便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上课时，不要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随便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说话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我们不应该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随便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扔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垃圾。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810196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点菜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  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菜单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  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尝尝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4577" name="图片 3"/>
          <p:cNvPicPr>
            <a:picLocks noChangeAspect="1"/>
          </p:cNvPicPr>
          <p:nvPr/>
        </p:nvPicPr>
        <p:blipFill>
          <a:blip r:embed="rId3"/>
          <a:srcRect l="5658" t="6245" r="52837" b="4865"/>
          <a:stretch>
            <a:fillRect/>
          </a:stretch>
        </p:blipFill>
        <p:spPr>
          <a:xfrm>
            <a:off x="100330" y="810895"/>
            <a:ext cx="3228340" cy="6047105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2" name="矩形 5"/>
          <p:cNvSpPr/>
          <p:nvPr/>
        </p:nvSpPr>
        <p:spPr>
          <a:xfrm>
            <a:off x="3889375" y="1207770"/>
            <a:ext cx="7330440" cy="51695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顾客正在饭店</a:t>
            </a: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  <a:r>
              <a:rPr lang="zh-CN" altLang="en-US" sz="44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菜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服务员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各位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点儿什么</a:t>
            </a:r>
            <a:r>
              <a:rPr lang="zh-CN" altLang="en-US" sz="36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菜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顾  客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：饭店有什么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特色菜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服务员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：我们的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特色菜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牛排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顾  客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：那我</a:t>
            </a: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一个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牛排</a:t>
            </a: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尝尝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98069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点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//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菜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  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菜单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  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尝尝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Text Box 2"/>
          <p:cNvSpPr txBox="1"/>
          <p:nvPr/>
        </p:nvSpPr>
        <p:spPr>
          <a:xfrm>
            <a:off x="755015" y="1229360"/>
            <a:ext cx="8857615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点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//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菜：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）点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什么菜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例：他点了一份西红柿炒鸡蛋。</a:t>
            </a:r>
          </a:p>
          <a:p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）点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几道菜</a:t>
            </a: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例：我们点了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道菜，够吃了。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98069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辣子鸡  鱼香肉丝  糖醋鱼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6950"/>
            <a:ext cx="4139565" cy="27698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5900" y="2197735"/>
            <a:ext cx="4140835" cy="27539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0980" y="4032885"/>
            <a:ext cx="4351020" cy="2719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54921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味道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1"/>
          <p:cNvSpPr/>
          <p:nvPr/>
        </p:nvSpPr>
        <p:spPr>
          <a:xfrm>
            <a:off x="638175" y="756285"/>
            <a:ext cx="11152188" cy="212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服务员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糖醋鱼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味道</a:t>
            </a:r>
            <a:r>
              <a:rPr lang="zh-CN" altLang="en-US" sz="4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不错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，很多客人点这个。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顾  客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：好，那儿我们来一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份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糖醋鱼。</a:t>
            </a:r>
          </a:p>
        </p:txBody>
      </p:sp>
      <p:pic>
        <p:nvPicPr>
          <p:cNvPr id="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" y="3145155"/>
            <a:ext cx="4829810" cy="3422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Box 5"/>
          <p:cNvSpPr txBox="1"/>
          <p:nvPr/>
        </p:nvSpPr>
        <p:spPr>
          <a:xfrm>
            <a:off x="7422515" y="3145155"/>
            <a:ext cx="2867025" cy="82994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五种味道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6130290" y="4547235"/>
            <a:ext cx="5947410" cy="82994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酸、甜、苦、辣、咸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92810" y="81280"/>
            <a:ext cx="48342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味道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、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53390" y="658813"/>
            <a:ext cx="10174288" cy="51130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吃的味道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辣子鸡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很辣，但是</a:t>
            </a:r>
            <a:r>
              <a:rPr lang="zh-CN" altLang="en-US" sz="48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味道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非常好。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鱼香肉丝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味道</a:t>
            </a:r>
            <a:r>
              <a:rPr lang="zh-CN" altLang="en-US" sz="48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甜甜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的，好吃极了。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闻的味道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这朵花的</a:t>
            </a:r>
            <a:r>
              <a:rPr lang="zh-CN" altLang="en-US" sz="4800" b="1">
                <a:solidFill>
                  <a:srgbClr val="941100"/>
                </a:solidFill>
                <a:latin typeface="楷体" panose="02010609060101010101" charset="-122"/>
                <a:ea typeface="楷体" panose="02010609060101010101" charset="-122"/>
              </a:rPr>
              <a:t>味道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闻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起来很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香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闻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到了一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股</a:t>
            </a:r>
            <a:r>
              <a:rPr lang="zh-CN" altLang="en-US" sz="48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淡淡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米饭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香</a:t>
            </a:r>
            <a:r>
              <a:rPr lang="zh-CN" altLang="en-US" sz="4800" b="1">
                <a:solidFill>
                  <a:srgbClr val="941100"/>
                </a:solidFill>
                <a:latin typeface="楷体" panose="02010609060101010101" charset="-122"/>
                <a:ea typeface="楷体" panose="02010609060101010101" charset="-122"/>
              </a:rPr>
              <a:t>味儿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6869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270" y="3046095"/>
            <a:ext cx="3427730" cy="191008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6" name="Rectangle 2"/>
          <p:cNvSpPr txBox="1"/>
          <p:nvPr/>
        </p:nvSpPr>
        <p:spPr>
          <a:xfrm>
            <a:off x="5954713" y="5772150"/>
            <a:ext cx="41116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米饭</a:t>
            </a:r>
            <a:endParaRPr lang="zh-CN" altLang="en-US" sz="5400" b="1" baseline="-25000">
              <a:solidFill>
                <a:srgbClr val="9411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38988" y="5715000"/>
            <a:ext cx="110966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碗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04769" y="1287845"/>
            <a:ext cx="8995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509167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623139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45193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836128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6-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同意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4"/>
          <p:cNvSpPr/>
          <p:nvPr/>
        </p:nvSpPr>
        <p:spPr>
          <a:xfrm>
            <a:off x="755015" y="895668"/>
            <a:ext cx="9474200" cy="52622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 V.  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同意</a:t>
            </a: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谁的话</a:t>
            </a: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想法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同意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，咱们就来个辣子鸡吧。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我不太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同意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你说的话。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 N.  </a:t>
            </a: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请假休息需要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得到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老师的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同意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24192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+(O)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802380" y="2350770"/>
            <a:ext cx="15970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礼物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35400" y="1239520"/>
            <a:ext cx="972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送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45" y="1072515"/>
            <a:ext cx="3098165" cy="22415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580" y="1072515"/>
            <a:ext cx="3183890" cy="20986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585325" y="2265680"/>
            <a:ext cx="2221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华侨大学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079355" y="1163320"/>
            <a:ext cx="5918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57320" y="4229100"/>
            <a:ext cx="28213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和老师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90670" y="5309870"/>
            <a:ext cx="14986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请假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845" y="4084320"/>
            <a:ext cx="3339465" cy="214058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059670" y="4018915"/>
            <a:ext cx="12725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酒店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322560" y="5038725"/>
            <a:ext cx="7473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住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1730" y="3931285"/>
            <a:ext cx="3324225" cy="2293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24192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+(O)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62965" y="1094105"/>
            <a:ext cx="64077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+(</a:t>
            </a:r>
            <a:r>
              <a:rPr lang="en-US" altLang="zh-CN" sz="44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O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altLang="zh-CN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50105" y="1217295"/>
            <a:ext cx="534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表示以前完成，有这个经验。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55015" y="1986915"/>
            <a:ext cx="890143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听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48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这首歌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我没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48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辣子鸡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，不过我想尝尝。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我以前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48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中国朋友家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我刚才</a:t>
            </a:r>
            <a:r>
              <a:rPr lang="zh-CN" altLang="en-US" sz="48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48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饭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386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60768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969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38" y="1447800"/>
            <a:ext cx="11395075" cy="4579938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54125" y="3190875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我曾经</a:t>
            </a:r>
            <a:r>
              <a:rPr lang="zh-CN" altLang="en-US" sz="3600" b="1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这里。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254125" y="513080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我刚才</a:t>
            </a:r>
            <a:r>
              <a:rPr lang="zh-CN" altLang="en-US" sz="3600" b="1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饭了。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  <p:bldP spid="3" grpId="1"/>
      <p:bldP spid="5" grpId="0"/>
      <p:bldP spid="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386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072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15" y="957898"/>
            <a:ext cx="11545888" cy="567213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7" name="TextBox 2"/>
          <p:cNvSpPr txBox="1"/>
          <p:nvPr/>
        </p:nvSpPr>
        <p:spPr>
          <a:xfrm>
            <a:off x="1103313" y="189357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她已经给你</a:t>
            </a:r>
            <a:r>
              <a:rPr lang="zh-CN" altLang="en-US" sz="3600" b="1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送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礼物了。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103313" y="3870643"/>
            <a:ext cx="898207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我已经跟老师</a:t>
            </a:r>
            <a:r>
              <a:rPr lang="zh-CN" altLang="en-US" sz="3600" b="1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请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假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299528" y="584962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我在这个酒店</a:t>
            </a:r>
            <a:r>
              <a:rPr lang="zh-CN" altLang="en-US" sz="3600" b="1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住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一次。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500" y="1108075"/>
            <a:ext cx="9744075" cy="54705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1985" name="标题 1"/>
          <p:cNvSpPr txBox="1"/>
          <p:nvPr/>
        </p:nvSpPr>
        <p:spPr>
          <a:xfrm>
            <a:off x="1409700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课文热身：第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384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3009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课文听力练习（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387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2770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38" y="1325563"/>
            <a:ext cx="11014075" cy="532606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3009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课文听力练习（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387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3794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88" y="1325563"/>
            <a:ext cx="11585575" cy="500856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6980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第二十课第一部分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4818" name="文本框 2"/>
          <p:cNvSpPr txBox="1"/>
          <p:nvPr/>
        </p:nvSpPr>
        <p:spPr>
          <a:xfrm>
            <a:off x="755015" y="81280"/>
            <a:ext cx="1124775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（艾米丽、马克和玛丽亚走进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饭店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。）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欢迎光临！您几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位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三位。今天我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请客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，你们想吃什么？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随便点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你们饭店有什么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特色菜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糖醋鱼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味道不错，很多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客人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点这个。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好，那我们来一个糖醋鱼怎么样？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2"/>
          <p:cNvSpPr txBox="1"/>
          <p:nvPr/>
        </p:nvSpPr>
        <p:spPr>
          <a:xfrm>
            <a:off x="774700" y="0"/>
            <a:ext cx="9807575" cy="6410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同意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你吃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糖醋鱼吗？好吃吗？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（看菜单）我也没吃过，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        不过看起来不错，我们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尝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一尝吧。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好的，一个糖醋鱼。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请问，旁边的客人吃的是什么？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        好像不错。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2"/>
          <p:cNvSpPr txBox="1"/>
          <p:nvPr/>
        </p:nvSpPr>
        <p:spPr>
          <a:xfrm>
            <a:off x="300355" y="117475"/>
            <a:ext cx="11556365" cy="67392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我看好像是鱼香肉丝，我们也来一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你们能不能吃辣的？我们来个辣子鸡吧？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玛丽亚、马克：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可以。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好的？还要别的吗？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先点这些吧。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好的，一个糖醋鱼，一个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鱼香肉丝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    一个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辣子鸡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再来三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碗米饭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89280" y="323850"/>
            <a:ext cx="10893425" cy="5833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5842" name="文本框 2"/>
          <p:cNvSpPr txBox="1"/>
          <p:nvPr/>
        </p:nvSpPr>
        <p:spPr>
          <a:xfrm>
            <a:off x="724535" y="496253"/>
            <a:ext cx="10621963" cy="5487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艾米丽、马克和玛丽亚走进饭店。）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！您几位？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艾米丽：三位。今天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，你们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？随便点。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玛丽亚：你们饭店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不错，很多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玛丽亚：好，那我们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1014075" cy="56667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7890" name="文本框 2"/>
          <p:cNvSpPr txBox="1"/>
          <p:nvPr/>
        </p:nvSpPr>
        <p:spPr>
          <a:xfrm>
            <a:off x="978218" y="684848"/>
            <a:ext cx="9331325" cy="5487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艾米丽：同意。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克：你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？好吃吗？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艾米丽：（看菜单）我也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，我们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服务员：好的，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克：请问，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是什么？好像不错。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7020" y="460375"/>
            <a:ext cx="11557635" cy="59429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9938" name="文本框 2"/>
          <p:cNvSpPr txBox="1"/>
          <p:nvPr/>
        </p:nvSpPr>
        <p:spPr>
          <a:xfrm>
            <a:off x="884238" y="492125"/>
            <a:ext cx="10380662" cy="5910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艾米丽：我看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，我们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。你们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吧？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玛丽亚、马克：可以。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服务员：好的？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玛丽亚：先点这些吧。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服务员：好的，一个糖醋鱼，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，一个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艾米丽：再来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 txBox="1"/>
          <p:nvPr/>
        </p:nvSpPr>
        <p:spPr>
          <a:xfrm>
            <a:off x="1331595" y="-168275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400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课文改写</a:t>
            </a:r>
          </a:p>
        </p:txBody>
      </p:sp>
      <p:sp>
        <p:nvSpPr>
          <p:cNvPr id="2" name="文本框 2"/>
          <p:cNvSpPr txBox="1"/>
          <p:nvPr/>
        </p:nvSpPr>
        <p:spPr>
          <a:xfrm>
            <a:off x="177800" y="938213"/>
            <a:ext cx="11887200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457200" hangingPunct="0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艾米丽、马克和玛利亚一起去（    ）吃饭，今天艾米丽（   ），她告诉玛利亚和马克可以（   ）（    ），服务员给他们推荐了饭店的</a:t>
            </a:r>
          </a:p>
          <a:p>
            <a:pPr indent="457200" hangingPunct="0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（     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糖醋鱼，很多客人都点过这个，并且（   ）很不错，艾米丽没（   ）糖醋鱼，不过她看了看（   ），觉得糖醋鱼看起来（    ），可以（  ）一（   ）。</a:t>
            </a:r>
          </a:p>
          <a:p>
            <a:pPr indent="457200" hangingPunct="0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马克看到旁边的（   ）点的鱼香肉丝好像很不错，所以告诉服务员他们也要来（   ）。艾米丽建议吃辣子鸡，所以她问马克和玛利亚（    ）吃辣的，他们都说可以。所以他们最后点了一个（    ），一个（    ），一个（    ），和三（   ）米饭。</a:t>
            </a:r>
          </a:p>
        </p:txBody>
      </p:sp>
      <p:sp>
        <p:nvSpPr>
          <p:cNvPr id="40963" name="文本框 4"/>
          <p:cNvSpPr txBox="1"/>
          <p:nvPr/>
        </p:nvSpPr>
        <p:spPr>
          <a:xfrm>
            <a:off x="5661025" y="1157288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饭店</a:t>
            </a:r>
          </a:p>
        </p:txBody>
      </p:sp>
      <p:sp>
        <p:nvSpPr>
          <p:cNvPr id="40964" name="文本框 5"/>
          <p:cNvSpPr txBox="1"/>
          <p:nvPr/>
        </p:nvSpPr>
        <p:spPr>
          <a:xfrm>
            <a:off x="9864725" y="1157288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请客</a:t>
            </a:r>
          </a:p>
        </p:txBody>
      </p:sp>
      <p:sp>
        <p:nvSpPr>
          <p:cNvPr id="40965" name="文本框 6"/>
          <p:cNvSpPr txBox="1"/>
          <p:nvPr/>
        </p:nvSpPr>
        <p:spPr>
          <a:xfrm>
            <a:off x="3695700" y="1762125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随便</a:t>
            </a:r>
          </a:p>
        </p:txBody>
      </p:sp>
      <p:sp>
        <p:nvSpPr>
          <p:cNvPr id="40966" name="文本框 7"/>
          <p:cNvSpPr txBox="1"/>
          <p:nvPr/>
        </p:nvSpPr>
        <p:spPr>
          <a:xfrm>
            <a:off x="4995863" y="1762125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点菜</a:t>
            </a:r>
          </a:p>
        </p:txBody>
      </p:sp>
      <p:sp>
        <p:nvSpPr>
          <p:cNvPr id="3" name="文本框 8"/>
          <p:cNvSpPr txBox="1"/>
          <p:nvPr/>
        </p:nvSpPr>
        <p:spPr>
          <a:xfrm>
            <a:off x="927100" y="2419350"/>
            <a:ext cx="12223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特色菜</a:t>
            </a:r>
          </a:p>
        </p:txBody>
      </p:sp>
      <p:sp>
        <p:nvSpPr>
          <p:cNvPr id="40968" name="文本框 9"/>
          <p:cNvSpPr txBox="1"/>
          <p:nvPr/>
        </p:nvSpPr>
        <p:spPr>
          <a:xfrm>
            <a:off x="8934450" y="2419350"/>
            <a:ext cx="8715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味道</a:t>
            </a:r>
          </a:p>
        </p:txBody>
      </p:sp>
      <p:sp>
        <p:nvSpPr>
          <p:cNvPr id="40969" name="文本框 10"/>
          <p:cNvSpPr txBox="1"/>
          <p:nvPr/>
        </p:nvSpPr>
        <p:spPr>
          <a:xfrm>
            <a:off x="1582738" y="3025775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吃过</a:t>
            </a:r>
          </a:p>
        </p:txBody>
      </p:sp>
      <p:sp>
        <p:nvSpPr>
          <p:cNvPr id="40970" name="文本框 11"/>
          <p:cNvSpPr txBox="1"/>
          <p:nvPr/>
        </p:nvSpPr>
        <p:spPr>
          <a:xfrm>
            <a:off x="6353175" y="3084513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菜单</a:t>
            </a:r>
          </a:p>
        </p:txBody>
      </p:sp>
      <p:sp>
        <p:nvSpPr>
          <p:cNvPr id="40971" name="文本框 12"/>
          <p:cNvSpPr txBox="1"/>
          <p:nvPr/>
        </p:nvSpPr>
        <p:spPr>
          <a:xfrm>
            <a:off x="565150" y="3662363"/>
            <a:ext cx="8699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  <p:bldP spid="40963" grpId="1"/>
      <p:bldP spid="40964" grpId="0"/>
      <p:bldP spid="40965" grpId="0"/>
      <p:bldP spid="40965" grpId="1"/>
      <p:bldP spid="40966" grpId="0"/>
      <p:bldP spid="40966" grpId="1"/>
      <p:bldP spid="3" grpId="0"/>
      <p:bldP spid="3" grpId="1"/>
      <p:bldP spid="40968" grpId="0"/>
      <p:bldP spid="40968" grpId="1"/>
      <p:bldP spid="40969" grpId="0"/>
      <p:bldP spid="40969" grpId="1"/>
      <p:bldP spid="40970" grpId="0"/>
      <p:bldP spid="40970" grpId="1"/>
      <p:bldP spid="40971" grpId="0"/>
      <p:bldP spid="40971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50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第二十课第二部分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</a:t>
              </a:r>
              <a:r>
                <a:rPr lang="en-US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1</a:t>
              </a: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003935" y="972820"/>
            <a:ext cx="10454005" cy="332549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sp>
        <p:nvSpPr>
          <p:cNvPr id="25604" name="矩形 1"/>
          <p:cNvSpPr/>
          <p:nvPr/>
        </p:nvSpPr>
        <p:spPr>
          <a:xfrm>
            <a:off x="1217930" y="1045210"/>
            <a:ext cx="1024001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① 饭店  特色菜  菜单  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② 客人   位  请客  点菜  份  碗  米饭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同意  尝 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③ 随便  过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④ 糖醋鱼   鱼香肉丝   辣子鸡 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1003935" y="4780280"/>
            <a:ext cx="10454640" cy="119824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2065" y="5087620"/>
            <a:ext cx="7639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语法：过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2" name="矩形 1"/>
          <p:cNvSpPr/>
          <p:nvPr/>
        </p:nvSpPr>
        <p:spPr>
          <a:xfrm>
            <a:off x="2080895" y="1428750"/>
            <a:ext cx="92043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敲    敲门   和    跟    一样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空    有空   打算  事  星期天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638175" y="1082675"/>
            <a:ext cx="10646410" cy="467614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1508" name="矩形 1"/>
          <p:cNvSpPr/>
          <p:nvPr/>
        </p:nvSpPr>
        <p:spPr>
          <a:xfrm>
            <a:off x="862965" y="1235710"/>
            <a:ext cx="1032954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扎 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啤酒 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需要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买单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打包</a:t>
            </a:r>
            <a:endParaRPr lang="en-US" altLang="zh-CN" sz="40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上菜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味道 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香     有名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推荐   饱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赶紧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从来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果然</a:t>
            </a:r>
            <a:endParaRPr lang="en-US" altLang="zh-CN" sz="40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   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了 </a:t>
            </a:r>
            <a:endParaRPr lang="en-US" altLang="zh-CN" sz="40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，一边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酸梅汤</a:t>
            </a:r>
            <a:endParaRPr lang="en-US" altLang="zh-CN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724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389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9458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45" y="1258570"/>
            <a:ext cx="11344275" cy="465296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" name="文本框 4"/>
          <p:cNvSpPr txBox="1"/>
          <p:nvPr/>
        </p:nvSpPr>
        <p:spPr>
          <a:xfrm>
            <a:off x="1514158" y="1476058"/>
            <a:ext cx="6858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</a:t>
            </a:r>
          </a:p>
        </p:txBody>
      </p:sp>
      <p:sp>
        <p:nvSpPr>
          <p:cNvPr id="8" name="文本框 5"/>
          <p:cNvSpPr txBox="1"/>
          <p:nvPr/>
        </p:nvSpPr>
        <p:spPr>
          <a:xfrm>
            <a:off x="1514158" y="2450783"/>
            <a:ext cx="6858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</a:t>
            </a:r>
          </a:p>
        </p:txBody>
      </p:sp>
      <p:sp>
        <p:nvSpPr>
          <p:cNvPr id="18" name="文本框 6"/>
          <p:cNvSpPr txBox="1"/>
          <p:nvPr/>
        </p:nvSpPr>
        <p:spPr>
          <a:xfrm>
            <a:off x="5098733" y="1506220"/>
            <a:ext cx="167322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抓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</a:t>
            </a:r>
          </a:p>
        </p:txBody>
      </p:sp>
      <p:sp>
        <p:nvSpPr>
          <p:cNvPr id="19" name="文本框 7"/>
          <p:cNvSpPr txBox="1"/>
          <p:nvPr/>
        </p:nvSpPr>
        <p:spPr>
          <a:xfrm>
            <a:off x="5581333" y="2428558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9650095" y="149034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9650095" y="2428558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</a:p>
        </p:txBody>
      </p:sp>
      <p:sp>
        <p:nvSpPr>
          <p:cNvPr id="22" name="文本框 10"/>
          <p:cNvSpPr txBox="1"/>
          <p:nvPr/>
        </p:nvSpPr>
        <p:spPr>
          <a:xfrm>
            <a:off x="1514158" y="4155758"/>
            <a:ext cx="6858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啤</a:t>
            </a:r>
          </a:p>
        </p:txBody>
      </p:sp>
      <p:sp>
        <p:nvSpPr>
          <p:cNvPr id="31" name="文本框 11"/>
          <p:cNvSpPr txBox="1"/>
          <p:nvPr/>
        </p:nvSpPr>
        <p:spPr>
          <a:xfrm>
            <a:off x="1085533" y="5208270"/>
            <a:ext cx="223043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白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葡萄</a:t>
            </a:r>
          </a:p>
        </p:txBody>
      </p:sp>
      <p:sp>
        <p:nvSpPr>
          <p:cNvPr id="32" name="文本框 12"/>
          <p:cNvSpPr txBox="1"/>
          <p:nvPr/>
        </p:nvSpPr>
        <p:spPr>
          <a:xfrm>
            <a:off x="5590858" y="4155758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包</a:t>
            </a:r>
          </a:p>
        </p:txBody>
      </p:sp>
      <p:sp>
        <p:nvSpPr>
          <p:cNvPr id="33" name="文本框 13"/>
          <p:cNvSpPr txBox="1"/>
          <p:nvPr/>
        </p:nvSpPr>
        <p:spPr>
          <a:xfrm>
            <a:off x="5579745" y="520827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针</a:t>
            </a:r>
          </a:p>
        </p:txBody>
      </p:sp>
      <p:sp>
        <p:nvSpPr>
          <p:cNvPr id="34" name="文本框 14"/>
          <p:cNvSpPr txBox="1"/>
          <p:nvPr/>
        </p:nvSpPr>
        <p:spPr>
          <a:xfrm>
            <a:off x="9650095" y="4254183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</a:p>
        </p:txBody>
      </p:sp>
      <p:sp>
        <p:nvSpPr>
          <p:cNvPr id="35" name="文本框 15"/>
          <p:cNvSpPr txBox="1"/>
          <p:nvPr/>
        </p:nvSpPr>
        <p:spPr>
          <a:xfrm>
            <a:off x="9650095" y="517017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2238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390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516120" y="1083945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2048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1913890"/>
            <a:ext cx="5794375" cy="468630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pic>
        <p:nvPicPr>
          <p:cNvPr id="2048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913890"/>
            <a:ext cx="5900738" cy="468630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0" y="190500"/>
            <a:ext cx="3300095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扎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2529" name="图片 1"/>
          <p:cNvPicPr>
            <a:picLocks noChangeAspect="1"/>
          </p:cNvPicPr>
          <p:nvPr/>
        </p:nvPicPr>
        <p:blipFill>
          <a:blip r:embed="rId10"/>
          <a:srcRect b="3113"/>
          <a:stretch>
            <a:fillRect/>
          </a:stretch>
        </p:blipFill>
        <p:spPr>
          <a:xfrm>
            <a:off x="1108710" y="2446655"/>
            <a:ext cx="3910330" cy="3951605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3" name="Rectangle 2"/>
          <p:cNvSpPr txBox="1"/>
          <p:nvPr/>
        </p:nvSpPr>
        <p:spPr>
          <a:xfrm>
            <a:off x="1008063" y="1191895"/>
            <a:ext cx="41116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啤酒</a:t>
            </a:r>
            <a:endParaRPr lang="zh-CN" altLang="en-US" sz="5400" b="1" baseline="-25000">
              <a:solidFill>
                <a:srgbClr val="9411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2189163" y="1191895"/>
            <a:ext cx="111125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扎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532" name="图片 4"/>
          <p:cNvPicPr>
            <a:picLocks noChangeAspect="1"/>
          </p:cNvPicPr>
          <p:nvPr/>
        </p:nvPicPr>
        <p:blipFill>
          <a:blip r:embed="rId11"/>
          <a:srcRect b="3111"/>
          <a:stretch>
            <a:fillRect/>
          </a:stretch>
        </p:blipFill>
        <p:spPr>
          <a:xfrm>
            <a:off x="7099300" y="2541270"/>
            <a:ext cx="3980815" cy="385699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7" name="Rectangle 2"/>
          <p:cNvSpPr txBox="1"/>
          <p:nvPr/>
        </p:nvSpPr>
        <p:spPr>
          <a:xfrm>
            <a:off x="6795770" y="1249045"/>
            <a:ext cx="41116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酸梅汤</a:t>
            </a:r>
            <a:endParaRPr lang="zh-CN" altLang="en-US" sz="5400" b="1" baseline="-25000">
              <a:solidFill>
                <a:srgbClr val="9411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7540625" y="1191895"/>
            <a:ext cx="111125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扎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283210" y="190500"/>
            <a:ext cx="11727815" cy="6327775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513037" y="4098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推荐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矩形 3"/>
          <p:cNvSpPr/>
          <p:nvPr/>
        </p:nvSpPr>
        <p:spPr>
          <a:xfrm>
            <a:off x="4249420" y="409575"/>
            <a:ext cx="7578725" cy="31067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服务员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咱家的酸梅汤很好喝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4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推荐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您尝一尝。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顾  客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：好，就听你的，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来一扎酸梅汤。</a:t>
            </a:r>
          </a:p>
        </p:txBody>
      </p:sp>
      <p:pic>
        <p:nvPicPr>
          <p:cNvPr id="3" name="图片 4"/>
          <p:cNvPicPr>
            <a:picLocks noChangeAspect="1"/>
          </p:cNvPicPr>
          <p:nvPr/>
        </p:nvPicPr>
        <p:blipFill rotWithShape="1">
          <a:blip r:embed="rId10"/>
          <a:srcRect l="15905" t="9875" r="10122" b="10810"/>
          <a:stretch>
            <a:fillRect/>
          </a:stretch>
        </p:blipFill>
        <p:spPr>
          <a:xfrm>
            <a:off x="283210" y="1657985"/>
            <a:ext cx="3756660" cy="3916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矩形 6"/>
          <p:cNvSpPr/>
          <p:nvPr/>
        </p:nvSpPr>
        <p:spPr>
          <a:xfrm>
            <a:off x="4145280" y="3401060"/>
            <a:ext cx="8046720" cy="3138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你是怎么知道这家饭店的？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：是我的一个朋友</a:t>
            </a:r>
            <a:r>
              <a:rPr lang="zh-CN" altLang="en-US" sz="4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推荐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的，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她说这家店很</a:t>
            </a:r>
            <a:r>
              <a:rPr lang="zh-CN" altLang="en-US" sz="4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有名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283210" y="190500"/>
            <a:ext cx="11727815" cy="6327775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513037" y="4098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推荐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4" name="Text Box 3"/>
          <p:cNvSpPr txBox="1"/>
          <p:nvPr/>
        </p:nvSpPr>
        <p:spPr>
          <a:xfrm>
            <a:off x="1025525" y="1482090"/>
            <a:ext cx="70916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给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推荐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</a:t>
            </a:r>
          </a:p>
          <a:p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我朋友给我推荐了一部电影。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025525" y="3933190"/>
            <a:ext cx="70916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推荐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  + v.</a:t>
            </a:r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我朋友推荐我去看那部电影。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934720"/>
            <a:ext cx="11438890" cy="5583555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168275" y="99695"/>
            <a:ext cx="3357245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有名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4578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600" y="1728788"/>
            <a:ext cx="4737100" cy="282575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2" name="矩形 5"/>
          <p:cNvSpPr/>
          <p:nvPr/>
        </p:nvSpPr>
        <p:spPr>
          <a:xfrm>
            <a:off x="5219383" y="729298"/>
            <a:ext cx="6300787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长城在世界上</a:t>
            </a:r>
            <a:r>
              <a:rPr lang="zh-CN" altLang="en-US" sz="5400" b="1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5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有名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9745" y="5356225"/>
            <a:ext cx="11191875" cy="1337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你知道中国有哪些</a:t>
            </a:r>
            <a:r>
              <a:rPr lang="zh-CN" altLang="en-US" sz="5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有名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54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电影明星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4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97450"/>
            <a:ext cx="2471738" cy="3157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3"/>
          <a:stretch>
            <a:fillRect/>
          </a:stretch>
        </p:blipFill>
        <p:spPr bwMode="auto">
          <a:xfrm>
            <a:off x="8197795" y="2297450"/>
            <a:ext cx="2614668" cy="3157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//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菜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5601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7655" y="3250565"/>
            <a:ext cx="4940935" cy="3295015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3730625" y="1689100"/>
            <a:ext cx="5111750" cy="11445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服务员正在</a:t>
            </a:r>
            <a:r>
              <a:rPr lang="zh-CN" altLang="en-US" sz="5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上菜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28273" y="3603625"/>
            <a:ext cx="6872287" cy="11445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服务员</a:t>
            </a:r>
            <a:r>
              <a:rPr lang="zh-CN" altLang="en-US" sz="5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上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了一道</a:t>
            </a:r>
            <a:r>
              <a:rPr lang="zh-CN" altLang="en-US" sz="5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特色菜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9255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饱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买单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打包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6625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9300" y="0"/>
            <a:ext cx="4806950" cy="3478213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433388" y="985838"/>
            <a:ext cx="5111750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 他已经吃</a:t>
            </a:r>
            <a:r>
              <a:rPr lang="zh-CN" altLang="en-US" sz="5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饱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1650" y="2386013"/>
            <a:ext cx="5111750" cy="1338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 服务员，</a:t>
            </a:r>
            <a:r>
              <a:rPr lang="zh-CN" altLang="en-US" sz="5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买单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1650" y="3754438"/>
            <a:ext cx="5111750" cy="1338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 服务员，</a:t>
            </a:r>
            <a:r>
              <a:rPr lang="zh-CN" altLang="en-US" sz="54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打包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39785" y="3540125"/>
            <a:ext cx="2973705" cy="2978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 Box 2"/>
          <p:cNvSpPr txBox="1"/>
          <p:nvPr/>
        </p:nvSpPr>
        <p:spPr>
          <a:xfrm>
            <a:off x="663575" y="5092700"/>
            <a:ext cx="74695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说一说：如果在饭店吃饭没有吃完，你会打包吗？为什么？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3875" y="1259840"/>
            <a:ext cx="10932160" cy="3969385"/>
          </a:xfrm>
          <a:prstGeom prst="rect">
            <a:avLst/>
          </a:prstGeom>
          <a:noFill/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动词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接  邀请  做客  挂  下车  收下  就是  住  打车  倒  放  种  </a:t>
            </a:r>
            <a:endParaRPr lang="en-US" altLang="zh-CN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名词N</a:t>
            </a:r>
            <a:r>
              <a:rPr lang="en-US" altLang="zh-CN" sz="24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.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公交车  站  小区  灯笼  单元  心意  窗户  河  风景  市区  草莓  </a:t>
            </a:r>
            <a:r>
              <a:rPr lang="zh-CN" altLang="en-US" sz="24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亲戚   空调  空气   自然风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形容词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adj.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顺利   环保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副词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adv.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好  特别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短语：没问题</a:t>
            </a:r>
            <a:endParaRPr lang="zh-CN" altLang="en-US" sz="2400" b="1" dirty="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 dirty="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9255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赶紧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956175" y="332740"/>
            <a:ext cx="58432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赶紧  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 v.</a:t>
            </a:r>
          </a:p>
        </p:txBody>
      </p:sp>
      <p:pic>
        <p:nvPicPr>
          <p:cNvPr id="27650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63" y="1797050"/>
            <a:ext cx="4283075" cy="2500313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5113338" y="1887538"/>
            <a:ext cx="6488112" cy="2160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如果你迟到了，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赶紧</a:t>
            </a:r>
            <a:r>
              <a:rPr lang="zh-CN" altLang="en-US" sz="5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5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对不起。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7892" name="图片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300" y="3724275"/>
            <a:ext cx="4206875" cy="278765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5113338" y="4352925"/>
            <a:ext cx="6911975" cy="2159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你的电脑坏了，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赶紧</a:t>
            </a:r>
            <a:r>
              <a:rPr lang="zh-CN" altLang="en-US" sz="54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找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人帮你</a:t>
            </a:r>
            <a:r>
              <a:rPr lang="zh-CN" altLang="en-US" sz="5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修一下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752221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，一边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6" y="1120266"/>
            <a:ext cx="4042517" cy="26963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76" y="3969688"/>
            <a:ext cx="4042517" cy="26963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矩形 8"/>
          <p:cNvSpPr/>
          <p:nvPr/>
        </p:nvSpPr>
        <p:spPr>
          <a:xfrm>
            <a:off x="4241800" y="1303338"/>
            <a:ext cx="7812088" cy="1027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吃饭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聊天儿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吧！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10050" y="2468880"/>
            <a:ext cx="702691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吃饭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聊天儿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吧！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41800" y="4129088"/>
            <a:ext cx="7812088" cy="1027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工作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吃早饭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75138" y="5211763"/>
            <a:ext cx="6665912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工作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边</a:t>
            </a:r>
            <a:r>
              <a:rPr lang="zh-CN" altLang="en-US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吃早饭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5602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语言点练习（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392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29698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738" y="1949450"/>
            <a:ext cx="11395075" cy="318135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9955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就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2800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60838" y="1857375"/>
            <a:ext cx="6684962" cy="11445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喝咖啡，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困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29" y="1315213"/>
            <a:ext cx="3786009" cy="25252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29" y="4014603"/>
            <a:ext cx="3786009" cy="2527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矩形 9"/>
          <p:cNvSpPr/>
          <p:nvPr/>
        </p:nvSpPr>
        <p:spPr>
          <a:xfrm>
            <a:off x="4465638" y="4438650"/>
            <a:ext cx="7726362" cy="11445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她们家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放假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出去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旅游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9955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就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2800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85" y="1236205"/>
            <a:ext cx="3620164" cy="2413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矩形 4"/>
          <p:cNvSpPr/>
          <p:nvPr/>
        </p:nvSpPr>
        <p:spPr>
          <a:xfrm>
            <a:off x="4460875" y="1871663"/>
            <a:ext cx="7402513" cy="1143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妈妈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回家，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收拾房间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86" y="4041307"/>
            <a:ext cx="3622676" cy="2413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矩形 7"/>
          <p:cNvSpPr/>
          <p:nvPr/>
        </p:nvSpPr>
        <p:spPr>
          <a:xfrm>
            <a:off x="4460875" y="4575175"/>
            <a:ext cx="7667625" cy="11445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这个孩子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听音乐，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唱歌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393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2770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" y="1325563"/>
            <a:ext cx="11217275" cy="526573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393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3793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63" y="1282700"/>
            <a:ext cx="11587162" cy="4313238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 3"/>
          <p:cNvGrpSpPr/>
          <p:nvPr/>
        </p:nvGrpSpPr>
        <p:grpSpPr>
          <a:xfrm>
            <a:off x="614363" y="1252538"/>
            <a:ext cx="10877550" cy="4411662"/>
            <a:chOff x="545911" y="1020035"/>
            <a:chExt cx="10877266" cy="4411774"/>
          </a:xfrm>
        </p:grpSpPr>
        <p:pic>
          <p:nvPicPr>
            <p:cNvPr id="34818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911" y="1020035"/>
              <a:ext cx="10877266" cy="253913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4819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5912" y="3654708"/>
              <a:ext cx="10805212" cy="17771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393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4820" name="文本框 4"/>
          <p:cNvSpPr txBox="1"/>
          <p:nvPr/>
        </p:nvSpPr>
        <p:spPr>
          <a:xfrm>
            <a:off x="655638" y="1119188"/>
            <a:ext cx="10875962" cy="450373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  <p:txBody>
          <a:bodyPr anchor="t" anchorCtr="0">
            <a:spAutoFit/>
          </a:bodyPr>
          <a:lstStyle/>
          <a:p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393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5841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" y="1570038"/>
            <a:ext cx="11369675" cy="37941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365" y="151765"/>
            <a:ext cx="8799830" cy="65544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 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A./V.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特别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A./V.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地方 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V. +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 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N.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AA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AABB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来说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啊！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8.……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，就是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吗？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10.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94042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 +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时间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2515" y="1413193"/>
            <a:ext cx="10267950" cy="1143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我现在有事，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54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一会儿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给你打电话。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1185863" y="3010218"/>
            <a:ext cx="8737600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54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几天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爸爸就回家了。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4"/>
          <p:cNvSpPr/>
          <p:nvPr/>
        </p:nvSpPr>
        <p:spPr>
          <a:xfrm>
            <a:off x="1245553" y="4397058"/>
            <a:ext cx="8618537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我打算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54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两天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去上海玩玩！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394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7890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3" y="1325563"/>
            <a:ext cx="12136437" cy="530225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TextBox 2"/>
          <p:cNvSpPr txBox="1"/>
          <p:nvPr/>
        </p:nvSpPr>
        <p:spPr>
          <a:xfrm>
            <a:off x="4278313" y="3189288"/>
            <a:ext cx="644842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你再等等，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一会儿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就开门了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3038" y="4114800"/>
            <a:ext cx="414972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三天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2397125" y="5018088"/>
            <a:ext cx="414972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几天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就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944688" y="5969000"/>
            <a:ext cx="4151312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一个星期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  <p:bldP spid="3" grpId="1"/>
      <p:bldP spid="7" grpId="0"/>
      <p:bldP spid="7" grpId="1"/>
      <p:bldP spid="8" grpId="0"/>
      <p:bldP spid="8" grpId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382270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果然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矩形 2"/>
          <p:cNvSpPr/>
          <p:nvPr/>
        </p:nvSpPr>
        <p:spPr>
          <a:xfrm>
            <a:off x="638175" y="1376363"/>
            <a:ext cx="10267950" cy="1143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他昨晚熬夜了，今天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没来上课。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3"/>
          <p:cNvSpPr/>
          <p:nvPr/>
        </p:nvSpPr>
        <p:spPr>
          <a:xfrm>
            <a:off x="706438" y="2833688"/>
            <a:ext cx="8737600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玛利亚的演出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很精彩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4"/>
          <p:cNvSpPr/>
          <p:nvPr/>
        </p:nvSpPr>
        <p:spPr>
          <a:xfrm>
            <a:off x="706438" y="4306888"/>
            <a:ext cx="8618537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期末考试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很难。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5551170" y="189230"/>
            <a:ext cx="4994275" cy="58356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事情和自己以前想的一样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395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9938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75" y="1584325"/>
            <a:ext cx="11328400" cy="439261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TextBox 2"/>
          <p:cNvSpPr txBox="1"/>
          <p:nvPr/>
        </p:nvSpPr>
        <p:spPr>
          <a:xfrm>
            <a:off x="1985963" y="3267075"/>
            <a:ext cx="5738812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你们学校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很漂亮。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985963" y="5138738"/>
            <a:ext cx="5738812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这次考试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很难。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395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0961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" y="1676400"/>
            <a:ext cx="11096625" cy="370681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163763" y="2708275"/>
            <a:ext cx="5738812" cy="647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这部电影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很好看。</a:t>
            </a:r>
          </a:p>
        </p:txBody>
      </p:sp>
      <p:sp>
        <p:nvSpPr>
          <p:cNvPr id="2" name="TextBox 2"/>
          <p:cNvSpPr txBox="1"/>
          <p:nvPr/>
        </p:nvSpPr>
        <p:spPr>
          <a:xfrm>
            <a:off x="2163763" y="4605338"/>
            <a:ext cx="5738812" cy="647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昆明的空气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很好。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061085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从来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；从来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)+V+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+(O)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13480" y="1556385"/>
            <a:ext cx="12185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商场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10" y="1074420"/>
            <a:ext cx="3055620" cy="21520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024745" y="1166495"/>
            <a:ext cx="13112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厦门</a:t>
            </a:r>
          </a:p>
          <a:p>
            <a:endParaRPr lang="zh-CN" altLang="en-US" sz="3600"/>
          </a:p>
          <a:p>
            <a:r>
              <a:rPr lang="zh-CN" altLang="en-US" sz="3600"/>
              <a:t>下雪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4155" y="1027430"/>
            <a:ext cx="3081020" cy="22459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15740" y="4457700"/>
            <a:ext cx="19437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留学生聚会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25" y="3885565"/>
            <a:ext cx="3386455" cy="23431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4155" y="3273425"/>
            <a:ext cx="2880995" cy="330073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950450" y="4601210"/>
            <a:ext cx="1311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啤酒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061085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从来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；从来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)+V+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+(O)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6390" y="1928495"/>
            <a:ext cx="11684000" cy="1938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从来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en-US" altLang="zh-CN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；（过去，现在，将来都不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</a:p>
          <a:p>
            <a:endParaRPr lang="zh-CN" altLang="en-US" sz="4000" b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从来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)+</a:t>
            </a:r>
            <a:r>
              <a:rPr lang="en-US" altLang="zh-CN" sz="4000" b="1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en-US" altLang="zh-CN" sz="4000" b="1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(O)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（以前没做过，以后可能）</a:t>
            </a:r>
            <a:endParaRPr lang="zh-CN" altLang="en-US" sz="4000" b="1">
              <a:solidFill>
                <a:srgbClr val="0066CC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081595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从来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；从来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)+V+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+(O)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301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25" y="1787525"/>
            <a:ext cx="11544300" cy="333375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76567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6: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8175" y="1466533"/>
            <a:ext cx="10267950" cy="1338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你们来中国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四个月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706438" y="2923858"/>
            <a:ext cx="10709275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十二点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，你还不睡觉吗？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4"/>
          <p:cNvSpPr/>
          <p:nvPr/>
        </p:nvSpPr>
        <p:spPr>
          <a:xfrm>
            <a:off x="706438" y="4397058"/>
            <a:ext cx="8618537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哥哥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40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，还没结婚。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5913120" y="189230"/>
            <a:ext cx="3666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已经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50" y="1519238"/>
            <a:ext cx="11271250" cy="446246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396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863725" y="2312988"/>
            <a:ext cx="764857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十二点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，你怎么还不休息？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863725" y="5099050"/>
            <a:ext cx="8345488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三天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，他一直在发高烧，我很担心。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/>
      <p:bldP spid="8" grpId="1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396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608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30" y="864870"/>
            <a:ext cx="11382375" cy="55975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18005" y="945833"/>
            <a:ext cx="8362950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玩了两个小时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，快别玩了！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818005" y="2866708"/>
            <a:ext cx="764857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逛了一下午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，我们回学校吧！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1818005" y="4801870"/>
            <a:ext cx="10072688" cy="64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我学汉语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学了四个月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，可是发音还不太标准。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  <p:bldP spid="3" grpId="1"/>
      <p:bldP spid="5" grpId="0"/>
      <p:bldP spid="5" grpId="1"/>
      <p:bldP spid="6" grpId="0"/>
      <p:bldP spid="6" grpId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390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47106" name="图片 2"/>
          <p:cNvPicPr>
            <a:picLocks noChangeAspect="1"/>
          </p:cNvPicPr>
          <p:nvPr/>
        </p:nvPicPr>
        <p:blipFill>
          <a:blip r:embed="rId4"/>
          <a:srcRect t="26270" r="935"/>
          <a:stretch>
            <a:fillRect/>
          </a:stretch>
        </p:blipFill>
        <p:spPr>
          <a:xfrm>
            <a:off x="371475" y="1325563"/>
            <a:ext cx="11414125" cy="499268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396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990" name="文本框 4"/>
          <p:cNvSpPr txBox="1"/>
          <p:nvPr/>
        </p:nvSpPr>
        <p:spPr>
          <a:xfrm>
            <a:off x="10552113" y="1901825"/>
            <a:ext cx="1233487" cy="4492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48130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" y="1325563"/>
            <a:ext cx="11023600" cy="53816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396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10561320" y="311975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49153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63" y="1228725"/>
            <a:ext cx="11349037" cy="4370388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397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10561320" y="311975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50178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75" y="1325563"/>
            <a:ext cx="10972800" cy="541178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4780" y="895985"/>
            <a:ext cx="11866880" cy="55975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1201" name="文本框 2"/>
          <p:cNvSpPr txBox="1"/>
          <p:nvPr/>
        </p:nvSpPr>
        <p:spPr>
          <a:xfrm>
            <a:off x="150495" y="895985"/>
            <a:ext cx="1265999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咱们喝点儿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啤酒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吧？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一边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喝酒，一边聊天儿。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别喝了，我一喝酒就脸红，并且学校的规定是不</a:t>
            </a: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可以喝酒，还是喝点儿果汁吧。服务员！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您好！请问有什么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需要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来一扎酸梅汤。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好的，马上来。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987425" y="547688"/>
            <a:ext cx="10066338" cy="5487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（过了一会儿，服务员开始上菜。）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糖醋鱼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果然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很好吃。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鱼香肉丝也不错。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辣子鸡的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味道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也很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香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这家饭店的菜真不错！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        我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从来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没吃过这么好吃的中国菜。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5298" name="文本框 2"/>
          <p:cNvSpPr txBox="1"/>
          <p:nvPr/>
        </p:nvSpPr>
        <p:spPr>
          <a:xfrm>
            <a:off x="929005" y="890270"/>
            <a:ext cx="1055370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是啊！这家店很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有名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，是我的一个中国朋友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推荐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的。点的菜还够吃吗？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够吃，吃得挺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饱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我也吃饱啦！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买单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吧，都八点了，咱们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赶紧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回学校吧。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    服务员！买单！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打包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75615"/>
            <a:ext cx="10773410" cy="6009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2225" name="文本框 2"/>
          <p:cNvSpPr txBox="1"/>
          <p:nvPr/>
        </p:nvSpPr>
        <p:spPr>
          <a:xfrm>
            <a:off x="695325" y="684213"/>
            <a:ext cx="10066338" cy="5489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克：咱们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？一边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艾米丽：别喝了，我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服务员！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服务员：您好！请问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酸梅汤。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服务员：好的，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637540" y="1499870"/>
            <a:ext cx="10923905" cy="422973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1508" name="矩形 1"/>
          <p:cNvSpPr/>
          <p:nvPr/>
        </p:nvSpPr>
        <p:spPr>
          <a:xfrm>
            <a:off x="1125220" y="1722120"/>
            <a:ext cx="1043559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饭店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客人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位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同意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请客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随便 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V+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过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尝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特色菜  菜单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碗 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米饭 </a:t>
            </a:r>
            <a:r>
              <a:rPr lang="en-US" altLang="zh-CN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份</a:t>
            </a:r>
            <a:endParaRPr lang="en-US" altLang="zh-CN" sz="40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糖醋鱼  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鱼香肉丝  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辣子鸡</a:t>
            </a:r>
            <a:endParaRPr lang="en-US" altLang="zh-CN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4274" name="文本框 2"/>
          <p:cNvSpPr txBox="1"/>
          <p:nvPr/>
        </p:nvSpPr>
        <p:spPr>
          <a:xfrm>
            <a:off x="1062038" y="728663"/>
            <a:ext cx="10067925" cy="5487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（过了一会儿，服务员开始上菜。）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玛丽亚：糖醋鱼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也不错。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艾米丽：辣子鸡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玛丽亚：这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6322" name="文本框 2"/>
          <p:cNvSpPr txBox="1"/>
          <p:nvPr/>
        </p:nvSpPr>
        <p:spPr>
          <a:xfrm>
            <a:off x="910908" y="700723"/>
            <a:ext cx="10369550" cy="5487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艾米丽：是啊！这家店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是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的。点的菜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玛丽亚：够吃，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克：我也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艾米丽：那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，咱们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服务员！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文本框 2"/>
          <p:cNvSpPr txBox="1"/>
          <p:nvPr/>
        </p:nvSpPr>
        <p:spPr>
          <a:xfrm>
            <a:off x="177800" y="938213"/>
            <a:ext cx="11887200" cy="46158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艾米丽、马克和玛利亚一起去吃饭，马克建议（   ）喝酒，（   ）聊天儿。艾米丽说她不能喝，因为她（  ）喝酒（   ）（   ），所以她说 （    ）喝点儿果汁比较好，然后他们点了一（  ）酸梅汤，（   ）一会儿，服务员开始（   ）。玛利亚吃了糖醋鱼，发现糖醋鱼（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）很好吃，马克觉得鱼香肉丝也（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），艾米丽说辣子鸡的（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）也很（  ）。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这家饭店很（   ），是艾米丽的一个中国朋友（   ）的，最后，他们都（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）了，然后（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）和（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398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7346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" y="1325563"/>
            <a:ext cx="10963275" cy="517207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58370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1325563"/>
            <a:ext cx="11353800" cy="491013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398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9394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375" y="1420813"/>
            <a:ext cx="11525250" cy="458470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399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98500" y="1171575"/>
            <a:ext cx="10795000" cy="54102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因为我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忘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了我们的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结婚纪念日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，所以我的妻子很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生气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。她说我不够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浪漫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，还说过了这么多年，我已经不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爱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她了。我想让妻子高兴起来，所以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决定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带她去吃非常有名的北京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烤鸭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，她还从来没有吃过呢。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我们点了一只烤鸭，一个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汤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，还有两个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炒菜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。我们吃得很开心，妻子也很高兴。可是结账的时候，我发现我的钱没带够，所以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最后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还是妻子请我吃的饭。我真是太不好意思了！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61442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213" y="1226503"/>
            <a:ext cx="11585575" cy="44037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859790" y="365760"/>
            <a:ext cx="975042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决定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v./n.  decide;decision</a:t>
            </a:r>
          </a:p>
          <a:p>
            <a:endParaRPr lang="en-US" altLang="zh-CN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决定</a:t>
            </a:r>
            <a:r>
              <a:rPr lang="en-US" altLang="zh-CN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+ v.</a:t>
            </a:r>
            <a:endParaRPr lang="en-US" altLang="zh-CN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谁的决定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859790" y="3540760"/>
            <a:ext cx="930973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例：他们暂时决定周末去爬山。</a:t>
            </a:r>
          </a:p>
          <a:p>
            <a:r>
              <a:rPr lang="en-US" altLang="zh-CN" sz="44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4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我决定明天要去图书馆好好复习。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353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596900" y="1538605"/>
            <a:ext cx="10756900" cy="4116388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我以前从来没有喝过酒，昨天和朋友出去吃饭，我们几个人喝了半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斤白酒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。刚开始的时候，我觉得还挺好的，以为自己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酒量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很大，可是第二天起床后，我就觉得很不舒服了。早上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同事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见到我，看到我的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脸色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很不好，大家都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以为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生病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了呢。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3733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945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325563"/>
            <a:ext cx="11557000" cy="48101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3" name="文本框 3"/>
          <p:cNvSpPr txBox="1"/>
          <p:nvPr/>
        </p:nvSpPr>
        <p:spPr>
          <a:xfrm>
            <a:off x="1660525" y="153352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60525" y="2576513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宜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27688" y="1524000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627688" y="260826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心</a:t>
            </a:r>
          </a:p>
        </p:txBody>
      </p:sp>
      <p:sp>
        <p:nvSpPr>
          <p:cNvPr id="14" name="文本框 7"/>
          <p:cNvSpPr txBox="1"/>
          <p:nvPr/>
        </p:nvSpPr>
        <p:spPr>
          <a:xfrm>
            <a:off x="9326563" y="1533525"/>
            <a:ext cx="201771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服务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9326563" y="2563813"/>
            <a:ext cx="12827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售货</a:t>
            </a:r>
          </a:p>
        </p:txBody>
      </p:sp>
      <p:sp>
        <p:nvSpPr>
          <p:cNvPr id="20" name="文本框 9"/>
          <p:cNvSpPr txBox="1"/>
          <p:nvPr/>
        </p:nvSpPr>
        <p:spPr>
          <a:xfrm>
            <a:off x="2005013" y="4344988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</a:t>
            </a:r>
          </a:p>
        </p:txBody>
      </p:sp>
      <p:sp>
        <p:nvSpPr>
          <p:cNvPr id="21" name="文本框 10"/>
          <p:cNvSpPr txBox="1"/>
          <p:nvPr/>
        </p:nvSpPr>
        <p:spPr>
          <a:xfrm>
            <a:off x="2005013" y="542766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假</a:t>
            </a:r>
          </a:p>
        </p:txBody>
      </p:sp>
      <p:sp>
        <p:nvSpPr>
          <p:cNvPr id="22" name="文本框 11"/>
          <p:cNvSpPr txBox="1"/>
          <p:nvPr/>
        </p:nvSpPr>
        <p:spPr>
          <a:xfrm>
            <a:off x="5773738" y="4343400"/>
            <a:ext cx="13017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问</a:t>
            </a:r>
          </a:p>
        </p:txBody>
      </p:sp>
      <p:sp>
        <p:nvSpPr>
          <p:cNvPr id="23" name="文本框 12"/>
          <p:cNvSpPr txBox="1"/>
          <p:nvPr/>
        </p:nvSpPr>
        <p:spPr>
          <a:xfrm>
            <a:off x="5418138" y="5419725"/>
            <a:ext cx="157956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63490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1652588"/>
            <a:ext cx="11353800" cy="415925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589280" y="878205"/>
            <a:ext cx="77552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</a:rPr>
              <a:t>以为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</a:rPr>
              <a:t>  v.  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</a:rPr>
              <a:t>觉得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</a:rPr>
              <a:t>错的事情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</a:rPr>
              <a:t>)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589280" y="2367280"/>
            <a:ext cx="1137602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</a:rPr>
              <a:t>例：你的汉语这么好！我以为你是中国人，原来你是柬埔寨人啊！</a:t>
            </a:r>
          </a:p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</a:rPr>
              <a:t>我以为今天有考试，所以我昨天晚上熬夜复习。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2963</Words>
  <Application>Microsoft Office PowerPoint</Application>
  <PresentationFormat>宽屏</PresentationFormat>
  <Paragraphs>491</Paragraphs>
  <Slides>92</Slides>
  <Notes>60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92</vt:i4>
      </vt:variant>
    </vt:vector>
  </HeadingPairs>
  <TitlesOfParts>
    <vt:vector size="101" baseType="lpstr">
      <vt:lpstr>等线</vt:lpstr>
      <vt:lpstr>楷体</vt:lpstr>
      <vt:lpstr>宋体</vt:lpstr>
      <vt:lpstr>微软雅黑</vt:lpstr>
      <vt:lpstr>新宋体</vt:lpstr>
      <vt:lpstr>字魂105号-简雅黑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274</cp:revision>
  <dcterms:created xsi:type="dcterms:W3CDTF">2019-10-10T09:15:00Z</dcterms:created>
  <dcterms:modified xsi:type="dcterms:W3CDTF">2023-10-03T02:15:28Z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F69E1EC26B0749FE9A6CCC09E53A3B1E</vt:lpwstr>
  </property>
</Properties>
</file>