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sldIdLst>
    <p:sldId id="410" r:id="rId3"/>
    <p:sldId id="421" r:id="rId5"/>
    <p:sldId id="443" r:id="rId6"/>
    <p:sldId id="456" r:id="rId7"/>
    <p:sldId id="648" r:id="rId8"/>
    <p:sldId id="649" r:id="rId9"/>
    <p:sldId id="450" r:id="rId10"/>
    <p:sldId id="524" r:id="rId11"/>
    <p:sldId id="452" r:id="rId12"/>
    <p:sldId id="639" r:id="rId13"/>
    <p:sldId id="637" r:id="rId14"/>
    <p:sldId id="736" r:id="rId15"/>
    <p:sldId id="641" r:id="rId16"/>
    <p:sldId id="642" r:id="rId17"/>
    <p:sldId id="652" r:id="rId18"/>
    <p:sldId id="457" r:id="rId19"/>
    <p:sldId id="655" r:id="rId20"/>
    <p:sldId id="658" r:id="rId21"/>
    <p:sldId id="659" r:id="rId22"/>
    <p:sldId id="657" r:id="rId23"/>
    <p:sldId id="656" r:id="rId24"/>
    <p:sldId id="660" r:id="rId25"/>
    <p:sldId id="661" r:id="rId26"/>
    <p:sldId id="667" r:id="rId27"/>
    <p:sldId id="603" r:id="rId28"/>
    <p:sldId id="604" r:id="rId29"/>
    <p:sldId id="672" r:id="rId30"/>
    <p:sldId id="673" r:id="rId31"/>
    <p:sldId id="674" r:id="rId32"/>
    <p:sldId id="675" r:id="rId33"/>
    <p:sldId id="605" r:id="rId34"/>
    <p:sldId id="681" r:id="rId35"/>
    <p:sldId id="683" r:id="rId36"/>
    <p:sldId id="677" r:id="rId37"/>
    <p:sldId id="678" r:id="rId38"/>
    <p:sldId id="679" r:id="rId39"/>
    <p:sldId id="684" r:id="rId40"/>
    <p:sldId id="687" r:id="rId41"/>
    <p:sldId id="688" r:id="rId42"/>
    <p:sldId id="692" r:id="rId43"/>
    <p:sldId id="690" r:id="rId44"/>
    <p:sldId id="693" r:id="rId45"/>
    <p:sldId id="694" r:id="rId46"/>
    <p:sldId id="695" r:id="rId47"/>
    <p:sldId id="696" r:id="rId48"/>
    <p:sldId id="697" r:id="rId49"/>
    <p:sldId id="691" r:id="rId50"/>
    <p:sldId id="442" r:id="rId51"/>
    <p:sldId id="643" r:id="rId52"/>
    <p:sldId id="646" r:id="rId53"/>
    <p:sldId id="733" r:id="rId54"/>
    <p:sldId id="644" r:id="rId55"/>
    <p:sldId id="647" r:id="rId56"/>
    <p:sldId id="570" r:id="rId57"/>
    <p:sldId id="513" r:id="rId58"/>
    <p:sldId id="519" r:id="rId59"/>
    <p:sldId id="523" r:id="rId60"/>
    <p:sldId id="734" r:id="rId61"/>
    <p:sldId id="735" r:id="rId62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C00000"/>
    <a:srgbClr val="0E870E"/>
    <a:srgbClr val="D9D9D9"/>
    <a:srgbClr val="DCDCDC"/>
    <a:srgbClr val="F0F0F0"/>
    <a:srgbClr val="E6E6E6"/>
    <a:srgbClr val="C8C8C8"/>
    <a:srgbClr val="FAFAFA"/>
    <a:srgbClr val="BEBE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778" autoAdjust="0"/>
    <p:restoredTop sz="78898" autoAdjust="0"/>
  </p:normalViewPr>
  <p:slideViewPr>
    <p:cSldViewPr snapToGrid="0">
      <p:cViewPr varScale="1">
        <p:scale>
          <a:sx n="74" d="100"/>
          <a:sy n="74" d="100"/>
        </p:scale>
        <p:origin x="642" y="39"/>
      </p:cViewPr>
      <p:guideLst>
        <p:guide orient="horz" pos="2240"/>
        <p:guide pos="389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5" Type="http://schemas.openxmlformats.org/officeDocument/2006/relationships/tableStyles" Target="tableStyles.xml"/><Relationship Id="rId64" Type="http://schemas.openxmlformats.org/officeDocument/2006/relationships/viewProps" Target="viewProps.xml"/><Relationship Id="rId63" Type="http://schemas.openxmlformats.org/officeDocument/2006/relationships/presProps" Target="presProps.xml"/><Relationship Id="rId62" Type="http://schemas.openxmlformats.org/officeDocument/2006/relationships/slide" Target="slides/slide59.xml"/><Relationship Id="rId61" Type="http://schemas.openxmlformats.org/officeDocument/2006/relationships/slide" Target="slides/slide58.xml"/><Relationship Id="rId60" Type="http://schemas.openxmlformats.org/officeDocument/2006/relationships/slide" Target="slides/slide57.xml"/><Relationship Id="rId6" Type="http://schemas.openxmlformats.org/officeDocument/2006/relationships/slide" Target="slides/slide3.xml"/><Relationship Id="rId59" Type="http://schemas.openxmlformats.org/officeDocument/2006/relationships/slide" Target="slides/slide56.xml"/><Relationship Id="rId58" Type="http://schemas.openxmlformats.org/officeDocument/2006/relationships/slide" Target="slides/slide55.xml"/><Relationship Id="rId57" Type="http://schemas.openxmlformats.org/officeDocument/2006/relationships/slide" Target="slides/slide54.xml"/><Relationship Id="rId56" Type="http://schemas.openxmlformats.org/officeDocument/2006/relationships/slide" Target="slides/slide53.xml"/><Relationship Id="rId55" Type="http://schemas.openxmlformats.org/officeDocument/2006/relationships/slide" Target="slides/slide52.xml"/><Relationship Id="rId54" Type="http://schemas.openxmlformats.org/officeDocument/2006/relationships/slide" Target="slides/slide51.xml"/><Relationship Id="rId53" Type="http://schemas.openxmlformats.org/officeDocument/2006/relationships/slide" Target="slides/slide50.xml"/><Relationship Id="rId52" Type="http://schemas.openxmlformats.org/officeDocument/2006/relationships/slide" Target="slides/slide49.xml"/><Relationship Id="rId51" Type="http://schemas.openxmlformats.org/officeDocument/2006/relationships/slide" Target="slides/slide48.xml"/><Relationship Id="rId50" Type="http://schemas.openxmlformats.org/officeDocument/2006/relationships/slide" Target="slides/slide47.xml"/><Relationship Id="rId5" Type="http://schemas.openxmlformats.org/officeDocument/2006/relationships/slide" Target="slides/slide2.xml"/><Relationship Id="rId49" Type="http://schemas.openxmlformats.org/officeDocument/2006/relationships/slide" Target="slides/slide46.xml"/><Relationship Id="rId48" Type="http://schemas.openxmlformats.org/officeDocument/2006/relationships/slide" Target="slides/slide45.xml"/><Relationship Id="rId47" Type="http://schemas.openxmlformats.org/officeDocument/2006/relationships/slide" Target="slides/slide44.xml"/><Relationship Id="rId46" Type="http://schemas.openxmlformats.org/officeDocument/2006/relationships/slide" Target="slides/slide43.xml"/><Relationship Id="rId45" Type="http://schemas.openxmlformats.org/officeDocument/2006/relationships/slide" Target="slides/slide42.xml"/><Relationship Id="rId44" Type="http://schemas.openxmlformats.org/officeDocument/2006/relationships/slide" Target="slides/slide41.xml"/><Relationship Id="rId43" Type="http://schemas.openxmlformats.org/officeDocument/2006/relationships/slide" Target="slides/slide40.xml"/><Relationship Id="rId42" Type="http://schemas.openxmlformats.org/officeDocument/2006/relationships/slide" Target="slides/slide39.xml"/><Relationship Id="rId41" Type="http://schemas.openxmlformats.org/officeDocument/2006/relationships/slide" Target="slides/slide38.xml"/><Relationship Id="rId40" Type="http://schemas.openxmlformats.org/officeDocument/2006/relationships/slide" Target="slides/slide37.xml"/><Relationship Id="rId4" Type="http://schemas.openxmlformats.org/officeDocument/2006/relationships/notesMaster" Target="notesMasters/notesMaster1.xml"/><Relationship Id="rId39" Type="http://schemas.openxmlformats.org/officeDocument/2006/relationships/slide" Target="slides/slide36.xml"/><Relationship Id="rId38" Type="http://schemas.openxmlformats.org/officeDocument/2006/relationships/slide" Target="slides/slide35.xml"/><Relationship Id="rId37" Type="http://schemas.openxmlformats.org/officeDocument/2006/relationships/slide" Target="slides/slide34.xml"/><Relationship Id="rId36" Type="http://schemas.openxmlformats.org/officeDocument/2006/relationships/slide" Target="slides/slide33.xml"/><Relationship Id="rId35" Type="http://schemas.openxmlformats.org/officeDocument/2006/relationships/slide" Target="slides/slide32.xml"/><Relationship Id="rId34" Type="http://schemas.openxmlformats.org/officeDocument/2006/relationships/slide" Target="slides/slide31.xml"/><Relationship Id="rId33" Type="http://schemas.openxmlformats.org/officeDocument/2006/relationships/slide" Target="slides/slide30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5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6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7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8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9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0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2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3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4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5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6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7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8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9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0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2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3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4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5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6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7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8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9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0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2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3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4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5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6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7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8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9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图一，你看这位爸爸很累，孩子叫他，他一动不动，在睡觉，可以说</a:t>
            </a:r>
            <a:endParaRPr lang="en-US" altLang="zh-CN" dirty="0"/>
          </a:p>
          <a:p>
            <a:r>
              <a:rPr lang="zh-CN" altLang="en-US" dirty="0"/>
              <a:t>遇到这种情况，你会有什么反应？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朋友很喜欢自己在试的衣服，可是你觉得衣服并不适合她，你会告诉她吗？</a:t>
            </a:r>
            <a:endParaRPr lang="en-US" altLang="zh-CN" dirty="0"/>
          </a:p>
          <a:p>
            <a:r>
              <a:rPr lang="zh-CN" altLang="en-US" dirty="0"/>
              <a:t>如果被不喜欢的人表白，你会怎么拒绝他呢？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什么事情会让你发脾气？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带读固定搭配</a:t>
            </a:r>
            <a:endParaRPr lang="en-US" altLang="zh-CN" dirty="0"/>
          </a:p>
          <a:p>
            <a:r>
              <a:rPr lang="zh-CN" altLang="en-US" dirty="0"/>
              <a:t>点读例句一，你脾气好吗？</a:t>
            </a:r>
            <a:endParaRPr lang="en-US" altLang="zh-CN" dirty="0"/>
          </a:p>
          <a:p>
            <a:r>
              <a:rPr lang="zh-CN" altLang="en-US" dirty="0"/>
              <a:t>出图片，点人用结构二描述图片，再点读例句二，提问你觉得能说她是脾气差的人吗？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出图，点读例句一，提问哪一件是既古典又时尚的旗袍？</a:t>
            </a:r>
            <a:endParaRPr lang="en-US" altLang="zh-CN" dirty="0"/>
          </a:p>
          <a:p>
            <a:r>
              <a:rPr lang="zh-CN" altLang="en-US" dirty="0"/>
              <a:t>出图二，点学生用时尚描述图片，再出例句二。</a:t>
            </a:r>
            <a:endParaRPr lang="en-US" altLang="zh-CN" dirty="0"/>
          </a:p>
          <a:p>
            <a:r>
              <a:rPr lang="zh-CN" altLang="en-US" dirty="0"/>
              <a:t>出说一说讨论题</a:t>
            </a:r>
            <a:endParaRPr lang="en-US" altLang="zh-CN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允许的反义词是</a:t>
            </a:r>
            <a:r>
              <a:rPr lang="en-US" altLang="zh-CN" dirty="0"/>
              <a:t>…</a:t>
            </a:r>
            <a:endParaRPr lang="en-US" altLang="zh-CN" dirty="0"/>
          </a:p>
          <a:p>
            <a:r>
              <a:rPr lang="zh-CN" altLang="en-US" dirty="0"/>
              <a:t>千万：如果我去你的国家旅游，你会给我什么提醒？</a:t>
            </a:r>
            <a:endParaRPr lang="en-US" altLang="zh-CN" dirty="0"/>
          </a:p>
          <a:p>
            <a:r>
              <a:rPr lang="zh-CN" altLang="en-US" dirty="0"/>
              <a:t>几乎：我们班</a:t>
            </a:r>
            <a:r>
              <a:rPr lang="en-US" altLang="zh-CN" dirty="0"/>
              <a:t>19</a:t>
            </a:r>
            <a:r>
              <a:rPr lang="zh-CN" altLang="en-US" dirty="0"/>
              <a:t>个同学，</a:t>
            </a:r>
            <a:r>
              <a:rPr lang="en-US" altLang="zh-CN" dirty="0"/>
              <a:t>1</a:t>
            </a:r>
            <a:r>
              <a:rPr lang="zh-CN" altLang="en-US" dirty="0"/>
              <a:t>其中</a:t>
            </a:r>
            <a:r>
              <a:rPr lang="en-US" altLang="zh-CN" dirty="0"/>
              <a:t>18</a:t>
            </a:r>
            <a:r>
              <a:rPr lang="zh-CN" altLang="en-US" dirty="0"/>
              <a:t>个同学来过中国，用“几乎”怎么说？</a:t>
            </a:r>
            <a:endParaRPr lang="en-US" altLang="zh-CN" dirty="0"/>
          </a:p>
          <a:p>
            <a:r>
              <a:rPr lang="zh-CN" altLang="en-US" dirty="0"/>
              <a:t>冲</a:t>
            </a:r>
            <a:r>
              <a:rPr lang="en-US" altLang="zh-CN" dirty="0"/>
              <a:t>……</a:t>
            </a:r>
            <a:r>
              <a:rPr lang="zh-CN" altLang="en-US" dirty="0"/>
              <a:t>发脾气：让同学给例句。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你喜欢流行音乐还是古典乐？</a:t>
            </a:r>
            <a:endParaRPr lang="en-US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去参加重要的会议，这样的穿着怎么样？</a:t>
            </a:r>
            <a:endParaRPr lang="en-US" altLang="zh-CN" dirty="0"/>
          </a:p>
          <a:p>
            <a:r>
              <a:rPr lang="zh-CN" altLang="en-US" dirty="0"/>
              <a:t>她的穿着怎么样？</a:t>
            </a:r>
            <a:endParaRPr lang="en-US" altLang="zh-CN" dirty="0"/>
          </a:p>
          <a:p>
            <a:r>
              <a:rPr lang="zh-CN" altLang="en-US" dirty="0"/>
              <a:t>你觉得你平时的穿着怎么样？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如果你和朋友之间有了矛盾，你会怎么解决？</a:t>
            </a:r>
            <a:endParaRPr lang="en-US" altLang="zh-CN" dirty="0"/>
          </a:p>
          <a:p>
            <a:r>
              <a:rPr lang="zh-CN" altLang="en-US" dirty="0"/>
              <a:t>她说一定要减肥，可以她今天有吃了很多蛋糕，她的说法和做法</a:t>
            </a:r>
            <a:r>
              <a:rPr lang="en-US" altLang="zh-CN" dirty="0"/>
              <a:t>……</a:t>
            </a:r>
            <a:endParaRPr lang="en-US" altLang="zh-CN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如果上课的时候忽然离开了，之后需要向谁解释原因呢？</a:t>
            </a:r>
            <a:endParaRPr lang="en-US" altLang="zh-CN" dirty="0"/>
          </a:p>
          <a:p>
            <a:r>
              <a:rPr lang="zh-CN" altLang="en-US" dirty="0"/>
              <a:t>如果是刚刚学习汉语的学生，你可以用汉语解释清楚忽然离开的原因吗？</a:t>
            </a:r>
            <a:endParaRPr lang="en-US" altLang="zh-CN" dirty="0"/>
          </a:p>
          <a:p>
            <a:r>
              <a:rPr lang="zh-CN" altLang="en-US" dirty="0"/>
              <a:t>如果老师不相信你的解释怎么办呢？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老师在一个咖啡馆门口看到这个，意思是</a:t>
            </a:r>
            <a:r>
              <a:rPr lang="en-US" altLang="zh-CN" dirty="0"/>
              <a:t>……</a:t>
            </a:r>
            <a:endParaRPr lang="en-US" altLang="zh-CN" dirty="0"/>
          </a:p>
          <a:p>
            <a:r>
              <a:rPr lang="zh-CN" altLang="en-US" dirty="0"/>
              <a:t>如果你想请假，需要得到什么？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51.xml"/><Relationship Id="rId4" Type="http://schemas.openxmlformats.org/officeDocument/2006/relationships/tags" Target="../tags/tag50.xml"/><Relationship Id="rId3" Type="http://schemas.openxmlformats.org/officeDocument/2006/relationships/tags" Target="../tags/tag49.xml"/><Relationship Id="rId2" Type="http://schemas.openxmlformats.org/officeDocument/2006/relationships/tags" Target="../tags/tag48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56.xml"/><Relationship Id="rId5" Type="http://schemas.openxmlformats.org/officeDocument/2006/relationships/tags" Target="../tags/tag55.xml"/><Relationship Id="rId4" Type="http://schemas.openxmlformats.org/officeDocument/2006/relationships/tags" Target="../tags/tag54.xml"/><Relationship Id="rId3" Type="http://schemas.openxmlformats.org/officeDocument/2006/relationships/tags" Target="../tags/tag53.xml"/><Relationship Id="rId2" Type="http://schemas.openxmlformats.org/officeDocument/2006/relationships/tags" Target="../tags/tag52.xm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6" Type="http://schemas.openxmlformats.org/officeDocument/2006/relationships/tags" Target="../tags/tag10.xml"/><Relationship Id="rId5" Type="http://schemas.openxmlformats.org/officeDocument/2006/relationships/tags" Target="../tags/tag9.xml"/><Relationship Id="rId4" Type="http://schemas.openxmlformats.org/officeDocument/2006/relationships/tags" Target="../tags/tag8.xml"/><Relationship Id="rId3" Type="http://schemas.openxmlformats.org/officeDocument/2006/relationships/tags" Target="../tags/tag7.xml"/><Relationship Id="rId2" Type="http://schemas.openxmlformats.org/officeDocument/2006/relationships/tags" Target="../tags/tag6.xm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6" Type="http://schemas.openxmlformats.org/officeDocument/2006/relationships/tags" Target="../tags/tag15.xml"/><Relationship Id="rId5" Type="http://schemas.openxmlformats.org/officeDocument/2006/relationships/tags" Target="../tags/tag14.xml"/><Relationship Id="rId4" Type="http://schemas.openxmlformats.org/officeDocument/2006/relationships/tags" Target="../tags/tag13.xml"/><Relationship Id="rId3" Type="http://schemas.openxmlformats.org/officeDocument/2006/relationships/tags" Target="../tags/tag12.xml"/><Relationship Id="rId2" Type="http://schemas.openxmlformats.org/officeDocument/2006/relationships/tags" Target="../tags/tag11.xm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7" Type="http://schemas.openxmlformats.org/officeDocument/2006/relationships/tags" Target="../tags/tag21.xml"/><Relationship Id="rId6" Type="http://schemas.openxmlformats.org/officeDocument/2006/relationships/tags" Target="../tags/tag20.xml"/><Relationship Id="rId5" Type="http://schemas.openxmlformats.org/officeDocument/2006/relationships/tags" Target="../tags/tag19.xml"/><Relationship Id="rId4" Type="http://schemas.openxmlformats.org/officeDocument/2006/relationships/tags" Target="../tags/tag18.xml"/><Relationship Id="rId3" Type="http://schemas.openxmlformats.org/officeDocument/2006/relationships/tags" Target="../tags/tag17.xml"/><Relationship Id="rId2" Type="http://schemas.openxmlformats.org/officeDocument/2006/relationships/tags" Target="../tags/tag16.xm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29.xml"/><Relationship Id="rId8" Type="http://schemas.openxmlformats.org/officeDocument/2006/relationships/tags" Target="../tags/tag28.xml"/><Relationship Id="rId7" Type="http://schemas.openxmlformats.org/officeDocument/2006/relationships/tags" Target="../tags/tag27.xml"/><Relationship Id="rId6" Type="http://schemas.openxmlformats.org/officeDocument/2006/relationships/tags" Target="../tags/tag26.xml"/><Relationship Id="rId5" Type="http://schemas.openxmlformats.org/officeDocument/2006/relationships/tags" Target="../tags/tag25.xml"/><Relationship Id="rId4" Type="http://schemas.openxmlformats.org/officeDocument/2006/relationships/tags" Target="../tags/tag24.xml"/><Relationship Id="rId3" Type="http://schemas.openxmlformats.org/officeDocument/2006/relationships/tags" Target="../tags/tag23.xml"/><Relationship Id="rId2" Type="http://schemas.openxmlformats.org/officeDocument/2006/relationships/tags" Target="../tags/tag22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33.xml"/><Relationship Id="rId4" Type="http://schemas.openxmlformats.org/officeDocument/2006/relationships/tags" Target="../tags/tag32.xml"/><Relationship Id="rId3" Type="http://schemas.openxmlformats.org/officeDocument/2006/relationships/tags" Target="../tags/tag31.xml"/><Relationship Id="rId2" Type="http://schemas.openxmlformats.org/officeDocument/2006/relationships/tags" Target="../tags/tag30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36.xml"/><Relationship Id="rId3" Type="http://schemas.openxmlformats.org/officeDocument/2006/relationships/tags" Target="../tags/tag35.xml"/><Relationship Id="rId2" Type="http://schemas.openxmlformats.org/officeDocument/2006/relationships/tags" Target="../tags/tag34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42.xml"/><Relationship Id="rId6" Type="http://schemas.openxmlformats.org/officeDocument/2006/relationships/tags" Target="../tags/tag41.xml"/><Relationship Id="rId5" Type="http://schemas.openxmlformats.org/officeDocument/2006/relationships/tags" Target="../tags/tag40.xml"/><Relationship Id="rId4" Type="http://schemas.openxmlformats.org/officeDocument/2006/relationships/tags" Target="../tags/tag39.xml"/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47.xml"/><Relationship Id="rId5" Type="http://schemas.openxmlformats.org/officeDocument/2006/relationships/tags" Target="../tags/tag46.xml"/><Relationship Id="rId4" Type="http://schemas.openxmlformats.org/officeDocument/2006/relationships/tags" Target="../tags/tag45.xml"/><Relationship Id="rId3" Type="http://schemas.openxmlformats.org/officeDocument/2006/relationships/tags" Target="../tags/tag44.xml"/><Relationship Id="rId2" Type="http://schemas.openxmlformats.org/officeDocument/2006/relationships/tags" Target="../tags/tag43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>
                <a:uFillTx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>
                <a:sym typeface="+mn-ea"/>
              </a:rPr>
              <a:t>单击此处编辑标题</a:t>
            </a:r>
            <a:endParaRPr>
              <a:sym typeface="+mn-ea"/>
            </a:endParaRP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 advTm="3000">
    <p:pull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 advTm="3000">
    <p:pull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11480800" y="6444344"/>
            <a:ext cx="711200" cy="116113"/>
          </a:xfrm>
          <a:prstGeom prst="rect">
            <a:avLst/>
          </a:prstGeom>
          <a:solidFill>
            <a:srgbClr val="C3111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ransition spd="med" advTm="3000">
    <p:pull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>
                <a:sym typeface="+mn-ea"/>
              </a:rPr>
              <a:t>单击此处编辑文本</a:t>
            </a:r>
            <a:endParaRPr>
              <a:sym typeface="+mn-ea"/>
            </a:endParaRP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330" y="1555115"/>
            <a:ext cx="5233035" cy="4608195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dirty="0"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dirty="0">
                <a:sym typeface="+mn-ea"/>
              </a:rPr>
              <a:t>单击此处编辑标题</a:t>
            </a:r>
            <a:endParaRPr dirty="0">
              <a:sym typeface="+mn-ea"/>
            </a:endParaRP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20" Type="http://schemas.openxmlformats.org/officeDocument/2006/relationships/tags" Target="../tags/tag62.xml"/><Relationship Id="rId2" Type="http://schemas.openxmlformats.org/officeDocument/2006/relationships/slideLayout" Target="../slideLayouts/slideLayout2.xml"/><Relationship Id="rId19" Type="http://schemas.openxmlformats.org/officeDocument/2006/relationships/tags" Target="../tags/tag61.xml"/><Relationship Id="rId18" Type="http://schemas.openxmlformats.org/officeDocument/2006/relationships/tags" Target="../tags/tag60.xml"/><Relationship Id="rId17" Type="http://schemas.openxmlformats.org/officeDocument/2006/relationships/tags" Target="../tags/tag59.xml"/><Relationship Id="rId16" Type="http://schemas.openxmlformats.org/officeDocument/2006/relationships/tags" Target="../tags/tag58.xml"/><Relationship Id="rId15" Type="http://schemas.openxmlformats.org/officeDocument/2006/relationships/tags" Target="../tags/tag57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FF"/>
            </a:gs>
            <a:gs pos="100000">
              <a:srgbClr val="D9D9D9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5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6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7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8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9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20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1.xml"/><Relationship Id="rId8" Type="http://schemas.openxmlformats.org/officeDocument/2006/relationships/slideLayout" Target="../slideLayouts/slideLayout12.xml"/><Relationship Id="rId7" Type="http://schemas.openxmlformats.org/officeDocument/2006/relationships/tags" Target="../tags/tag67.xml"/><Relationship Id="rId6" Type="http://schemas.openxmlformats.org/officeDocument/2006/relationships/tags" Target="../tags/tag66.xml"/><Relationship Id="rId5" Type="http://schemas.openxmlformats.org/officeDocument/2006/relationships/tags" Target="../tags/tag65.xml"/><Relationship Id="rId4" Type="http://schemas.openxmlformats.org/officeDocument/2006/relationships/tags" Target="../tags/tag64.xml"/><Relationship Id="rId3" Type="http://schemas.openxmlformats.org/officeDocument/2006/relationships/tags" Target="../tags/tag63.xml"/><Relationship Id="rId2" Type="http://schemas.openxmlformats.org/officeDocument/2006/relationships/image" Target="../media/image2.png"/><Relationship Id="rId1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0.xml"/><Relationship Id="rId3" Type="http://schemas.openxmlformats.org/officeDocument/2006/relationships/slideLayout" Target="../slideLayouts/slideLayout14.xml"/><Relationship Id="rId2" Type="http://schemas.openxmlformats.org/officeDocument/2006/relationships/image" Target="../media/image7.png"/><Relationship Id="rId1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2.xml"/><Relationship Id="rId3" Type="http://schemas.openxmlformats.org/officeDocument/2006/relationships/slideLayout" Target="../slideLayouts/slideLayout14.xml"/><Relationship Id="rId2" Type="http://schemas.openxmlformats.org/officeDocument/2006/relationships/image" Target="../media/image9.png"/><Relationship Id="rId1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14.xml"/><Relationship Id="rId1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70.xml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7.xml"/><Relationship Id="rId3" Type="http://schemas.openxmlformats.org/officeDocument/2006/relationships/slideLayout" Target="../slideLayouts/slideLayout14.xml"/><Relationship Id="rId2" Type="http://schemas.openxmlformats.org/officeDocument/2006/relationships/image" Target="../media/image12.png"/><Relationship Id="rId1" Type="http://schemas.openxmlformats.org/officeDocument/2006/relationships/image" Target="../media/image1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14.xml"/><Relationship Id="rId1" Type="http://schemas.openxmlformats.org/officeDocument/2006/relationships/image" Target="../media/image1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14.xml"/><Relationship Id="rId1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6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14.xml"/><Relationship Id="rId1" Type="http://schemas.openxmlformats.org/officeDocument/2006/relationships/image" Target="../media/image1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14.xml"/><Relationship Id="rId1" Type="http://schemas.openxmlformats.org/officeDocument/2006/relationships/image" Target="../media/image1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14.xml"/><Relationship Id="rId1" Type="http://schemas.openxmlformats.org/officeDocument/2006/relationships/image" Target="../media/image17.png"/></Relationships>
</file>

<file path=ppt/slides/_rels/slide23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23.xml"/><Relationship Id="rId5" Type="http://schemas.openxmlformats.org/officeDocument/2006/relationships/slideLayout" Target="../slideLayouts/slideLayout14.xml"/><Relationship Id="rId4" Type="http://schemas.openxmlformats.org/officeDocument/2006/relationships/image" Target="../media/image21.jpeg"/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image" Target="../media/image18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5.xml"/><Relationship Id="rId3" Type="http://schemas.openxmlformats.org/officeDocument/2006/relationships/slideLayout" Target="../slideLayouts/slideLayout14.xml"/><Relationship Id="rId2" Type="http://schemas.openxmlformats.org/officeDocument/2006/relationships/image" Target="../media/image23.png"/><Relationship Id="rId1" Type="http://schemas.openxmlformats.org/officeDocument/2006/relationships/image" Target="../media/image2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2" Type="http://schemas.openxmlformats.org/officeDocument/2006/relationships/slideLayout" Target="../slideLayouts/slideLayout14.xml"/><Relationship Id="rId1" Type="http://schemas.openxmlformats.org/officeDocument/2006/relationships/image" Target="../media/image24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8.xml"/><Relationship Id="rId2" Type="http://schemas.openxmlformats.org/officeDocument/2006/relationships/slideLayout" Target="../slideLayouts/slideLayout14.xml"/><Relationship Id="rId1" Type="http://schemas.openxmlformats.org/officeDocument/2006/relationships/image" Target="../media/image25.png"/></Relationships>
</file>

<file path=ppt/slides/_rels/slide29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9.xml"/><Relationship Id="rId4" Type="http://schemas.openxmlformats.org/officeDocument/2006/relationships/slideLayout" Target="../slideLayouts/slideLayout14.xml"/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image" Target="../media/image26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/Relationships>
</file>

<file path=ppt/slides/_rels/slide30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0.xml"/><Relationship Id="rId3" Type="http://schemas.openxmlformats.org/officeDocument/2006/relationships/slideLayout" Target="../slideLayouts/slideLayout14.xml"/><Relationship Id="rId2" Type="http://schemas.openxmlformats.org/officeDocument/2006/relationships/image" Target="../media/image30.png"/><Relationship Id="rId1" Type="http://schemas.openxmlformats.org/officeDocument/2006/relationships/image" Target="../media/image29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3.xml"/><Relationship Id="rId2" Type="http://schemas.openxmlformats.org/officeDocument/2006/relationships/slideLayout" Target="../slideLayouts/slideLayout14.xml"/><Relationship Id="rId1" Type="http://schemas.openxmlformats.org/officeDocument/2006/relationships/image" Target="../media/image3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4.xml"/><Relationship Id="rId2" Type="http://schemas.openxmlformats.org/officeDocument/2006/relationships/slideLayout" Target="../slideLayouts/slideLayout14.xml"/><Relationship Id="rId1" Type="http://schemas.openxmlformats.org/officeDocument/2006/relationships/image" Target="../media/image32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6.xml"/><Relationship Id="rId2" Type="http://schemas.openxmlformats.org/officeDocument/2006/relationships/slideLayout" Target="../slideLayouts/slideLayout14.xml"/><Relationship Id="rId1" Type="http://schemas.openxmlformats.org/officeDocument/2006/relationships/image" Target="../media/image33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7.xml"/><Relationship Id="rId2" Type="http://schemas.openxmlformats.org/officeDocument/2006/relationships/slideLayout" Target="../slideLayouts/slideLayout14.xml"/><Relationship Id="rId1" Type="http://schemas.openxmlformats.org/officeDocument/2006/relationships/image" Target="../media/image34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9.xml"/><Relationship Id="rId3" Type="http://schemas.openxmlformats.org/officeDocument/2006/relationships/slideLayout" Target="../slideLayouts/slideLayout14.xml"/><Relationship Id="rId2" Type="http://schemas.openxmlformats.org/officeDocument/2006/relationships/image" Target="../media/image36.png"/><Relationship Id="rId1" Type="http://schemas.openxmlformats.org/officeDocument/2006/relationships/image" Target="../media/image3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69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4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4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2.xml"/><Relationship Id="rId2" Type="http://schemas.openxmlformats.org/officeDocument/2006/relationships/slideLayout" Target="../slideLayouts/slideLayout14.xml"/><Relationship Id="rId1" Type="http://schemas.openxmlformats.org/officeDocument/2006/relationships/image" Target="../media/image37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4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4.xml"/></Relationships>
</file>

<file path=ppt/slides/_rels/slide45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45.xml"/><Relationship Id="rId3" Type="http://schemas.openxmlformats.org/officeDocument/2006/relationships/slideLayout" Target="../slideLayouts/slideLayout14.xml"/><Relationship Id="rId2" Type="http://schemas.openxmlformats.org/officeDocument/2006/relationships/image" Target="../media/image39.png"/><Relationship Id="rId1" Type="http://schemas.openxmlformats.org/officeDocument/2006/relationships/image" Target="../media/image38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6.xml"/><Relationship Id="rId2" Type="http://schemas.openxmlformats.org/officeDocument/2006/relationships/slideLayout" Target="../slideLayouts/slideLayout14.xml"/><Relationship Id="rId1" Type="http://schemas.openxmlformats.org/officeDocument/2006/relationships/image" Target="../media/image40.pn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4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8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7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5.xml"/><Relationship Id="rId3" Type="http://schemas.openxmlformats.org/officeDocument/2006/relationships/slideLayout" Target="../slideLayouts/slideLayout14.xml"/><Relationship Id="rId2" Type="http://schemas.openxmlformats.org/officeDocument/2006/relationships/image" Target="../media/image4.png"/><Relationship Id="rId1" Type="http://schemas.openxmlformats.org/officeDocument/2006/relationships/image" Target="../media/image3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0.xml"/><Relationship Id="rId2" Type="http://schemas.openxmlformats.org/officeDocument/2006/relationships/slideLayout" Target="../slideLayouts/slideLayout14.xml"/><Relationship Id="rId1" Type="http://schemas.openxmlformats.org/officeDocument/2006/relationships/image" Target="../media/image41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1.xml"/><Relationship Id="rId2" Type="http://schemas.openxmlformats.org/officeDocument/2006/relationships/slideLayout" Target="../slideLayouts/slideLayout14.xml"/><Relationship Id="rId1" Type="http://schemas.openxmlformats.org/officeDocument/2006/relationships/image" Target="../media/image42.pn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4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3.xml"/><Relationship Id="rId2" Type="http://schemas.openxmlformats.org/officeDocument/2006/relationships/slideLayout" Target="../slideLayouts/slideLayout14.xml"/><Relationship Id="rId1" Type="http://schemas.openxmlformats.org/officeDocument/2006/relationships/image" Target="../media/image43.pn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4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5.xml"/><Relationship Id="rId2" Type="http://schemas.openxmlformats.org/officeDocument/2006/relationships/slideLayout" Target="../slideLayouts/slideLayout14.xml"/><Relationship Id="rId1" Type="http://schemas.openxmlformats.org/officeDocument/2006/relationships/image" Target="../media/image44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6.xml"/><Relationship Id="rId2" Type="http://schemas.openxmlformats.org/officeDocument/2006/relationships/slideLayout" Target="../slideLayouts/slideLayout14.xml"/><Relationship Id="rId1" Type="http://schemas.openxmlformats.org/officeDocument/2006/relationships/image" Target="../media/image45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7.xml"/><Relationship Id="rId2" Type="http://schemas.openxmlformats.org/officeDocument/2006/relationships/slideLayout" Target="../slideLayouts/slideLayout14.xml"/><Relationship Id="rId1" Type="http://schemas.openxmlformats.org/officeDocument/2006/relationships/image" Target="../media/image46.png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4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14.xml"/><Relationship Id="rId1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4181474" y="3175"/>
            <a:ext cx="8010526" cy="6858000"/>
          </a:xfrm>
          <a:prstGeom prst="rect">
            <a:avLst/>
          </a:prstGeom>
          <a:solidFill>
            <a:srgbClr val="ECE8E5">
              <a:alpha val="5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grpSp>
        <p:nvGrpSpPr>
          <p:cNvPr id="28" name="组合 27"/>
          <p:cNvGrpSpPr/>
          <p:nvPr/>
        </p:nvGrpSpPr>
        <p:grpSpPr>
          <a:xfrm>
            <a:off x="-15918" y="0"/>
            <a:ext cx="4197393" cy="6861175"/>
            <a:chOff x="-798238" y="-487680"/>
            <a:chExt cx="4197393" cy="6861175"/>
          </a:xfrm>
        </p:grpSpPr>
        <p:pic>
          <p:nvPicPr>
            <p:cNvPr id="6" name="图片 5" descr="C:\Users\DELL\Desktop\1.jpg1"/>
            <p:cNvPicPr>
              <a:picLocks noChangeAspect="1"/>
            </p:cNvPicPr>
            <p:nvPr/>
          </p:nvPicPr>
          <p:blipFill rotWithShape="1">
            <a:blip r:embed="rId1"/>
            <a:srcRect l="17305" t="148" r="21786" b="-148"/>
            <a:stretch>
              <a:fillRect/>
            </a:stretch>
          </p:blipFill>
          <p:spPr>
            <a:xfrm>
              <a:off x="-780415" y="-487680"/>
              <a:ext cx="4179570" cy="6861175"/>
            </a:xfrm>
            <a:prstGeom prst="rect">
              <a:avLst/>
            </a:prstGeom>
          </p:spPr>
        </p:pic>
        <p:sp>
          <p:nvSpPr>
            <p:cNvPr id="5" name="矩形 4"/>
            <p:cNvSpPr/>
            <p:nvPr/>
          </p:nvSpPr>
          <p:spPr>
            <a:xfrm>
              <a:off x="-798238" y="-487680"/>
              <a:ext cx="4181475" cy="6858000"/>
            </a:xfrm>
            <a:prstGeom prst="rect">
              <a:avLst/>
            </a:prstGeom>
            <a:solidFill>
              <a:srgbClr val="FF0000">
                <a:alpha val="1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</p:grpSp>
      <p:pic>
        <p:nvPicPr>
          <p:cNvPr id="29" name="图片 2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05137" y="1615347"/>
            <a:ext cx="371429" cy="438095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1274679" y="694196"/>
            <a:ext cx="9141494" cy="550244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711200" dist="50800" dir="5400000" algn="ctr" rotWithShape="0">
              <a:srgbClr val="000000">
                <a:alpha val="99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sp>
        <p:nvSpPr>
          <p:cNvPr id="8" name="PA-文本框 61"/>
          <p:cNvSpPr txBox="1"/>
          <p:nvPr>
            <p:custDataLst>
              <p:tags r:id="rId3"/>
            </p:custDataLst>
          </p:nvPr>
        </p:nvSpPr>
        <p:spPr>
          <a:xfrm>
            <a:off x="1525252" y="666797"/>
            <a:ext cx="1992853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3800" b="1" spc="300" dirty="0">
                <a:solidFill>
                  <a:srgbClr val="C00000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rPr>
              <a:t>“</a:t>
            </a:r>
            <a:endParaRPr lang="zh-CN" altLang="en-US" sz="13800" b="1" spc="300" dirty="0">
              <a:solidFill>
                <a:srgbClr val="C00000"/>
              </a:solidFill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sp>
        <p:nvSpPr>
          <p:cNvPr id="9" name="PA-文本框 61"/>
          <p:cNvSpPr txBox="1"/>
          <p:nvPr>
            <p:custDataLst>
              <p:tags r:id="rId4"/>
            </p:custDataLst>
          </p:nvPr>
        </p:nvSpPr>
        <p:spPr>
          <a:xfrm>
            <a:off x="8705954" y="4620045"/>
            <a:ext cx="1960793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3800" b="1" spc="300" dirty="0">
                <a:solidFill>
                  <a:srgbClr val="C00000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rPr>
              <a:t>”</a:t>
            </a:r>
            <a:endParaRPr lang="zh-CN" altLang="en-US" sz="13800" b="1" spc="300" dirty="0">
              <a:solidFill>
                <a:srgbClr val="C00000"/>
              </a:solidFill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sp>
        <p:nvSpPr>
          <p:cNvPr id="10" name="PA-文本框 61"/>
          <p:cNvSpPr txBox="1"/>
          <p:nvPr>
            <p:custDataLst>
              <p:tags r:id="rId5"/>
            </p:custDataLst>
          </p:nvPr>
        </p:nvSpPr>
        <p:spPr>
          <a:xfrm>
            <a:off x="4801636" y="1960983"/>
            <a:ext cx="2364105" cy="9220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zh-CN" sz="5400" b="1" spc="300" dirty="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  <a:sym typeface="字魂105号-简雅黑" panose="00000500000000000000" pitchFamily="2" charset="-122"/>
              </a:rPr>
              <a:t>基础课</a:t>
            </a:r>
            <a:endParaRPr lang="zh-CN" altLang="zh-CN" sz="5400" b="1" spc="300" dirty="0">
              <a:solidFill>
                <a:srgbClr val="C00000"/>
              </a:solidFill>
              <a:latin typeface="楷体" panose="02010609060101010101" charset="-122"/>
              <a:ea typeface="楷体" panose="02010609060101010101" charset="-122"/>
              <a:sym typeface="字魂105号-简雅黑" panose="00000500000000000000" pitchFamily="2" charset="-122"/>
            </a:endParaRPr>
          </a:p>
        </p:txBody>
      </p:sp>
      <p:sp>
        <p:nvSpPr>
          <p:cNvPr id="11" name="PA-文本框 61"/>
          <p:cNvSpPr txBox="1"/>
          <p:nvPr>
            <p:custDataLst>
              <p:tags r:id="rId6"/>
            </p:custDataLst>
          </p:nvPr>
        </p:nvSpPr>
        <p:spPr>
          <a:xfrm>
            <a:off x="3445613" y="3428852"/>
            <a:ext cx="4866640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zh-CN" altLang="zh-CN" sz="4000" b="1" spc="300" dirty="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  <a:sym typeface="字魂105号-简雅黑" panose="00000500000000000000" pitchFamily="2" charset="-122"/>
              </a:rPr>
              <a:t>第四课 不打不相识</a:t>
            </a:r>
            <a:endParaRPr lang="zh-CN" altLang="en-US" sz="4000" b="1" spc="300" dirty="0">
              <a:solidFill>
                <a:srgbClr val="C00000"/>
              </a:solidFill>
              <a:latin typeface="楷体" panose="02010609060101010101" charset="-122"/>
              <a:ea typeface="楷体" panose="02010609060101010101" charset="-122"/>
              <a:sym typeface="+mn-ea"/>
            </a:endParaRPr>
          </a:p>
        </p:txBody>
      </p:sp>
      <p:cxnSp>
        <p:nvCxnSpPr>
          <p:cNvPr id="13" name="直接连接符 12"/>
          <p:cNvCxnSpPr/>
          <p:nvPr/>
        </p:nvCxnSpPr>
        <p:spPr>
          <a:xfrm>
            <a:off x="4024312" y="3072826"/>
            <a:ext cx="3919538" cy="9105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6" name="组合 25"/>
          <p:cNvGrpSpPr/>
          <p:nvPr/>
        </p:nvGrpSpPr>
        <p:grpSpPr>
          <a:xfrm>
            <a:off x="5152580" y="4844639"/>
            <a:ext cx="1886840" cy="460375"/>
            <a:chOff x="5152580" y="4844639"/>
            <a:chExt cx="1886840" cy="460375"/>
          </a:xfrm>
        </p:grpSpPr>
        <p:sp>
          <p:nvSpPr>
            <p:cNvPr id="24" name="任意多边形 23"/>
            <p:cNvSpPr/>
            <p:nvPr/>
          </p:nvSpPr>
          <p:spPr>
            <a:xfrm>
              <a:off x="5152580" y="4855435"/>
              <a:ext cx="1886840" cy="438587"/>
            </a:xfrm>
            <a:custGeom>
              <a:avLst/>
              <a:gdLst>
                <a:gd name="connsiteX0" fmla="*/ 181420 w 1886840"/>
                <a:gd name="connsiteY0" fmla="*/ 0 h 438587"/>
                <a:gd name="connsiteX1" fmla="*/ 213805 w 1886840"/>
                <a:gd name="connsiteY1" fmla="*/ 0 h 438587"/>
                <a:gd name="connsiteX2" fmla="*/ 1673035 w 1886840"/>
                <a:gd name="connsiteY2" fmla="*/ 0 h 438587"/>
                <a:gd name="connsiteX3" fmla="*/ 1705419 w 1886840"/>
                <a:gd name="connsiteY3" fmla="*/ 0 h 438587"/>
                <a:gd name="connsiteX4" fmla="*/ 1705419 w 1886840"/>
                <a:gd name="connsiteY4" fmla="*/ 3317 h 438587"/>
                <a:gd name="connsiteX5" fmla="*/ 1716124 w 1886840"/>
                <a:gd name="connsiteY5" fmla="*/ 4413 h 438587"/>
                <a:gd name="connsiteX6" fmla="*/ 1886840 w 1886840"/>
                <a:gd name="connsiteY6" fmla="*/ 217198 h 438587"/>
                <a:gd name="connsiteX7" fmla="*/ 1716124 w 1886840"/>
                <a:gd name="connsiteY7" fmla="*/ 429984 h 438587"/>
                <a:gd name="connsiteX8" fmla="*/ 1705419 w 1886840"/>
                <a:gd name="connsiteY8" fmla="*/ 431080 h 438587"/>
                <a:gd name="connsiteX9" fmla="*/ 1705419 w 1886840"/>
                <a:gd name="connsiteY9" fmla="*/ 438587 h 438587"/>
                <a:gd name="connsiteX10" fmla="*/ 181420 w 1886840"/>
                <a:gd name="connsiteY10" fmla="*/ 438587 h 438587"/>
                <a:gd name="connsiteX11" fmla="*/ 181420 w 1886840"/>
                <a:gd name="connsiteY11" fmla="*/ 431080 h 438587"/>
                <a:gd name="connsiteX12" fmla="*/ 170716 w 1886840"/>
                <a:gd name="connsiteY12" fmla="*/ 429984 h 438587"/>
                <a:gd name="connsiteX13" fmla="*/ 0 w 1886840"/>
                <a:gd name="connsiteY13" fmla="*/ 217198 h 438587"/>
                <a:gd name="connsiteX14" fmla="*/ 170716 w 1886840"/>
                <a:gd name="connsiteY14" fmla="*/ 4413 h 438587"/>
                <a:gd name="connsiteX15" fmla="*/ 181420 w 1886840"/>
                <a:gd name="connsiteY15" fmla="*/ 3317 h 4385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886840" h="438587">
                  <a:moveTo>
                    <a:pt x="181420" y="0"/>
                  </a:moveTo>
                  <a:lnTo>
                    <a:pt x="213805" y="0"/>
                  </a:lnTo>
                  <a:lnTo>
                    <a:pt x="1673035" y="0"/>
                  </a:lnTo>
                  <a:lnTo>
                    <a:pt x="1705419" y="0"/>
                  </a:lnTo>
                  <a:lnTo>
                    <a:pt x="1705419" y="3317"/>
                  </a:lnTo>
                  <a:lnTo>
                    <a:pt x="1716124" y="4413"/>
                  </a:lnTo>
                  <a:cubicBezTo>
                    <a:pt x="1813552" y="24666"/>
                    <a:pt x="1886840" y="112238"/>
                    <a:pt x="1886840" y="217198"/>
                  </a:cubicBezTo>
                  <a:cubicBezTo>
                    <a:pt x="1886840" y="322159"/>
                    <a:pt x="1813552" y="409731"/>
                    <a:pt x="1716124" y="429984"/>
                  </a:cubicBezTo>
                  <a:lnTo>
                    <a:pt x="1705419" y="431080"/>
                  </a:lnTo>
                  <a:lnTo>
                    <a:pt x="1705419" y="438587"/>
                  </a:lnTo>
                  <a:lnTo>
                    <a:pt x="181420" y="438587"/>
                  </a:lnTo>
                  <a:lnTo>
                    <a:pt x="181420" y="431080"/>
                  </a:lnTo>
                  <a:lnTo>
                    <a:pt x="170716" y="429984"/>
                  </a:lnTo>
                  <a:cubicBezTo>
                    <a:pt x="73288" y="409731"/>
                    <a:pt x="0" y="322159"/>
                    <a:pt x="0" y="217198"/>
                  </a:cubicBezTo>
                  <a:cubicBezTo>
                    <a:pt x="0" y="112238"/>
                    <a:pt x="73288" y="24666"/>
                    <a:pt x="170716" y="4413"/>
                  </a:cubicBezTo>
                  <a:lnTo>
                    <a:pt x="181420" y="3317"/>
                  </a:lnTo>
                  <a:close/>
                </a:path>
              </a:pathLst>
            </a:custGeom>
            <a:solidFill>
              <a:srgbClr val="C00000"/>
            </a:solidFill>
            <a:ln>
              <a:solidFill>
                <a:srgbClr val="C00000"/>
              </a:solidFill>
            </a:ln>
            <a:effectLst>
              <a:outerShdw blurRad="254000" dist="50800" dir="5400000" algn="ctr" rotWithShape="0">
                <a:srgbClr val="000000">
                  <a:alpha val="99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>
                <a:solidFill>
                  <a:srgbClr val="C00000"/>
                </a:solidFill>
              </a:endParaRPr>
            </a:p>
          </p:txBody>
        </p:sp>
        <p:sp>
          <p:nvSpPr>
            <p:cNvPr id="25" name="PA-文本框 61"/>
            <p:cNvSpPr txBox="1"/>
            <p:nvPr>
              <p:custDataLst>
                <p:tags r:id="rId7"/>
              </p:custDataLst>
            </p:nvPr>
          </p:nvSpPr>
          <p:spPr>
            <a:xfrm>
              <a:off x="5563627" y="4844639"/>
              <a:ext cx="1215390" cy="4603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zh-CN" sz="2400" b="1" spc="300" dirty="0">
                  <a:solidFill>
                    <a:schemeClr val="bg1"/>
                  </a:solidFill>
                  <a:latin typeface="楷体" panose="02010609060101010101" charset="-122"/>
                  <a:ea typeface="楷体" panose="02010609060101010101" charset="-122"/>
                  <a:sym typeface="字魂105号-简雅黑" panose="00000500000000000000" pitchFamily="2" charset="-122"/>
                </a:rPr>
                <a:t>徐心瑶</a:t>
              </a:r>
              <a:endParaRPr lang="zh-CN" altLang="zh-CN" sz="2400" b="1" spc="300" dirty="0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  <a:sym typeface="字魂105号-简雅黑" panose="00000500000000000000" pitchFamily="2" charset="-122"/>
              </a:endParaRPr>
            </a:p>
          </p:txBody>
        </p:sp>
      </p:grpSp>
    </p:spTree>
  </p:cSld>
  <p:clrMapOvr>
    <a:masterClrMapping/>
  </p:clrMapOvr>
  <p:transition spd="med">
    <p:pull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文本框 46"/>
          <p:cNvSpPr txBox="1"/>
          <p:nvPr/>
        </p:nvSpPr>
        <p:spPr>
          <a:xfrm>
            <a:off x="862965" y="127635"/>
            <a:ext cx="686244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4800" b="1" dirty="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反应</a:t>
            </a:r>
            <a:r>
              <a:rPr lang="en-US" altLang="zh-CN" sz="4800" b="1" dirty="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  N. </a:t>
            </a:r>
            <a:r>
              <a:rPr lang="en-US" altLang="zh-CN" sz="4800" b="1" spc="300">
                <a:solidFill>
                  <a:srgbClr val="C00000"/>
                </a:solidFill>
                <a:latin typeface="黑体" panose="02010609060101010101" charset="-122"/>
                <a:ea typeface="黑体" panose="02010609060101010101" charset="-122"/>
                <a:cs typeface="华文楷体" panose="02010600040101010101" charset="-122"/>
                <a:sym typeface="字魂105号-简雅黑" panose="00000500000000000000" pitchFamily="2" charset="-122"/>
              </a:rPr>
              <a:t> </a:t>
            </a:r>
            <a:endParaRPr lang="zh-CN" altLang="en-US" sz="4800" b="1" spc="300">
              <a:solidFill>
                <a:srgbClr val="C00000"/>
              </a:solidFill>
              <a:latin typeface="黑体" panose="02010609060101010101" charset="-122"/>
              <a:ea typeface="黑体" panose="02010609060101010101" charset="-122"/>
              <a:cs typeface="华文楷体" panose="02010600040101010101" charset="-122"/>
              <a:sym typeface="字魂105号-简雅黑" panose="00000500000000000000" pitchFamily="2" charset="-122"/>
            </a:endParaRPr>
          </a:p>
        </p:txBody>
      </p:sp>
      <p:grpSp>
        <p:nvGrpSpPr>
          <p:cNvPr id="76" name="组合 75"/>
          <p:cNvGrpSpPr/>
          <p:nvPr/>
        </p:nvGrpSpPr>
        <p:grpSpPr>
          <a:xfrm>
            <a:off x="-118824" y="19211"/>
            <a:ext cx="803918" cy="587679"/>
            <a:chOff x="-118824" y="19211"/>
            <a:chExt cx="803918" cy="587679"/>
          </a:xfrm>
        </p:grpSpPr>
        <p:grpSp>
          <p:nvGrpSpPr>
            <p:cNvPr id="75" name="组合 74"/>
            <p:cNvGrpSpPr/>
            <p:nvPr/>
          </p:nvGrpSpPr>
          <p:grpSpPr>
            <a:xfrm>
              <a:off x="-118824" y="19211"/>
              <a:ext cx="803918" cy="530268"/>
              <a:chOff x="-118824" y="19211"/>
              <a:chExt cx="803918" cy="530268"/>
            </a:xfrm>
          </p:grpSpPr>
          <p:sp>
            <p:nvSpPr>
              <p:cNvPr id="49" name="箭头: 五边形 48"/>
              <p:cNvSpPr/>
              <p:nvPr/>
            </p:nvSpPr>
            <p:spPr>
              <a:xfrm rot="13497409">
                <a:off x="-118824" y="19211"/>
                <a:ext cx="803918" cy="530268"/>
              </a:xfrm>
              <a:prstGeom prst="homePlate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  <p:sp>
            <p:nvSpPr>
              <p:cNvPr id="60" name="椭圆 59"/>
              <p:cNvSpPr/>
              <p:nvPr/>
            </p:nvSpPr>
            <p:spPr>
              <a:xfrm>
                <a:off x="78582" y="80963"/>
                <a:ext cx="66675" cy="6667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</p:grpSp>
        <p:sp>
          <p:nvSpPr>
            <p:cNvPr id="59" name="文本框 58"/>
            <p:cNvSpPr txBox="1"/>
            <p:nvPr/>
          </p:nvSpPr>
          <p:spPr>
            <a:xfrm>
              <a:off x="100231" y="146515"/>
              <a:ext cx="537946" cy="460375"/>
            </a:xfrm>
            <a:prstGeom prst="rect">
              <a:avLst/>
            </a:prstGeom>
            <a:solidFill>
              <a:srgbClr val="C00000"/>
            </a:solidFill>
          </p:spPr>
          <p:txBody>
            <a:bodyPr wrap="square" rtlCol="0">
              <a:spAutoFit/>
            </a:bodyPr>
            <a:lstStyle/>
            <a:p>
              <a:pPr algn="ctr"/>
              <a:endParaRPr lang="zh-CN" altLang="en-US" sz="2400" b="1">
                <a:solidFill>
                  <a:schemeClr val="bg1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</p:grpSp>
      <p:sp>
        <p:nvSpPr>
          <p:cNvPr id="3" name="矩形 2"/>
          <p:cNvSpPr/>
          <p:nvPr/>
        </p:nvSpPr>
        <p:spPr>
          <a:xfrm>
            <a:off x="755015" y="950595"/>
            <a:ext cx="11049635" cy="542671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sp>
        <p:nvSpPr>
          <p:cNvPr id="14339" name="Rectangle 3"/>
          <p:cNvSpPr txBox="1">
            <a:spLocks noRot="1"/>
          </p:cNvSpPr>
          <p:nvPr/>
        </p:nvSpPr>
        <p:spPr>
          <a:xfrm>
            <a:off x="962025" y="1579880"/>
            <a:ext cx="9229725" cy="1901825"/>
          </a:xfrm>
          <a:prstGeom prst="rect">
            <a:avLst/>
          </a:prstGeom>
          <a:noFill/>
          <a:ln w="9525">
            <a:noFill/>
          </a:ln>
        </p:spPr>
        <p:txBody>
          <a:bodyPr anchor="t"/>
          <a:lstStyle/>
          <a:p>
            <a:pPr marL="342900" indent="-342900"/>
            <a:r>
              <a:rPr lang="zh-CN" altLang="en-US" sz="4400" b="1" dirty="0">
                <a:latin typeface="楷体" panose="02010609060101010101" charset="-122"/>
                <a:ea typeface="楷体" panose="02010609060101010101" charset="-122"/>
              </a:rPr>
              <a:t>他太累了，孩子去叫他时，</a:t>
            </a:r>
            <a:endParaRPr lang="zh-CN" altLang="en-US" sz="4400" b="1" dirty="0">
              <a:latin typeface="楷体" panose="02010609060101010101" charset="-122"/>
              <a:ea typeface="楷体" panose="02010609060101010101" charset="-122"/>
            </a:endParaRPr>
          </a:p>
          <a:p>
            <a:pPr marL="342900" indent="-342900"/>
            <a:r>
              <a:rPr lang="zh-CN" altLang="en-US" sz="4400" b="1" dirty="0">
                <a:latin typeface="楷体" panose="02010609060101010101" charset="-122"/>
                <a:ea typeface="楷体" panose="02010609060101010101" charset="-122"/>
              </a:rPr>
              <a:t>他一点儿</a:t>
            </a:r>
            <a:r>
              <a:rPr lang="zh-CN" altLang="en-US" sz="60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反应</a:t>
            </a:r>
            <a:r>
              <a:rPr lang="zh-CN" altLang="en-US" sz="4400" b="1" dirty="0">
                <a:latin typeface="楷体" panose="02010609060101010101" charset="-122"/>
                <a:ea typeface="楷体" panose="02010609060101010101" charset="-122"/>
              </a:rPr>
              <a:t>也没有。</a:t>
            </a:r>
            <a:endParaRPr lang="zh-CN" altLang="en-US" sz="4400" b="1" dirty="0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14340" name="Rectangle 3"/>
          <p:cNvSpPr txBox="1">
            <a:spLocks noRot="1"/>
          </p:cNvSpPr>
          <p:nvPr/>
        </p:nvSpPr>
        <p:spPr>
          <a:xfrm>
            <a:off x="1047750" y="3481705"/>
            <a:ext cx="9144000" cy="865188"/>
          </a:xfrm>
          <a:prstGeom prst="rect">
            <a:avLst/>
          </a:prstGeom>
          <a:noFill/>
          <a:ln w="9525">
            <a:noFill/>
          </a:ln>
        </p:spPr>
        <p:txBody>
          <a:bodyPr anchor="t"/>
          <a:lstStyle/>
          <a:p>
            <a:pPr marL="342900" indent="-342900"/>
            <a:r>
              <a:rPr lang="zh-CN" altLang="en-US" sz="4400" b="1" dirty="0">
                <a:latin typeface="楷体" panose="02010609060101010101" charset="-122"/>
                <a:ea typeface="楷体" panose="02010609060101010101" charset="-122"/>
              </a:rPr>
              <a:t>人的年龄越大，</a:t>
            </a:r>
            <a:r>
              <a:rPr lang="zh-CN" altLang="en-US" sz="60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反应</a:t>
            </a:r>
            <a:r>
              <a:rPr lang="zh-CN" altLang="en-US" sz="4400" b="1" dirty="0">
                <a:latin typeface="楷体" panose="02010609060101010101" charset="-122"/>
                <a:ea typeface="楷体" panose="02010609060101010101" charset="-122"/>
              </a:rPr>
              <a:t>就越慢。</a:t>
            </a:r>
            <a:endParaRPr lang="zh-CN" altLang="en-US" sz="4400" b="1" dirty="0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14341" name="Rectangle 3"/>
          <p:cNvSpPr txBox="1">
            <a:spLocks noRot="1"/>
          </p:cNvSpPr>
          <p:nvPr/>
        </p:nvSpPr>
        <p:spPr>
          <a:xfrm>
            <a:off x="1047750" y="4837430"/>
            <a:ext cx="9144000" cy="936625"/>
          </a:xfrm>
          <a:prstGeom prst="rect">
            <a:avLst/>
          </a:prstGeom>
          <a:noFill/>
          <a:ln w="9525">
            <a:noFill/>
          </a:ln>
        </p:spPr>
        <p:txBody>
          <a:bodyPr anchor="t"/>
          <a:lstStyle/>
          <a:p>
            <a:pPr marL="342900" indent="-342900"/>
            <a:r>
              <a:rPr lang="zh-CN" altLang="en-US" sz="4400" b="1" dirty="0">
                <a:latin typeface="楷体" panose="02010609060101010101" charset="-122"/>
                <a:ea typeface="楷体" panose="02010609060101010101" charset="-122"/>
              </a:rPr>
              <a:t>每个人遇到危险时的</a:t>
            </a:r>
            <a:r>
              <a:rPr lang="zh-CN" altLang="en-US" sz="60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反应</a:t>
            </a:r>
            <a:r>
              <a:rPr lang="zh-CN" altLang="en-US" sz="4400" b="1" dirty="0">
                <a:latin typeface="楷体" panose="02010609060101010101" charset="-122"/>
                <a:ea typeface="楷体" panose="02010609060101010101" charset="-122"/>
              </a:rPr>
              <a:t>都不同。</a:t>
            </a:r>
            <a:endParaRPr lang="zh-CN" altLang="en-US" sz="4400" b="1" dirty="0">
              <a:latin typeface="楷体" panose="02010609060101010101" charset="-122"/>
              <a:ea typeface="楷体" panose="02010609060101010101" charset="-122"/>
            </a:endParaRPr>
          </a:p>
        </p:txBody>
      </p:sp>
      <p:pic>
        <p:nvPicPr>
          <p:cNvPr id="14342" name="图片 1"/>
          <p:cNvPicPr>
            <a:picLocks noChangeAspect="1"/>
          </p:cNvPicPr>
          <p:nvPr/>
        </p:nvPicPr>
        <p:blipFill>
          <a:blip r:embed="rId1"/>
          <a:srcRect b="9068"/>
          <a:stretch>
            <a:fillRect/>
          </a:stretch>
        </p:blipFill>
        <p:spPr>
          <a:xfrm>
            <a:off x="7576423" y="224155"/>
            <a:ext cx="4377214" cy="299493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95700" y="1882622"/>
            <a:ext cx="4800600" cy="2857500"/>
          </a:xfrm>
          <a:prstGeom prst="rect">
            <a:avLst/>
          </a:prstGeom>
        </p:spPr>
      </p:pic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3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3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4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4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3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3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43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39" grpId="0" bldLvl="0"/>
      <p:bldP spid="14340" grpId="0" bldLvl="0"/>
      <p:bldP spid="14341" grpId="0" bldLvl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文本框 46"/>
          <p:cNvSpPr txBox="1"/>
          <p:nvPr/>
        </p:nvSpPr>
        <p:spPr>
          <a:xfrm>
            <a:off x="862965" y="127635"/>
            <a:ext cx="312547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4800" b="1" dirty="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实话</a:t>
            </a:r>
            <a:r>
              <a:rPr lang="en-US" altLang="zh-CN" sz="4800" b="1" dirty="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  N.</a:t>
            </a:r>
            <a:r>
              <a:rPr lang="en-US" altLang="zh-CN" sz="4800" b="1" spc="300">
                <a:solidFill>
                  <a:srgbClr val="C00000"/>
                </a:solidFill>
                <a:latin typeface="黑体" panose="02010609060101010101" charset="-122"/>
                <a:ea typeface="黑体" panose="02010609060101010101" charset="-122"/>
                <a:cs typeface="华文楷体" panose="02010600040101010101" charset="-122"/>
                <a:sym typeface="字魂105号-简雅黑" panose="00000500000000000000" pitchFamily="2" charset="-122"/>
              </a:rPr>
              <a:t> </a:t>
            </a:r>
            <a:endParaRPr lang="zh-CN" altLang="en-US" sz="4800" b="1" spc="300">
              <a:solidFill>
                <a:srgbClr val="C00000"/>
              </a:solidFill>
              <a:latin typeface="黑体" panose="02010609060101010101" charset="-122"/>
              <a:ea typeface="黑体" panose="02010609060101010101" charset="-122"/>
              <a:cs typeface="华文楷体" panose="02010600040101010101" charset="-122"/>
              <a:sym typeface="字魂105号-简雅黑" panose="00000500000000000000" pitchFamily="2" charset="-122"/>
            </a:endParaRPr>
          </a:p>
        </p:txBody>
      </p:sp>
      <p:grpSp>
        <p:nvGrpSpPr>
          <p:cNvPr id="76" name="组合 75"/>
          <p:cNvGrpSpPr/>
          <p:nvPr/>
        </p:nvGrpSpPr>
        <p:grpSpPr>
          <a:xfrm>
            <a:off x="-118824" y="19211"/>
            <a:ext cx="803918" cy="587679"/>
            <a:chOff x="-118824" y="19211"/>
            <a:chExt cx="803918" cy="587679"/>
          </a:xfrm>
        </p:grpSpPr>
        <p:grpSp>
          <p:nvGrpSpPr>
            <p:cNvPr id="75" name="组合 74"/>
            <p:cNvGrpSpPr/>
            <p:nvPr/>
          </p:nvGrpSpPr>
          <p:grpSpPr>
            <a:xfrm>
              <a:off x="-118824" y="19211"/>
              <a:ext cx="803918" cy="530268"/>
              <a:chOff x="-118824" y="19211"/>
              <a:chExt cx="803918" cy="530268"/>
            </a:xfrm>
          </p:grpSpPr>
          <p:sp>
            <p:nvSpPr>
              <p:cNvPr id="49" name="箭头: 五边形 48"/>
              <p:cNvSpPr/>
              <p:nvPr/>
            </p:nvSpPr>
            <p:spPr>
              <a:xfrm rot="13497409">
                <a:off x="-118824" y="19211"/>
                <a:ext cx="803918" cy="530268"/>
              </a:xfrm>
              <a:prstGeom prst="homePlate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  <p:sp>
            <p:nvSpPr>
              <p:cNvPr id="60" name="椭圆 59"/>
              <p:cNvSpPr/>
              <p:nvPr/>
            </p:nvSpPr>
            <p:spPr>
              <a:xfrm>
                <a:off x="78582" y="80963"/>
                <a:ext cx="66675" cy="6667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</p:grpSp>
        <p:sp>
          <p:nvSpPr>
            <p:cNvPr id="59" name="文本框 58"/>
            <p:cNvSpPr txBox="1"/>
            <p:nvPr/>
          </p:nvSpPr>
          <p:spPr>
            <a:xfrm>
              <a:off x="100231" y="146515"/>
              <a:ext cx="537946" cy="460375"/>
            </a:xfrm>
            <a:prstGeom prst="rect">
              <a:avLst/>
            </a:prstGeom>
            <a:solidFill>
              <a:srgbClr val="C00000"/>
            </a:solidFill>
          </p:spPr>
          <p:txBody>
            <a:bodyPr wrap="square" rtlCol="0">
              <a:spAutoFit/>
            </a:bodyPr>
            <a:lstStyle/>
            <a:p>
              <a:pPr algn="ctr"/>
              <a:endParaRPr lang="zh-CN" altLang="en-US" sz="2400" b="1">
                <a:solidFill>
                  <a:schemeClr val="bg1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</p:grpSp>
      <p:sp>
        <p:nvSpPr>
          <p:cNvPr id="3" name="矩形 2"/>
          <p:cNvSpPr/>
          <p:nvPr/>
        </p:nvSpPr>
        <p:spPr>
          <a:xfrm>
            <a:off x="755015" y="950595"/>
            <a:ext cx="11049635" cy="542671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sp>
        <p:nvSpPr>
          <p:cNvPr id="15363" name="Rectangle 3"/>
          <p:cNvSpPr txBox="1">
            <a:spLocks noRot="1"/>
          </p:cNvSpPr>
          <p:nvPr/>
        </p:nvSpPr>
        <p:spPr>
          <a:xfrm>
            <a:off x="701662" y="1140997"/>
            <a:ext cx="12107862" cy="1409700"/>
          </a:xfrm>
          <a:prstGeom prst="rect">
            <a:avLst/>
          </a:prstGeom>
          <a:noFill/>
          <a:ln w="9525">
            <a:noFill/>
          </a:ln>
        </p:spPr>
        <p:txBody>
          <a:bodyPr anchor="t"/>
          <a:lstStyle/>
          <a:p>
            <a:pPr marL="342900" indent="-342900"/>
            <a:r>
              <a:rPr lang="zh-CN" altLang="en-US" sz="4000" b="1" dirty="0">
                <a:latin typeface="楷体" panose="02010609060101010101" charset="-122"/>
                <a:ea typeface="楷体" panose="02010609060101010101" charset="-122"/>
              </a:rPr>
              <a:t>你是</a:t>
            </a:r>
            <a:r>
              <a:rPr lang="zh-CN" altLang="en-US" sz="5400" b="1" dirty="0">
                <a:solidFill>
                  <a:srgbClr val="00B050"/>
                </a:solidFill>
                <a:latin typeface="楷体" panose="02010609060101010101" charset="-122"/>
                <a:ea typeface="楷体" panose="02010609060101010101" charset="-122"/>
              </a:rPr>
              <a:t>诚实</a:t>
            </a:r>
            <a:r>
              <a:rPr lang="zh-CN" altLang="en-US" sz="4000" b="1" dirty="0">
                <a:latin typeface="楷体" panose="02010609060101010101" charset="-122"/>
                <a:ea typeface="楷体" panose="02010609060101010101" charset="-122"/>
              </a:rPr>
              <a:t>的人，但不是所有人都喜欢听</a:t>
            </a:r>
            <a:r>
              <a:rPr lang="zh-CN" altLang="en-US" sz="54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实话</a:t>
            </a:r>
            <a:r>
              <a:rPr lang="zh-CN" altLang="en-US" sz="4000" b="1" dirty="0">
                <a:latin typeface="楷体" panose="02010609060101010101" charset="-122"/>
                <a:ea typeface="楷体" panose="02010609060101010101" charset="-122"/>
              </a:rPr>
              <a:t>。</a:t>
            </a:r>
            <a:endParaRPr lang="zh-CN" altLang="en-US" sz="4000" b="1" dirty="0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15364" name="Rectangle 3"/>
          <p:cNvSpPr txBox="1">
            <a:spLocks noRot="1"/>
          </p:cNvSpPr>
          <p:nvPr/>
        </p:nvSpPr>
        <p:spPr>
          <a:xfrm>
            <a:off x="754914" y="2651268"/>
            <a:ext cx="12109450" cy="1409700"/>
          </a:xfrm>
          <a:prstGeom prst="rect">
            <a:avLst/>
          </a:prstGeom>
          <a:noFill/>
          <a:ln w="9525">
            <a:noFill/>
          </a:ln>
        </p:spPr>
        <p:txBody>
          <a:bodyPr anchor="t"/>
          <a:lstStyle/>
          <a:p>
            <a:pPr marL="342900" indent="-342900"/>
            <a:r>
              <a:rPr lang="zh-CN" altLang="en-US" sz="4000" b="1" dirty="0">
                <a:latin typeface="楷体" panose="02010609060101010101" charset="-122"/>
                <a:ea typeface="楷体" panose="02010609060101010101" charset="-122"/>
              </a:rPr>
              <a:t>就算你</a:t>
            </a:r>
            <a:r>
              <a:rPr lang="zh-CN" altLang="en-US" sz="5400" b="1" dirty="0">
                <a:solidFill>
                  <a:srgbClr val="00B050"/>
                </a:solidFill>
                <a:latin typeface="楷体" panose="02010609060101010101" charset="-122"/>
                <a:ea typeface="楷体" panose="02010609060101010101" charset="-122"/>
              </a:rPr>
              <a:t>说</a:t>
            </a:r>
            <a:r>
              <a:rPr lang="zh-CN" altLang="en-US" sz="4000" b="1" dirty="0">
                <a:latin typeface="楷体" panose="02010609060101010101" charset="-122"/>
                <a:ea typeface="楷体" panose="02010609060101010101" charset="-122"/>
              </a:rPr>
              <a:t>的是</a:t>
            </a:r>
            <a:r>
              <a:rPr lang="zh-CN" altLang="en-US" sz="54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实话</a:t>
            </a:r>
            <a:r>
              <a:rPr lang="zh-CN" altLang="en-US" sz="4000" b="1" dirty="0">
                <a:latin typeface="楷体" panose="02010609060101010101" charset="-122"/>
                <a:ea typeface="楷体" panose="02010609060101010101" charset="-122"/>
              </a:rPr>
              <a:t>，也应该考虑听的人的心情。</a:t>
            </a:r>
            <a:endParaRPr lang="zh-CN" altLang="en-US" sz="4000" b="1" dirty="0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15365" name="Rectangle 3"/>
          <p:cNvSpPr txBox="1">
            <a:spLocks noRot="1"/>
          </p:cNvSpPr>
          <p:nvPr/>
        </p:nvSpPr>
        <p:spPr>
          <a:xfrm>
            <a:off x="756501" y="4341766"/>
            <a:ext cx="12107863" cy="1409700"/>
          </a:xfrm>
          <a:prstGeom prst="rect">
            <a:avLst/>
          </a:prstGeom>
          <a:noFill/>
          <a:ln w="9525">
            <a:noFill/>
          </a:ln>
        </p:spPr>
        <p:txBody>
          <a:bodyPr anchor="t"/>
          <a:lstStyle/>
          <a:p>
            <a:pPr marL="342900" indent="-342900"/>
            <a:r>
              <a:rPr lang="zh-CN" altLang="en-US" sz="4000" b="1" dirty="0">
                <a:latin typeface="楷体" panose="02010609060101010101" charset="-122"/>
                <a:ea typeface="楷体" panose="02010609060101010101" charset="-122"/>
              </a:rPr>
              <a:t>你必须跟律师</a:t>
            </a:r>
            <a:r>
              <a:rPr lang="zh-CN" altLang="en-US" sz="5400" b="1" dirty="0">
                <a:solidFill>
                  <a:srgbClr val="00B050"/>
                </a:solidFill>
                <a:latin typeface="楷体" panose="02010609060101010101" charset="-122"/>
                <a:ea typeface="楷体" panose="02010609060101010101" charset="-122"/>
              </a:rPr>
              <a:t>讲</a:t>
            </a:r>
            <a:r>
              <a:rPr lang="zh-CN" altLang="en-US" sz="54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实话</a:t>
            </a:r>
            <a:r>
              <a:rPr lang="zh-CN" altLang="en-US" sz="4000" b="1" dirty="0">
                <a:latin typeface="楷体" panose="02010609060101010101" charset="-122"/>
                <a:ea typeface="楷体" panose="02010609060101010101" charset="-122"/>
              </a:rPr>
              <a:t>，否则谁也帮不了你。</a:t>
            </a:r>
            <a:endParaRPr lang="zh-CN" altLang="en-US" sz="4000" b="1" dirty="0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5842000" y="147955"/>
            <a:ext cx="500888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4800" b="1" dirty="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楷体" panose="02010609060101010101" charset="-122"/>
                <a:ea typeface="楷体" panose="02010609060101010101" charset="-122"/>
                <a:sym typeface="字魂105号-简雅黑" panose="00000500000000000000" pitchFamily="2" charset="-122"/>
              </a:rPr>
              <a:t>谎话/假话 </a:t>
            </a:r>
            <a:endParaRPr lang="zh-CN" altLang="en-US" sz="4800" b="1" spc="300" dirty="0">
              <a:gradFill>
                <a:gsLst>
                  <a:gs pos="0">
                    <a:srgbClr val="7B32B2"/>
                  </a:gs>
                  <a:gs pos="100000">
                    <a:srgbClr val="401A5D"/>
                  </a:gs>
                </a:gsLst>
                <a:lin scaled="0"/>
              </a:gradFill>
              <a:latin typeface="楷体" panose="02010609060101010101" charset="-122"/>
              <a:ea typeface="楷体" panose="02010609060101010101" charset="-122"/>
              <a:cs typeface="华文楷体" panose="02010600040101010101" charset="-122"/>
              <a:sym typeface="字魂105号-简雅黑" panose="00000500000000000000" pitchFamily="2" charset="-122"/>
            </a:endParaRPr>
          </a:p>
        </p:txBody>
      </p:sp>
      <p:sp>
        <p:nvSpPr>
          <p:cNvPr id="5" name="左右箭头 4"/>
          <p:cNvSpPr/>
          <p:nvPr/>
        </p:nvSpPr>
        <p:spPr>
          <a:xfrm>
            <a:off x="4108450" y="436880"/>
            <a:ext cx="1510665" cy="343535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5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3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3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53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5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3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3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53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5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53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53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53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3" grpId="1" bldLvl="0" build="allAtOnce"/>
      <p:bldP spid="15364" grpId="1" bldLvl="0" build="allAtOnce"/>
      <p:bldP spid="15365" grpId="1" bldLvl="0" build="allAtOnce"/>
      <p:bldP spid="4" grpId="0"/>
      <p:bldP spid="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文本框 46"/>
          <p:cNvSpPr txBox="1"/>
          <p:nvPr/>
        </p:nvSpPr>
        <p:spPr>
          <a:xfrm>
            <a:off x="862965" y="127635"/>
            <a:ext cx="73601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4800" b="1" dirty="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语言点</a:t>
            </a:r>
            <a:r>
              <a:rPr lang="en-US" altLang="zh-CN" sz="4800" b="1" dirty="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1</a:t>
            </a:r>
            <a:r>
              <a:rPr lang="zh-CN" altLang="en-US" sz="4800" b="1" dirty="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：说实话</a:t>
            </a:r>
            <a:r>
              <a:rPr lang="en-US" altLang="zh-CN" sz="4800" b="1" dirty="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  N. </a:t>
            </a:r>
            <a:r>
              <a:rPr lang="en-US" altLang="zh-CN" sz="4800" b="1" spc="300" dirty="0">
                <a:solidFill>
                  <a:srgbClr val="C00000"/>
                </a:solidFill>
                <a:latin typeface="黑体" panose="02010609060101010101" charset="-122"/>
                <a:ea typeface="黑体" panose="02010609060101010101" charset="-122"/>
                <a:cs typeface="华文楷体" panose="02010600040101010101" charset="-122"/>
                <a:sym typeface="字魂105号-简雅黑" panose="00000500000000000000" pitchFamily="2" charset="-122"/>
              </a:rPr>
              <a:t> </a:t>
            </a:r>
            <a:endParaRPr lang="zh-CN" altLang="en-US" sz="4800" b="1" spc="300" dirty="0">
              <a:solidFill>
                <a:srgbClr val="C00000"/>
              </a:solidFill>
              <a:latin typeface="黑体" panose="02010609060101010101" charset="-122"/>
              <a:ea typeface="黑体" panose="02010609060101010101" charset="-122"/>
              <a:cs typeface="华文楷体" panose="02010600040101010101" charset="-122"/>
              <a:sym typeface="字魂105号-简雅黑" panose="00000500000000000000" pitchFamily="2" charset="-122"/>
            </a:endParaRPr>
          </a:p>
        </p:txBody>
      </p:sp>
      <p:grpSp>
        <p:nvGrpSpPr>
          <p:cNvPr id="76" name="组合 75"/>
          <p:cNvGrpSpPr/>
          <p:nvPr/>
        </p:nvGrpSpPr>
        <p:grpSpPr>
          <a:xfrm>
            <a:off x="-118824" y="19211"/>
            <a:ext cx="803918" cy="587679"/>
            <a:chOff x="-118824" y="19211"/>
            <a:chExt cx="803918" cy="587679"/>
          </a:xfrm>
        </p:grpSpPr>
        <p:grpSp>
          <p:nvGrpSpPr>
            <p:cNvPr id="75" name="组合 74"/>
            <p:cNvGrpSpPr/>
            <p:nvPr/>
          </p:nvGrpSpPr>
          <p:grpSpPr>
            <a:xfrm>
              <a:off x="-118824" y="19211"/>
              <a:ext cx="803918" cy="530268"/>
              <a:chOff x="-118824" y="19211"/>
              <a:chExt cx="803918" cy="530268"/>
            </a:xfrm>
          </p:grpSpPr>
          <p:sp>
            <p:nvSpPr>
              <p:cNvPr id="49" name="箭头: 五边形 48"/>
              <p:cNvSpPr/>
              <p:nvPr/>
            </p:nvSpPr>
            <p:spPr>
              <a:xfrm rot="13497409">
                <a:off x="-118824" y="19211"/>
                <a:ext cx="803918" cy="530268"/>
              </a:xfrm>
              <a:prstGeom prst="homePlate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  <p:sp>
            <p:nvSpPr>
              <p:cNvPr id="60" name="椭圆 59"/>
              <p:cNvSpPr/>
              <p:nvPr/>
            </p:nvSpPr>
            <p:spPr>
              <a:xfrm>
                <a:off x="78582" y="80963"/>
                <a:ext cx="66675" cy="6667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</p:grpSp>
        <p:sp>
          <p:nvSpPr>
            <p:cNvPr id="59" name="文本框 58"/>
            <p:cNvSpPr txBox="1"/>
            <p:nvPr/>
          </p:nvSpPr>
          <p:spPr>
            <a:xfrm>
              <a:off x="100231" y="146515"/>
              <a:ext cx="537946" cy="460375"/>
            </a:xfrm>
            <a:prstGeom prst="rect">
              <a:avLst/>
            </a:prstGeom>
            <a:solidFill>
              <a:srgbClr val="C00000"/>
            </a:solidFill>
          </p:spPr>
          <p:txBody>
            <a:bodyPr wrap="square" rtlCol="0">
              <a:spAutoFit/>
            </a:bodyPr>
            <a:lstStyle/>
            <a:p>
              <a:pPr algn="ctr"/>
              <a:endParaRPr lang="zh-CN" altLang="en-US" sz="2400" b="1">
                <a:solidFill>
                  <a:schemeClr val="bg1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</p:grpSp>
      <p:sp>
        <p:nvSpPr>
          <p:cNvPr id="3" name="矩形 2"/>
          <p:cNvSpPr/>
          <p:nvPr/>
        </p:nvSpPr>
        <p:spPr>
          <a:xfrm>
            <a:off x="755015" y="950595"/>
            <a:ext cx="11049635" cy="542671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sp>
        <p:nvSpPr>
          <p:cNvPr id="2" name="Rectangle 3"/>
          <p:cNvSpPr txBox="1">
            <a:spLocks noRot="1"/>
          </p:cNvSpPr>
          <p:nvPr/>
        </p:nvSpPr>
        <p:spPr>
          <a:xfrm>
            <a:off x="754914" y="1385339"/>
            <a:ext cx="6373542" cy="1853698"/>
          </a:xfrm>
          <a:prstGeom prst="rect">
            <a:avLst/>
          </a:prstGeom>
          <a:noFill/>
          <a:ln w="9525">
            <a:noFill/>
          </a:ln>
        </p:spPr>
        <p:txBody>
          <a:bodyPr anchor="t"/>
          <a:lstStyle/>
          <a:p>
            <a:pPr marL="342900" indent="-342900"/>
            <a:r>
              <a:rPr lang="zh-CN" altLang="en-US" sz="54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说实话</a:t>
            </a:r>
            <a:r>
              <a:rPr lang="zh-CN" altLang="en-US" sz="4000" b="1" dirty="0">
                <a:latin typeface="楷体" panose="02010609060101010101" charset="-122"/>
                <a:ea typeface="楷体" panose="02010609060101010101" charset="-122"/>
              </a:rPr>
              <a:t>，我觉得这件衣服</a:t>
            </a:r>
            <a:endParaRPr lang="en-US" altLang="zh-CN" sz="4000" b="1" dirty="0">
              <a:latin typeface="楷体" panose="02010609060101010101" charset="-122"/>
              <a:ea typeface="楷体" panose="02010609060101010101" charset="-122"/>
            </a:endParaRPr>
          </a:p>
          <a:p>
            <a:pPr marL="342900" indent="-342900"/>
            <a:r>
              <a:rPr lang="zh-CN" altLang="en-US" sz="4000" b="1" dirty="0">
                <a:latin typeface="楷体" panose="02010609060101010101" charset="-122"/>
                <a:ea typeface="楷体" panose="02010609060101010101" charset="-122"/>
              </a:rPr>
              <a:t>不太适合你。</a:t>
            </a:r>
            <a:endParaRPr lang="zh-CN" altLang="en-US" sz="4000" b="1" dirty="0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15" name="Rectangle 3"/>
          <p:cNvSpPr txBox="1">
            <a:spLocks noRot="1"/>
          </p:cNvSpPr>
          <p:nvPr/>
        </p:nvSpPr>
        <p:spPr>
          <a:xfrm>
            <a:off x="862965" y="3823367"/>
            <a:ext cx="6373542" cy="2084038"/>
          </a:xfrm>
          <a:prstGeom prst="rect">
            <a:avLst/>
          </a:prstGeom>
          <a:noFill/>
          <a:ln w="9525">
            <a:noFill/>
          </a:ln>
        </p:spPr>
        <p:txBody>
          <a:bodyPr anchor="t"/>
          <a:lstStyle/>
          <a:p>
            <a:pPr marL="342900" indent="-342900"/>
            <a:r>
              <a:rPr lang="zh-CN" altLang="en-US" sz="54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说实话</a:t>
            </a:r>
            <a:r>
              <a:rPr lang="zh-CN" altLang="en-US" sz="4000" b="1" dirty="0">
                <a:latin typeface="楷体" panose="02010609060101010101" charset="-122"/>
                <a:ea typeface="楷体" panose="02010609060101010101" charset="-122"/>
              </a:rPr>
              <a:t>，我真的对你没感</a:t>
            </a:r>
            <a:endParaRPr lang="en-US" altLang="zh-CN" sz="4000" b="1" dirty="0">
              <a:latin typeface="楷体" panose="02010609060101010101" charset="-122"/>
              <a:ea typeface="楷体" panose="02010609060101010101" charset="-122"/>
            </a:endParaRPr>
          </a:p>
          <a:p>
            <a:pPr marL="342900" indent="-342900"/>
            <a:r>
              <a:rPr lang="zh-CN" altLang="en-US" sz="4000" b="1" dirty="0">
                <a:latin typeface="楷体" panose="02010609060101010101" charset="-122"/>
                <a:ea typeface="楷体" panose="02010609060101010101" charset="-122"/>
              </a:rPr>
              <a:t>觉，不能和你在一起。</a:t>
            </a:r>
            <a:endParaRPr lang="zh-CN" altLang="en-US" sz="4000" b="1" dirty="0">
              <a:latin typeface="楷体" panose="02010609060101010101" charset="-122"/>
              <a:ea typeface="楷体" panose="02010609060101010101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330001" y="1073240"/>
            <a:ext cx="4208229" cy="2558603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30001" y="3857786"/>
            <a:ext cx="3629707" cy="2722280"/>
          </a:xfrm>
          <a:prstGeom prst="rect">
            <a:avLst/>
          </a:prstGeom>
        </p:spPr>
      </p:pic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 bwMode="auto">
          <a:xfrm>
            <a:off x="141605" y="0"/>
            <a:ext cx="6910070" cy="840105"/>
          </a:xfrm>
          <a:prstGeom prst="rect">
            <a:avLst/>
          </a:prstGeom>
          <a:solidFill>
            <a:srgbClr val="C00000"/>
          </a:solidFill>
          <a:ln w="38100">
            <a:solidFill>
              <a:schemeClr val="bg1"/>
            </a:solidFill>
            <a:miter lim="800000"/>
          </a:ln>
          <a:effectLst>
            <a:outerShdw blurRad="63500" dist="38100" dir="2700000" algn="tl" rotWithShape="0">
              <a:srgbClr val="000000">
                <a:alpha val="39998"/>
              </a:srgbClr>
            </a:outerShdw>
          </a:effec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9pPr>
          </a:lstStyle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</a:pPr>
            <a:r>
              <a:rPr kumimoji="0" lang="zh-CN" altLang="en-US" sz="44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+mn-cs"/>
              </a:rPr>
              <a:t>语言点</a:t>
            </a:r>
            <a:r>
              <a:rPr kumimoji="0" lang="en-US" altLang="zh-CN" sz="44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+mn-cs"/>
              </a:rPr>
              <a:t>1:</a:t>
            </a:r>
            <a:r>
              <a:rPr kumimoji="0" lang="zh-CN" altLang="en-US" sz="44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+mn-cs"/>
              </a:rPr>
              <a:t>说实话，</a:t>
            </a:r>
            <a:r>
              <a:rPr kumimoji="0" lang="en-US" altLang="zh-CN" sz="44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+mn-cs"/>
              </a:rPr>
              <a:t>……</a:t>
            </a:r>
            <a:endParaRPr kumimoji="0" lang="en-US" altLang="zh-CN" sz="4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楷体" panose="02010609060101010101" charset="-122"/>
              <a:ea typeface="楷体" panose="02010609060101010101" charset="-122"/>
              <a:cs typeface="+mn-cs"/>
              <a:sym typeface="+mn-ea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458470" y="787400"/>
            <a:ext cx="11346180" cy="5589905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sp>
        <p:nvSpPr>
          <p:cNvPr id="17410" name="Text Box 4"/>
          <p:cNvSpPr txBox="1"/>
          <p:nvPr/>
        </p:nvSpPr>
        <p:spPr>
          <a:xfrm>
            <a:off x="661670" y="1101090"/>
            <a:ext cx="10347325" cy="1690688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en-US" altLang="zh-CN" sz="4400" b="1" dirty="0">
                <a:latin typeface="楷体" panose="02010609060101010101" charset="-122"/>
                <a:ea typeface="楷体" panose="02010609060101010101" charset="-122"/>
              </a:rPr>
              <a:t>A</a:t>
            </a:r>
            <a:r>
              <a:rPr lang="zh-CN" altLang="en-US" sz="4400" b="1" dirty="0">
                <a:latin typeface="楷体" panose="02010609060101010101" charset="-122"/>
                <a:ea typeface="楷体" panose="02010609060101010101" charset="-122"/>
              </a:rPr>
              <a:t>：这次面试你紧不紧张？</a:t>
            </a:r>
            <a:endParaRPr lang="en-US" altLang="zh-CN" sz="4400" b="1" dirty="0">
              <a:latin typeface="楷体" panose="02010609060101010101" charset="-122"/>
              <a:ea typeface="楷体" panose="02010609060101010101" charset="-122"/>
            </a:endParaRPr>
          </a:p>
          <a:p>
            <a:r>
              <a:rPr lang="en-US" altLang="zh-CN" sz="4400" b="1" dirty="0">
                <a:latin typeface="楷体" panose="02010609060101010101" charset="-122"/>
                <a:ea typeface="楷体" panose="02010609060101010101" charset="-122"/>
              </a:rPr>
              <a:t>B</a:t>
            </a:r>
            <a:r>
              <a:rPr lang="zh-CN" altLang="en-US" sz="4400" b="1" dirty="0">
                <a:latin typeface="楷体" panose="02010609060101010101" charset="-122"/>
                <a:ea typeface="楷体" panose="02010609060101010101" charset="-122"/>
              </a:rPr>
              <a:t>：</a:t>
            </a:r>
            <a:r>
              <a:rPr lang="zh-CN" altLang="en-US" sz="60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说实话</a:t>
            </a:r>
            <a:r>
              <a:rPr lang="zh-CN" altLang="en-US" sz="4400" b="1" dirty="0">
                <a:latin typeface="楷体" panose="02010609060101010101" charset="-122"/>
                <a:ea typeface="楷体" panose="02010609060101010101" charset="-122"/>
              </a:rPr>
              <a:t>，我非常紧张，出了很多汗。</a:t>
            </a:r>
            <a:endParaRPr lang="zh-CN" altLang="en-US" sz="4400" b="1" dirty="0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17411" name="Text Box 4"/>
          <p:cNvSpPr txBox="1"/>
          <p:nvPr/>
        </p:nvSpPr>
        <p:spPr>
          <a:xfrm>
            <a:off x="737870" y="2938145"/>
            <a:ext cx="11195050" cy="169164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zh-CN" altLang="en-US" sz="4400" b="1" dirty="0">
                <a:latin typeface="楷体" panose="02010609060101010101" charset="-122"/>
                <a:ea typeface="楷体" panose="02010609060101010101" charset="-122"/>
              </a:rPr>
              <a:t>很多同学都说他们已经适应了厦门的天气，可是</a:t>
            </a:r>
            <a:r>
              <a:rPr lang="zh-CN" altLang="en-US" sz="60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说实话</a:t>
            </a:r>
            <a:r>
              <a:rPr lang="zh-CN" altLang="en-US" sz="4400" b="1" dirty="0">
                <a:latin typeface="楷体" panose="02010609060101010101" charset="-122"/>
                <a:ea typeface="楷体" panose="02010609060101010101" charset="-122"/>
              </a:rPr>
              <a:t>，我还没完全习惯。</a:t>
            </a:r>
            <a:endParaRPr lang="zh-CN" altLang="en-US" sz="4400" b="1" dirty="0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17413" name="文本框 99"/>
          <p:cNvSpPr txBox="1"/>
          <p:nvPr/>
        </p:nvSpPr>
        <p:spPr>
          <a:xfrm>
            <a:off x="737870" y="4513241"/>
            <a:ext cx="10872470" cy="169164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zh-CN" altLang="en-US" sz="44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你们都说这位演员很有名，</a:t>
            </a:r>
            <a:r>
              <a:rPr lang="zh-CN" altLang="en-US" sz="60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说实话</a:t>
            </a:r>
            <a:r>
              <a:rPr lang="zh-CN" altLang="en-US" sz="44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，我真不认识他。</a:t>
            </a:r>
            <a:endParaRPr lang="zh-CN" altLang="en-US" sz="4400" b="1" dirty="0">
              <a:solidFill>
                <a:srgbClr val="00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7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74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74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0" grpId="0"/>
      <p:bldP spid="1741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文本框 46"/>
          <p:cNvSpPr txBox="1"/>
          <p:nvPr/>
        </p:nvSpPr>
        <p:spPr>
          <a:xfrm>
            <a:off x="862965" y="127635"/>
            <a:ext cx="325691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3600" b="1" spc="300">
                <a:solidFill>
                  <a:srgbClr val="C00000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rPr>
              <a:t>练习：</a:t>
            </a:r>
            <a:r>
              <a:rPr lang="en-US" altLang="zh-CN" sz="3600" b="1" spc="300">
                <a:solidFill>
                  <a:srgbClr val="C00000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rPr>
              <a:t>P81</a:t>
            </a:r>
            <a:endParaRPr lang="en-US" altLang="zh-CN" sz="3600" b="1" spc="300">
              <a:solidFill>
                <a:srgbClr val="C00000"/>
              </a:solidFill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grpSp>
        <p:nvGrpSpPr>
          <p:cNvPr id="75" name="组合 74"/>
          <p:cNvGrpSpPr/>
          <p:nvPr/>
        </p:nvGrpSpPr>
        <p:grpSpPr>
          <a:xfrm>
            <a:off x="-118745" y="19050"/>
            <a:ext cx="803910" cy="530225"/>
            <a:chOff x="-118824" y="19211"/>
            <a:chExt cx="803918" cy="530268"/>
          </a:xfrm>
        </p:grpSpPr>
        <p:sp>
          <p:nvSpPr>
            <p:cNvPr id="49" name="箭头: 五边形 48"/>
            <p:cNvSpPr/>
            <p:nvPr/>
          </p:nvSpPr>
          <p:spPr>
            <a:xfrm rot="13497409">
              <a:off x="-118824" y="19211"/>
              <a:ext cx="803918" cy="530268"/>
            </a:xfrm>
            <a:prstGeom prst="homePlat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  <p:sp>
          <p:nvSpPr>
            <p:cNvPr id="60" name="椭圆 59"/>
            <p:cNvSpPr/>
            <p:nvPr/>
          </p:nvSpPr>
          <p:spPr>
            <a:xfrm>
              <a:off x="78582" y="80963"/>
              <a:ext cx="66675" cy="6667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</p:grpSp>
      <p:pic>
        <p:nvPicPr>
          <p:cNvPr id="18434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3663" y="808038"/>
            <a:ext cx="12004675" cy="59086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8436" name="Text Box 4"/>
          <p:cNvSpPr txBox="1"/>
          <p:nvPr/>
        </p:nvSpPr>
        <p:spPr>
          <a:xfrm>
            <a:off x="1670050" y="2255838"/>
            <a:ext cx="10015538" cy="922337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eaLnBrk="0" hangingPunct="0"/>
            <a:r>
              <a:rPr lang="zh-CN" altLang="en-US" sz="54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 </a:t>
            </a:r>
            <a:r>
              <a:rPr lang="zh-CN" altLang="en-US" sz="36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说实话，我觉得这部电影不算太好，一般吧。</a:t>
            </a:r>
            <a:endParaRPr lang="zh-CN" altLang="en-US" sz="3600" b="1" dirty="0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18437" name="Text Box 4"/>
          <p:cNvSpPr txBox="1"/>
          <p:nvPr/>
        </p:nvSpPr>
        <p:spPr>
          <a:xfrm>
            <a:off x="1670050" y="3741738"/>
            <a:ext cx="10015538" cy="922337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eaLnBrk="0" hangingPunct="0"/>
            <a:r>
              <a:rPr lang="zh-CN" altLang="en-US" sz="54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 </a:t>
            </a:r>
            <a:r>
              <a:rPr lang="zh-CN" altLang="en-US" sz="36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说实话，我挺紧张的。</a:t>
            </a:r>
            <a:endParaRPr lang="zh-CN" altLang="en-US" sz="3600" b="1" dirty="0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18438" name="Text Box 4"/>
          <p:cNvSpPr txBox="1"/>
          <p:nvPr/>
        </p:nvSpPr>
        <p:spPr>
          <a:xfrm>
            <a:off x="1438275" y="4664075"/>
            <a:ext cx="10017125" cy="92202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eaLnBrk="0" hangingPunct="0"/>
            <a:r>
              <a:rPr lang="zh-CN" altLang="en-US" sz="54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 </a:t>
            </a:r>
            <a:r>
              <a:rPr lang="zh-CN" altLang="en-US" sz="36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你说实话，昨天是不是生我的气了？</a:t>
            </a:r>
            <a:endParaRPr lang="zh-CN" altLang="en-US" sz="3600" b="1" dirty="0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84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84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84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6" grpId="0"/>
      <p:bldP spid="18437" grpId="0"/>
      <p:bldP spid="1843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6" name="组合 75"/>
          <p:cNvGrpSpPr/>
          <p:nvPr/>
        </p:nvGrpSpPr>
        <p:grpSpPr>
          <a:xfrm>
            <a:off x="-118824" y="19211"/>
            <a:ext cx="803918" cy="587679"/>
            <a:chOff x="-118824" y="19211"/>
            <a:chExt cx="803918" cy="587679"/>
          </a:xfrm>
        </p:grpSpPr>
        <p:grpSp>
          <p:nvGrpSpPr>
            <p:cNvPr id="75" name="组合 74"/>
            <p:cNvGrpSpPr/>
            <p:nvPr/>
          </p:nvGrpSpPr>
          <p:grpSpPr>
            <a:xfrm>
              <a:off x="-118824" y="19211"/>
              <a:ext cx="803918" cy="530268"/>
              <a:chOff x="-118824" y="19211"/>
              <a:chExt cx="803918" cy="530268"/>
            </a:xfrm>
          </p:grpSpPr>
          <p:sp>
            <p:nvSpPr>
              <p:cNvPr id="49" name="箭头: 五边形 48"/>
              <p:cNvSpPr/>
              <p:nvPr/>
            </p:nvSpPr>
            <p:spPr>
              <a:xfrm rot="13497409">
                <a:off x="-118824" y="19211"/>
                <a:ext cx="803918" cy="530268"/>
              </a:xfrm>
              <a:prstGeom prst="homePlate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  <p:sp>
            <p:nvSpPr>
              <p:cNvPr id="60" name="椭圆 59"/>
              <p:cNvSpPr/>
              <p:nvPr/>
            </p:nvSpPr>
            <p:spPr>
              <a:xfrm>
                <a:off x="78582" y="80963"/>
                <a:ext cx="66675" cy="6667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</p:grpSp>
        <p:sp>
          <p:nvSpPr>
            <p:cNvPr id="59" name="文本框 58"/>
            <p:cNvSpPr txBox="1"/>
            <p:nvPr/>
          </p:nvSpPr>
          <p:spPr>
            <a:xfrm>
              <a:off x="100231" y="146515"/>
              <a:ext cx="537946" cy="460375"/>
            </a:xfrm>
            <a:prstGeom prst="rect">
              <a:avLst/>
            </a:prstGeom>
            <a:solidFill>
              <a:srgbClr val="C00000"/>
            </a:solidFill>
          </p:spPr>
          <p:txBody>
            <a:bodyPr wrap="square" rtlCol="0">
              <a:spAutoFit/>
            </a:bodyPr>
            <a:lstStyle/>
            <a:p>
              <a:pPr algn="ctr"/>
              <a:endParaRPr lang="zh-CN" altLang="en-US" sz="2400" b="1">
                <a:solidFill>
                  <a:schemeClr val="bg1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</p:grpSp>
      <p:sp>
        <p:nvSpPr>
          <p:cNvPr id="3" name="矩形 2"/>
          <p:cNvSpPr/>
          <p:nvPr/>
        </p:nvSpPr>
        <p:spPr>
          <a:xfrm>
            <a:off x="755015" y="950595"/>
            <a:ext cx="11049635" cy="542671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00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862330" y="147955"/>
            <a:ext cx="889254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4800" b="1" dirty="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  <a:sym typeface="等线" panose="02010600030101010101" charset="-122"/>
              </a:rPr>
              <a:t>解释  允许  矛盾  反应  实话  </a:t>
            </a:r>
            <a:endParaRPr lang="zh-CN" altLang="en-US" sz="3600" b="1" spc="300" dirty="0">
              <a:solidFill>
                <a:schemeClr val="accent6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等线" panose="02010600030101010101" charset="-122"/>
            </a:endParaRPr>
          </a:p>
        </p:txBody>
      </p:sp>
      <p:sp>
        <p:nvSpPr>
          <p:cNvPr id="10243" name="Text Box 4"/>
          <p:cNvSpPr txBox="1"/>
          <p:nvPr/>
        </p:nvSpPr>
        <p:spPr>
          <a:xfrm>
            <a:off x="976630" y="1085850"/>
            <a:ext cx="12049125" cy="64452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r>
              <a:rPr lang="en-US" altLang="zh-CN" sz="36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1.</a:t>
            </a:r>
            <a:r>
              <a:rPr lang="zh-CN" altLang="en-US" sz="36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我叫了他好几遍，可是他一点儿</a:t>
            </a:r>
            <a:r>
              <a:rPr lang="en-US" altLang="zh-CN" sz="36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______</a:t>
            </a:r>
            <a:r>
              <a:rPr lang="zh-CN" altLang="en-US" sz="36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也没有。</a:t>
            </a:r>
            <a:endParaRPr lang="zh-CN" altLang="en-US" sz="3600" b="1" dirty="0">
              <a:solidFill>
                <a:srgbClr val="000000"/>
              </a:solidFill>
              <a:latin typeface="楷体" panose="02010609060101010101" charset="-122"/>
              <a:ea typeface="楷体" panose="02010609060101010101" charset="-122"/>
              <a:sym typeface="等线" panose="02010600030101010101" charset="-122"/>
            </a:endParaRPr>
          </a:p>
        </p:txBody>
      </p:sp>
      <p:sp>
        <p:nvSpPr>
          <p:cNvPr id="10244" name="Rectangle 5"/>
          <p:cNvSpPr/>
          <p:nvPr/>
        </p:nvSpPr>
        <p:spPr>
          <a:xfrm>
            <a:off x="7994968" y="685800"/>
            <a:ext cx="2232025" cy="1444625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r>
              <a:rPr lang="zh-CN" altLang="en-US" sz="40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反应</a:t>
            </a:r>
            <a:endParaRPr lang="zh-CN" altLang="en-US" sz="4000" b="1" dirty="0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10245" name="Text Box 4"/>
          <p:cNvSpPr txBox="1"/>
          <p:nvPr/>
        </p:nvSpPr>
        <p:spPr>
          <a:xfrm>
            <a:off x="1000443" y="1931988"/>
            <a:ext cx="12049125" cy="64452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r>
              <a:rPr lang="zh-CN" altLang="en-US" sz="36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2</a:t>
            </a:r>
            <a:r>
              <a:rPr lang="en-US" altLang="zh-CN" sz="36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.</a:t>
            </a:r>
            <a:r>
              <a:rPr lang="zh-CN" altLang="en-US" sz="36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她的性格很不好，经常和同学发生</a:t>
            </a:r>
            <a:r>
              <a:rPr lang="en-US" altLang="zh-CN" sz="36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_______</a:t>
            </a:r>
            <a:r>
              <a:rPr lang="zh-CN" altLang="en-US" sz="36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。</a:t>
            </a:r>
            <a:endParaRPr lang="zh-CN" altLang="en-US" sz="3600" b="1" dirty="0">
              <a:solidFill>
                <a:srgbClr val="000000"/>
              </a:solidFill>
              <a:latin typeface="楷体" panose="02010609060101010101" charset="-122"/>
              <a:ea typeface="楷体" panose="02010609060101010101" charset="-122"/>
              <a:sym typeface="等线" panose="02010600030101010101" charset="-122"/>
            </a:endParaRPr>
          </a:p>
        </p:txBody>
      </p:sp>
      <p:sp>
        <p:nvSpPr>
          <p:cNvPr id="10246" name="Rectangle 5"/>
          <p:cNvSpPr/>
          <p:nvPr/>
        </p:nvSpPr>
        <p:spPr>
          <a:xfrm>
            <a:off x="8490268" y="1606550"/>
            <a:ext cx="2232025" cy="12954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r>
              <a:rPr lang="zh-CN" altLang="en-US" sz="40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矛盾</a:t>
            </a:r>
            <a:endParaRPr lang="zh-CN" altLang="en-US" sz="4000" b="1" dirty="0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10247" name="Text Box 4"/>
          <p:cNvSpPr txBox="1"/>
          <p:nvPr/>
        </p:nvSpPr>
        <p:spPr>
          <a:xfrm>
            <a:off x="1000760" y="2800350"/>
            <a:ext cx="10499725" cy="119888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zh-CN" altLang="en-US" sz="36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3.马克刚想</a:t>
            </a:r>
            <a:r>
              <a:rPr lang="en-US" altLang="zh-CN" sz="36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______</a:t>
            </a:r>
            <a:r>
              <a:rPr lang="zh-CN" altLang="en-US" sz="36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不能陪她看电影的原因，艾米丽就生气地挂了电话。</a:t>
            </a:r>
            <a:endParaRPr lang="zh-CN" altLang="en-US" sz="3600" b="1" dirty="0">
              <a:solidFill>
                <a:srgbClr val="00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10248" name="Rectangle 5"/>
          <p:cNvSpPr/>
          <p:nvPr/>
        </p:nvSpPr>
        <p:spPr>
          <a:xfrm>
            <a:off x="3430905" y="2368550"/>
            <a:ext cx="2232025" cy="1609725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r>
              <a:rPr lang="zh-CN" altLang="en-US" sz="40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解释</a:t>
            </a:r>
            <a:endParaRPr lang="zh-CN" altLang="en-US" sz="4000" b="1" dirty="0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10249" name="Text Box 4"/>
          <p:cNvSpPr txBox="1"/>
          <p:nvPr/>
        </p:nvSpPr>
        <p:spPr>
          <a:xfrm>
            <a:off x="944563" y="4222750"/>
            <a:ext cx="11917362" cy="64452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en-US" altLang="zh-CN" sz="36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4.</a:t>
            </a:r>
            <a:r>
              <a:rPr lang="zh-CN" altLang="en-US" sz="36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说</a:t>
            </a:r>
            <a:r>
              <a:rPr lang="en-US" altLang="zh-CN" sz="36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_______</a:t>
            </a:r>
            <a:r>
              <a:rPr lang="zh-CN" altLang="en-US" sz="36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，她穿这件裙子真的很难看，我不太喜欢。</a:t>
            </a:r>
            <a:endParaRPr lang="zh-CN" altLang="en-US" sz="3600" b="1" dirty="0">
              <a:solidFill>
                <a:srgbClr val="00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10250" name="Rectangle 5"/>
          <p:cNvSpPr/>
          <p:nvPr/>
        </p:nvSpPr>
        <p:spPr>
          <a:xfrm>
            <a:off x="1926273" y="3345180"/>
            <a:ext cx="1868487" cy="2251075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r>
              <a:rPr lang="zh-CN" altLang="en-US" sz="40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实话</a:t>
            </a:r>
            <a:endParaRPr lang="zh-CN" altLang="en-US" sz="4000" b="1" dirty="0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10251" name="Text Box 4"/>
          <p:cNvSpPr txBox="1"/>
          <p:nvPr/>
        </p:nvSpPr>
        <p:spPr>
          <a:xfrm>
            <a:off x="944880" y="5370513"/>
            <a:ext cx="11917363" cy="64452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en-US" altLang="zh-CN" sz="36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  <a:sym typeface="Arial" panose="020B0604020202020204"/>
              </a:rPr>
              <a:t>5</a:t>
            </a:r>
            <a:r>
              <a:rPr lang="zh-CN" altLang="en-US" sz="36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  <a:sym typeface="Arial" panose="020B0604020202020204"/>
              </a:rPr>
              <a:t>.不经过别人</a:t>
            </a:r>
            <a:r>
              <a:rPr lang="en-US" altLang="zh-CN" sz="36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  <a:sym typeface="Arial" panose="020B0604020202020204"/>
              </a:rPr>
              <a:t>______</a:t>
            </a:r>
            <a:r>
              <a:rPr lang="zh-CN" altLang="en-US" sz="36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  <a:sym typeface="Arial" panose="020B0604020202020204"/>
              </a:rPr>
              <a:t>随便拿别人东西是不礼貌的。</a:t>
            </a:r>
            <a:endParaRPr lang="zh-CN" altLang="en-US" sz="3600" b="1" dirty="0">
              <a:solidFill>
                <a:srgbClr val="000000"/>
              </a:solidFill>
              <a:latin typeface="楷体" panose="02010609060101010101" charset="-122"/>
              <a:ea typeface="楷体" panose="02010609060101010101" charset="-122"/>
              <a:sym typeface="Arial" panose="020B0604020202020204"/>
            </a:endParaRPr>
          </a:p>
        </p:txBody>
      </p:sp>
      <p:sp>
        <p:nvSpPr>
          <p:cNvPr id="10252" name="Rectangle 5"/>
          <p:cNvSpPr/>
          <p:nvPr/>
        </p:nvSpPr>
        <p:spPr>
          <a:xfrm>
            <a:off x="3794443" y="4567238"/>
            <a:ext cx="1868487" cy="2251075"/>
          </a:xfrm>
          <a:prstGeom prst="rect">
            <a:avLst/>
          </a:prstGeom>
          <a:noFill/>
          <a:ln w="9525">
            <a:noFill/>
          </a:ln>
        </p:spPr>
        <p:txBody>
          <a:bodyPr wrap="square" anchor="ctr"/>
          <a:lstStyle/>
          <a:p>
            <a:pPr>
              <a:buSzTx/>
            </a:pPr>
            <a:r>
              <a:rPr lang="zh-CN" altLang="en-US" sz="40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允许</a:t>
            </a:r>
            <a:endParaRPr lang="zh-CN" altLang="en-US" sz="4000" b="1" dirty="0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0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0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0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0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4" grpId="0"/>
      <p:bldP spid="10246" grpId="0"/>
      <p:bldP spid="10248" grpId="0"/>
      <p:bldP spid="10250" grpId="0"/>
      <p:bldP spid="1025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CE8E5">
              <a:alpha val="5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-2583" y="0"/>
            <a:ext cx="4181475" cy="6858000"/>
          </a:xfrm>
          <a:prstGeom prst="rect">
            <a:avLst/>
          </a:prstGeom>
          <a:solidFill>
            <a:srgbClr val="FF0000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1525253" y="677779"/>
            <a:ext cx="9141494" cy="550244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711200" dist="50800" dir="5400000" algn="ctr" rotWithShape="0">
              <a:srgbClr val="000000">
                <a:alpha val="99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4072104" y="1550342"/>
            <a:ext cx="2428240" cy="7683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4400" b="1" dirty="0">
                <a:solidFill>
                  <a:srgbClr val="C00000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rPr>
              <a:t>第二部分</a:t>
            </a:r>
            <a:endParaRPr lang="zh-CN" altLang="en-US" sz="4400" b="1" dirty="0">
              <a:solidFill>
                <a:srgbClr val="C00000"/>
              </a:solidFill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1525253" y="2009775"/>
            <a:ext cx="2387562" cy="73819"/>
            <a:chOff x="-243184" y="1857374"/>
            <a:chExt cx="2387562" cy="73819"/>
          </a:xfrm>
          <a:solidFill>
            <a:srgbClr val="C00000"/>
          </a:solidFill>
        </p:grpSpPr>
        <p:cxnSp>
          <p:nvCxnSpPr>
            <p:cNvPr id="8" name="直接连接符 7"/>
            <p:cNvCxnSpPr/>
            <p:nvPr/>
          </p:nvCxnSpPr>
          <p:spPr>
            <a:xfrm>
              <a:off x="-243184" y="1857374"/>
              <a:ext cx="2387562" cy="1"/>
            </a:xfrm>
            <a:prstGeom prst="line">
              <a:avLst/>
            </a:prstGeom>
            <a:grpFill/>
            <a:ln w="28575">
              <a:solidFill>
                <a:srgbClr val="C00000"/>
              </a:solidFill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矩形 8"/>
            <p:cNvSpPr/>
            <p:nvPr/>
          </p:nvSpPr>
          <p:spPr>
            <a:xfrm>
              <a:off x="1522078" y="1857374"/>
              <a:ext cx="622300" cy="7381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</p:grpSp>
      <p:sp>
        <p:nvSpPr>
          <p:cNvPr id="2" name="PA-文本框 3"/>
          <p:cNvSpPr txBox="1"/>
          <p:nvPr>
            <p:custDataLst>
              <p:tags r:id="rId1"/>
            </p:custDataLst>
          </p:nvPr>
        </p:nvSpPr>
        <p:spPr>
          <a:xfrm>
            <a:off x="1616644" y="2879318"/>
            <a:ext cx="9766300" cy="8299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4800" b="1" dirty="0">
                <a:solidFill>
                  <a:srgbClr val="00009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好奇  伸   脾气</a:t>
            </a:r>
            <a:r>
              <a:rPr lang="en-US" altLang="zh-CN" sz="4800" b="1" dirty="0">
                <a:solidFill>
                  <a:srgbClr val="00009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   </a:t>
            </a:r>
            <a:r>
              <a:rPr lang="zh-CN" altLang="en-US" sz="4800" b="1" dirty="0">
                <a:solidFill>
                  <a:srgbClr val="00009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删</a:t>
            </a:r>
            <a:r>
              <a:rPr lang="en-US" altLang="zh-CN" sz="4800" b="1" dirty="0">
                <a:solidFill>
                  <a:srgbClr val="00009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  </a:t>
            </a:r>
            <a:r>
              <a:rPr lang="zh-CN" altLang="en-US" sz="4800" b="1" dirty="0">
                <a:solidFill>
                  <a:srgbClr val="00009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 时尚  </a:t>
            </a:r>
            <a:r>
              <a:rPr lang="zh-CN" altLang="en-US" sz="4800" b="1" spc="3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字魂105号-简雅黑" panose="00000500000000000000" pitchFamily="2" charset="-122"/>
              </a:rPr>
              <a:t>  </a:t>
            </a:r>
            <a:endParaRPr lang="zh-CN" altLang="en-US" sz="4800" b="1" spc="300"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字魂105号-简雅黑" panose="00000500000000000000" pitchFamily="2" charset="-122"/>
            </a:endParaRPr>
          </a:p>
        </p:txBody>
      </p:sp>
    </p:spTree>
  </p:cSld>
  <p:clrMapOvr>
    <a:masterClrMapping/>
  </p:clrMapOvr>
  <p:transition spd="med">
    <p:pull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文本框 46"/>
          <p:cNvSpPr txBox="1"/>
          <p:nvPr/>
        </p:nvSpPr>
        <p:spPr>
          <a:xfrm>
            <a:off x="862965" y="127635"/>
            <a:ext cx="686244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4800" b="1" dirty="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伸</a:t>
            </a:r>
            <a:r>
              <a:rPr lang="en-US" altLang="zh-CN" sz="4800" b="1" dirty="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  V. </a:t>
            </a:r>
            <a:r>
              <a:rPr lang="en-US" altLang="zh-CN" sz="4800" b="1" spc="300">
                <a:solidFill>
                  <a:srgbClr val="C00000"/>
                </a:solidFill>
                <a:latin typeface="黑体" panose="02010609060101010101" charset="-122"/>
                <a:ea typeface="黑体" panose="02010609060101010101" charset="-122"/>
                <a:cs typeface="华文楷体" panose="02010600040101010101" charset="-122"/>
                <a:sym typeface="字魂105号-简雅黑" panose="00000500000000000000" pitchFamily="2" charset="-122"/>
              </a:rPr>
              <a:t> </a:t>
            </a:r>
            <a:endParaRPr lang="zh-CN" altLang="en-US" sz="4800" b="1" spc="300">
              <a:solidFill>
                <a:srgbClr val="C00000"/>
              </a:solidFill>
              <a:latin typeface="黑体" panose="02010609060101010101" charset="-122"/>
              <a:ea typeface="黑体" panose="02010609060101010101" charset="-122"/>
              <a:cs typeface="华文楷体" panose="02010600040101010101" charset="-122"/>
              <a:sym typeface="字魂105号-简雅黑" panose="00000500000000000000" pitchFamily="2" charset="-122"/>
            </a:endParaRPr>
          </a:p>
        </p:txBody>
      </p:sp>
      <p:grpSp>
        <p:nvGrpSpPr>
          <p:cNvPr id="76" name="组合 75"/>
          <p:cNvGrpSpPr/>
          <p:nvPr/>
        </p:nvGrpSpPr>
        <p:grpSpPr>
          <a:xfrm>
            <a:off x="-118824" y="19211"/>
            <a:ext cx="803918" cy="587679"/>
            <a:chOff x="-118824" y="19211"/>
            <a:chExt cx="803918" cy="587679"/>
          </a:xfrm>
        </p:grpSpPr>
        <p:grpSp>
          <p:nvGrpSpPr>
            <p:cNvPr id="75" name="组合 74"/>
            <p:cNvGrpSpPr/>
            <p:nvPr/>
          </p:nvGrpSpPr>
          <p:grpSpPr>
            <a:xfrm>
              <a:off x="-118824" y="19211"/>
              <a:ext cx="803918" cy="530268"/>
              <a:chOff x="-118824" y="19211"/>
              <a:chExt cx="803918" cy="530268"/>
            </a:xfrm>
          </p:grpSpPr>
          <p:sp>
            <p:nvSpPr>
              <p:cNvPr id="49" name="箭头: 五边形 48"/>
              <p:cNvSpPr/>
              <p:nvPr/>
            </p:nvSpPr>
            <p:spPr>
              <a:xfrm rot="13497409">
                <a:off x="-118824" y="19211"/>
                <a:ext cx="803918" cy="530268"/>
              </a:xfrm>
              <a:prstGeom prst="homePlate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  <p:sp>
            <p:nvSpPr>
              <p:cNvPr id="60" name="椭圆 59"/>
              <p:cNvSpPr/>
              <p:nvPr/>
            </p:nvSpPr>
            <p:spPr>
              <a:xfrm>
                <a:off x="78582" y="80963"/>
                <a:ext cx="66675" cy="6667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</p:grpSp>
        <p:sp>
          <p:nvSpPr>
            <p:cNvPr id="59" name="文本框 58"/>
            <p:cNvSpPr txBox="1"/>
            <p:nvPr/>
          </p:nvSpPr>
          <p:spPr>
            <a:xfrm>
              <a:off x="100231" y="146515"/>
              <a:ext cx="537946" cy="460375"/>
            </a:xfrm>
            <a:prstGeom prst="rect">
              <a:avLst/>
            </a:prstGeom>
            <a:solidFill>
              <a:srgbClr val="C00000"/>
            </a:solidFill>
          </p:spPr>
          <p:txBody>
            <a:bodyPr wrap="square" rtlCol="0">
              <a:spAutoFit/>
            </a:bodyPr>
            <a:lstStyle/>
            <a:p>
              <a:pPr algn="ctr"/>
              <a:endParaRPr lang="zh-CN" altLang="en-US" sz="2400" b="1">
                <a:solidFill>
                  <a:schemeClr val="bg1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</p:grpSp>
      <p:sp>
        <p:nvSpPr>
          <p:cNvPr id="3" name="矩形 2"/>
          <p:cNvSpPr/>
          <p:nvPr/>
        </p:nvSpPr>
        <p:spPr>
          <a:xfrm>
            <a:off x="755015" y="950595"/>
            <a:ext cx="11049635" cy="542671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sp>
        <p:nvSpPr>
          <p:cNvPr id="21506" name="文本框 3"/>
          <p:cNvSpPr txBox="1"/>
          <p:nvPr/>
        </p:nvSpPr>
        <p:spPr>
          <a:xfrm>
            <a:off x="1083628" y="1137603"/>
            <a:ext cx="6918960" cy="169164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r>
              <a:rPr lang="zh-CN" altLang="en-US" sz="4400" b="1" dirty="0">
                <a:latin typeface="楷体" panose="02010609060101010101" charset="-122"/>
                <a:ea typeface="楷体" panose="02010609060101010101" charset="-122"/>
                <a:sym typeface="等线" panose="02010600030101010101" charset="-122"/>
              </a:rPr>
              <a:t>为了表示对新同事的欢迎，</a:t>
            </a:r>
            <a:endParaRPr lang="zh-CN" altLang="en-US" sz="4400" b="1" dirty="0">
              <a:latin typeface="楷体" panose="02010609060101010101" charset="-122"/>
              <a:ea typeface="楷体" panose="02010609060101010101" charset="-122"/>
              <a:sym typeface="等线" panose="02010600030101010101" charset="-122"/>
            </a:endParaRPr>
          </a:p>
          <a:p>
            <a:r>
              <a:rPr lang="zh-CN" altLang="en-US" sz="4400" b="1" dirty="0">
                <a:latin typeface="楷体" panose="02010609060101010101" charset="-122"/>
                <a:ea typeface="楷体" panose="02010609060101010101" charset="-122"/>
                <a:sym typeface="等线" panose="02010600030101010101" charset="-122"/>
              </a:rPr>
              <a:t>他先</a:t>
            </a:r>
            <a:r>
              <a:rPr lang="zh-CN" altLang="en-US" sz="60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sym typeface="等线" panose="02010600030101010101" charset="-122"/>
              </a:rPr>
              <a:t>伸</a:t>
            </a:r>
            <a:r>
              <a:rPr lang="zh-CN" altLang="en-US" sz="4400" b="1" dirty="0">
                <a:latin typeface="楷体" panose="02010609060101010101" charset="-122"/>
                <a:ea typeface="楷体" panose="02010609060101010101" charset="-122"/>
                <a:sym typeface="等线" panose="02010600030101010101" charset="-122"/>
              </a:rPr>
              <a:t>出了手。</a:t>
            </a:r>
            <a:endParaRPr lang="zh-CN" altLang="en-US" sz="4400" b="1" dirty="0">
              <a:latin typeface="楷体" panose="02010609060101010101" charset="-122"/>
              <a:ea typeface="楷体" panose="02010609060101010101" charset="-122"/>
              <a:sym typeface="等线" panose="02010600030101010101" charset="-122"/>
            </a:endParaRPr>
          </a:p>
        </p:txBody>
      </p:sp>
      <p:pic>
        <p:nvPicPr>
          <p:cNvPr id="21508" name="图片 5" descr="微信图片_2020011715540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891780" y="238125"/>
            <a:ext cx="4079240" cy="271970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91780" y="3619500"/>
            <a:ext cx="3975735" cy="264287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972503" y="3697288"/>
            <a:ext cx="6918960" cy="144526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r>
              <a:rPr lang="zh-CN" altLang="en-US" sz="4400" b="1" dirty="0">
                <a:latin typeface="楷体" panose="02010609060101010101" charset="-122"/>
                <a:ea typeface="楷体" panose="02010609060101010101" charset="-122"/>
                <a:sym typeface="等线" panose="02010600030101010101" charset="-122"/>
              </a:rPr>
              <a:t>我家的狗坐车的时候，总是</a:t>
            </a:r>
            <a:endParaRPr lang="zh-CN" altLang="en-US" sz="4400" b="1" dirty="0">
              <a:latin typeface="楷体" panose="02010609060101010101" charset="-122"/>
              <a:ea typeface="楷体" panose="02010609060101010101" charset="-122"/>
              <a:sym typeface="等线" panose="02010600030101010101" charset="-122"/>
            </a:endParaRPr>
          </a:p>
          <a:p>
            <a:r>
              <a:rPr lang="zh-CN" altLang="en-US" sz="4400" b="1" dirty="0">
                <a:latin typeface="楷体" panose="02010609060101010101" charset="-122"/>
                <a:ea typeface="楷体" panose="02010609060101010101" charset="-122"/>
                <a:sym typeface="等线" panose="02010600030101010101" charset="-122"/>
              </a:rPr>
              <a:t>喜欢</a:t>
            </a:r>
            <a:r>
              <a:rPr lang="en-US" altLang="zh-CN" sz="4400" b="1" dirty="0">
                <a:latin typeface="楷体" panose="02010609060101010101" charset="-122"/>
                <a:ea typeface="楷体" panose="02010609060101010101" charset="-122"/>
                <a:sym typeface="等线" panose="02010600030101010101" charset="-122"/>
              </a:rPr>
              <a:t>______________</a:t>
            </a:r>
            <a:r>
              <a:rPr lang="zh-CN" altLang="en-US" sz="4400" b="1" dirty="0">
                <a:latin typeface="楷体" panose="02010609060101010101" charset="-122"/>
                <a:ea typeface="楷体" panose="02010609060101010101" charset="-122"/>
                <a:sym typeface="等线" panose="02010600030101010101" charset="-122"/>
              </a:rPr>
              <a:t>。</a:t>
            </a:r>
            <a:endParaRPr lang="zh-CN" altLang="en-US" sz="4400" b="1" dirty="0">
              <a:latin typeface="楷体" panose="02010609060101010101" charset="-122"/>
              <a:ea typeface="楷体" panose="02010609060101010101" charset="-122"/>
              <a:sym typeface="等线" panose="02010600030101010101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2393950" y="4291330"/>
            <a:ext cx="371729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把头伸出去</a:t>
            </a:r>
            <a:endParaRPr lang="zh-CN" altLang="en-US" sz="4000" b="1" dirty="0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1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15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15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15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06" grpId="0" bldLvl="0"/>
      <p:bldP spid="4" grpId="0" bldLvl="0"/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文本框 46"/>
          <p:cNvSpPr txBox="1"/>
          <p:nvPr/>
        </p:nvSpPr>
        <p:spPr>
          <a:xfrm>
            <a:off x="862965" y="127635"/>
            <a:ext cx="686244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4800" b="1" dirty="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删</a:t>
            </a:r>
            <a:r>
              <a:rPr lang="en-US" altLang="zh-CN" sz="4800" b="1" dirty="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  V. </a:t>
            </a:r>
            <a:r>
              <a:rPr lang="en-US" altLang="zh-CN" sz="4800" b="1" spc="300">
                <a:solidFill>
                  <a:srgbClr val="C00000"/>
                </a:solidFill>
                <a:latin typeface="黑体" panose="02010609060101010101" charset="-122"/>
                <a:ea typeface="黑体" panose="02010609060101010101" charset="-122"/>
                <a:cs typeface="华文楷体" panose="02010600040101010101" charset="-122"/>
                <a:sym typeface="字魂105号-简雅黑" panose="00000500000000000000" pitchFamily="2" charset="-122"/>
              </a:rPr>
              <a:t> </a:t>
            </a:r>
            <a:endParaRPr lang="zh-CN" altLang="en-US" sz="4800" b="1" spc="300">
              <a:solidFill>
                <a:srgbClr val="C00000"/>
              </a:solidFill>
              <a:latin typeface="黑体" panose="02010609060101010101" charset="-122"/>
              <a:ea typeface="黑体" panose="02010609060101010101" charset="-122"/>
              <a:cs typeface="华文楷体" panose="02010600040101010101" charset="-122"/>
              <a:sym typeface="字魂105号-简雅黑" panose="00000500000000000000" pitchFamily="2" charset="-122"/>
            </a:endParaRPr>
          </a:p>
        </p:txBody>
      </p:sp>
      <p:grpSp>
        <p:nvGrpSpPr>
          <p:cNvPr id="76" name="组合 75"/>
          <p:cNvGrpSpPr/>
          <p:nvPr/>
        </p:nvGrpSpPr>
        <p:grpSpPr>
          <a:xfrm>
            <a:off x="-118824" y="19211"/>
            <a:ext cx="803918" cy="587679"/>
            <a:chOff x="-118824" y="19211"/>
            <a:chExt cx="803918" cy="587679"/>
          </a:xfrm>
        </p:grpSpPr>
        <p:grpSp>
          <p:nvGrpSpPr>
            <p:cNvPr id="75" name="组合 74"/>
            <p:cNvGrpSpPr/>
            <p:nvPr/>
          </p:nvGrpSpPr>
          <p:grpSpPr>
            <a:xfrm>
              <a:off x="-118824" y="19211"/>
              <a:ext cx="803918" cy="530268"/>
              <a:chOff x="-118824" y="19211"/>
              <a:chExt cx="803918" cy="530268"/>
            </a:xfrm>
          </p:grpSpPr>
          <p:sp>
            <p:nvSpPr>
              <p:cNvPr id="49" name="箭头: 五边形 48"/>
              <p:cNvSpPr/>
              <p:nvPr/>
            </p:nvSpPr>
            <p:spPr>
              <a:xfrm rot="13497409">
                <a:off x="-118824" y="19211"/>
                <a:ext cx="803918" cy="530268"/>
              </a:xfrm>
              <a:prstGeom prst="homePlate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  <p:sp>
            <p:nvSpPr>
              <p:cNvPr id="60" name="椭圆 59"/>
              <p:cNvSpPr/>
              <p:nvPr/>
            </p:nvSpPr>
            <p:spPr>
              <a:xfrm>
                <a:off x="78582" y="80963"/>
                <a:ext cx="66675" cy="6667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</p:grpSp>
        <p:sp>
          <p:nvSpPr>
            <p:cNvPr id="59" name="文本框 58"/>
            <p:cNvSpPr txBox="1"/>
            <p:nvPr/>
          </p:nvSpPr>
          <p:spPr>
            <a:xfrm>
              <a:off x="100231" y="146515"/>
              <a:ext cx="537946" cy="460375"/>
            </a:xfrm>
            <a:prstGeom prst="rect">
              <a:avLst/>
            </a:prstGeom>
            <a:solidFill>
              <a:srgbClr val="C00000"/>
            </a:solidFill>
          </p:spPr>
          <p:txBody>
            <a:bodyPr wrap="square" rtlCol="0">
              <a:spAutoFit/>
            </a:bodyPr>
            <a:lstStyle/>
            <a:p>
              <a:pPr algn="ctr"/>
              <a:endParaRPr lang="zh-CN" altLang="en-US" sz="2400" b="1">
                <a:solidFill>
                  <a:schemeClr val="bg1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</p:grpSp>
      <p:sp>
        <p:nvSpPr>
          <p:cNvPr id="3" name="矩形 2"/>
          <p:cNvSpPr/>
          <p:nvPr/>
        </p:nvSpPr>
        <p:spPr>
          <a:xfrm>
            <a:off x="755015" y="950595"/>
            <a:ext cx="11049635" cy="542671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sp>
        <p:nvSpPr>
          <p:cNvPr id="22530" name="文本框 3"/>
          <p:cNvSpPr txBox="1"/>
          <p:nvPr/>
        </p:nvSpPr>
        <p:spPr>
          <a:xfrm>
            <a:off x="1059180" y="3480435"/>
            <a:ext cx="11944350" cy="92202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zh-CN" altLang="en-US" sz="4000" b="1" dirty="0">
                <a:latin typeface="楷体" panose="02010609060101010101" charset="-122"/>
                <a:ea typeface="楷体" panose="02010609060101010101" charset="-122"/>
                <a:sym typeface="等线" panose="02010600030101010101" charset="-122"/>
              </a:rPr>
              <a:t>你的电脑太慢了，应该</a:t>
            </a:r>
            <a:r>
              <a:rPr lang="zh-CN" altLang="en-US" sz="5400" b="1" dirty="0">
                <a:solidFill>
                  <a:srgbClr val="00B050"/>
                </a:solidFill>
                <a:latin typeface="楷体" panose="02010609060101010101" charset="-122"/>
                <a:ea typeface="楷体" panose="02010609060101010101" charset="-122"/>
                <a:sym typeface="等线" panose="02010600030101010101" charset="-122"/>
              </a:rPr>
              <a:t>把</a:t>
            </a:r>
            <a:r>
              <a:rPr lang="zh-CN" altLang="en-US" sz="4000" b="1" dirty="0">
                <a:latin typeface="楷体" panose="02010609060101010101" charset="-122"/>
                <a:ea typeface="楷体" panose="02010609060101010101" charset="-122"/>
                <a:sym typeface="等线" panose="02010600030101010101" charset="-122"/>
              </a:rPr>
              <a:t>不重要的东西</a:t>
            </a:r>
            <a:r>
              <a:rPr lang="zh-CN" altLang="en-US" sz="54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sym typeface="等线" panose="02010600030101010101" charset="-122"/>
              </a:rPr>
              <a:t>删</a:t>
            </a:r>
            <a:r>
              <a:rPr lang="zh-CN" altLang="en-US" sz="5400" b="1" dirty="0">
                <a:solidFill>
                  <a:srgbClr val="7030A0"/>
                </a:solidFill>
                <a:latin typeface="楷体" panose="02010609060101010101" charset="-122"/>
                <a:ea typeface="楷体" panose="02010609060101010101" charset="-122"/>
                <a:sym typeface="等线" panose="02010600030101010101" charset="-122"/>
              </a:rPr>
              <a:t>掉</a:t>
            </a:r>
            <a:r>
              <a:rPr lang="zh-CN" altLang="en-US" sz="4000" b="1" dirty="0">
                <a:latin typeface="楷体" panose="02010609060101010101" charset="-122"/>
                <a:ea typeface="楷体" panose="02010609060101010101" charset="-122"/>
                <a:sym typeface="等线" panose="02010600030101010101" charset="-122"/>
              </a:rPr>
              <a:t>。</a:t>
            </a:r>
            <a:endParaRPr lang="zh-CN" altLang="en-US" sz="4000" b="1" dirty="0">
              <a:latin typeface="楷体" panose="02010609060101010101" charset="-122"/>
              <a:ea typeface="楷体" panose="02010609060101010101" charset="-122"/>
              <a:sym typeface="等线" panose="02010600030101010101" charset="-122"/>
            </a:endParaRPr>
          </a:p>
        </p:txBody>
      </p:sp>
      <p:pic>
        <p:nvPicPr>
          <p:cNvPr id="22532" name="图片 2" descr="微信图片_2020011715541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569200" y="147955"/>
            <a:ext cx="4438015" cy="296291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2533" name="文本框 3"/>
          <p:cNvSpPr txBox="1"/>
          <p:nvPr/>
        </p:nvSpPr>
        <p:spPr>
          <a:xfrm>
            <a:off x="1059180" y="4640263"/>
            <a:ext cx="11944350" cy="92202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zh-CN" altLang="en-US" sz="4000" b="1" dirty="0">
                <a:latin typeface="楷体" panose="02010609060101010101" charset="-122"/>
                <a:ea typeface="楷体" panose="02010609060101010101" charset="-122"/>
                <a:sym typeface="等线" panose="02010600030101010101" charset="-122"/>
              </a:rPr>
              <a:t>我今天检查作文时，</a:t>
            </a:r>
            <a:r>
              <a:rPr lang="zh-CN" altLang="en-US" sz="54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sym typeface="等线" panose="02010600030101010101" charset="-122"/>
              </a:rPr>
              <a:t>删除</a:t>
            </a:r>
            <a:r>
              <a:rPr lang="zh-CN" altLang="en-US" sz="4000" b="1" dirty="0">
                <a:latin typeface="楷体" panose="02010609060101010101" charset="-122"/>
                <a:ea typeface="楷体" panose="02010609060101010101" charset="-122"/>
                <a:sym typeface="等线" panose="02010600030101010101" charset="-122"/>
              </a:rPr>
              <a:t>了很多不必要的符号。</a:t>
            </a:r>
            <a:endParaRPr lang="zh-CN" altLang="en-US" sz="4000" b="1" dirty="0">
              <a:latin typeface="楷体" panose="02010609060101010101" charset="-122"/>
              <a:ea typeface="楷体" panose="02010609060101010101" charset="-122"/>
              <a:sym typeface="等线" panose="02010600030101010101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3115945" y="219710"/>
            <a:ext cx="460946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楷体" panose="02010609060101010101" charset="-122"/>
                <a:ea typeface="楷体" panose="02010609060101010101" charset="-122"/>
              </a:rPr>
              <a:t>删除；删掉</a:t>
            </a:r>
            <a:endParaRPr lang="zh-CN" altLang="en-US" sz="3600">
              <a:gradFill>
                <a:gsLst>
                  <a:gs pos="0">
                    <a:srgbClr val="7B32B2"/>
                  </a:gs>
                  <a:gs pos="100000">
                    <a:srgbClr val="401A5D"/>
                  </a:gs>
                </a:gsLst>
                <a:lin scaled="0"/>
              </a:gradFill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25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25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5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2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25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25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25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30" grpId="0" bldLvl="0"/>
      <p:bldP spid="22533" grpId="0" bldLvl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文本框 46"/>
          <p:cNvSpPr txBox="1"/>
          <p:nvPr/>
        </p:nvSpPr>
        <p:spPr>
          <a:xfrm>
            <a:off x="862965" y="127635"/>
            <a:ext cx="686244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4800" b="1" dirty="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好奇</a:t>
            </a:r>
            <a:r>
              <a:rPr lang="en-US" altLang="zh-CN" sz="4800" b="1" dirty="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  V. </a:t>
            </a:r>
            <a:r>
              <a:rPr lang="en-US" altLang="zh-CN" sz="4800" b="1" spc="300" dirty="0">
                <a:solidFill>
                  <a:srgbClr val="C00000"/>
                </a:solidFill>
                <a:latin typeface="黑体" panose="02010609060101010101" charset="-122"/>
                <a:ea typeface="黑体" panose="02010609060101010101" charset="-122"/>
                <a:cs typeface="华文楷体" panose="02010600040101010101" charset="-122"/>
                <a:sym typeface="字魂105号-简雅黑" panose="00000500000000000000" pitchFamily="2" charset="-122"/>
              </a:rPr>
              <a:t> </a:t>
            </a:r>
            <a:endParaRPr lang="zh-CN" altLang="en-US" sz="4800" b="1" spc="300" dirty="0">
              <a:solidFill>
                <a:srgbClr val="C00000"/>
              </a:solidFill>
              <a:latin typeface="黑体" panose="02010609060101010101" charset="-122"/>
              <a:ea typeface="黑体" panose="02010609060101010101" charset="-122"/>
              <a:cs typeface="华文楷体" panose="02010600040101010101" charset="-122"/>
              <a:sym typeface="字魂105号-简雅黑" panose="00000500000000000000" pitchFamily="2" charset="-122"/>
            </a:endParaRPr>
          </a:p>
        </p:txBody>
      </p:sp>
      <p:grpSp>
        <p:nvGrpSpPr>
          <p:cNvPr id="76" name="组合 75"/>
          <p:cNvGrpSpPr/>
          <p:nvPr/>
        </p:nvGrpSpPr>
        <p:grpSpPr>
          <a:xfrm>
            <a:off x="-118824" y="19211"/>
            <a:ext cx="803918" cy="587679"/>
            <a:chOff x="-118824" y="19211"/>
            <a:chExt cx="803918" cy="587679"/>
          </a:xfrm>
        </p:grpSpPr>
        <p:grpSp>
          <p:nvGrpSpPr>
            <p:cNvPr id="75" name="组合 74"/>
            <p:cNvGrpSpPr/>
            <p:nvPr/>
          </p:nvGrpSpPr>
          <p:grpSpPr>
            <a:xfrm>
              <a:off x="-118824" y="19211"/>
              <a:ext cx="803918" cy="530268"/>
              <a:chOff x="-118824" y="19211"/>
              <a:chExt cx="803918" cy="530268"/>
            </a:xfrm>
          </p:grpSpPr>
          <p:sp>
            <p:nvSpPr>
              <p:cNvPr id="49" name="箭头: 五边形 48"/>
              <p:cNvSpPr/>
              <p:nvPr/>
            </p:nvSpPr>
            <p:spPr>
              <a:xfrm rot="13497409">
                <a:off x="-118824" y="19211"/>
                <a:ext cx="803918" cy="530268"/>
              </a:xfrm>
              <a:prstGeom prst="homePlate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  <p:sp>
            <p:nvSpPr>
              <p:cNvPr id="60" name="椭圆 59"/>
              <p:cNvSpPr/>
              <p:nvPr/>
            </p:nvSpPr>
            <p:spPr>
              <a:xfrm>
                <a:off x="78582" y="80963"/>
                <a:ext cx="66675" cy="6667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</p:grpSp>
        <p:sp>
          <p:nvSpPr>
            <p:cNvPr id="59" name="文本框 58"/>
            <p:cNvSpPr txBox="1"/>
            <p:nvPr/>
          </p:nvSpPr>
          <p:spPr>
            <a:xfrm>
              <a:off x="100231" y="146515"/>
              <a:ext cx="537946" cy="460375"/>
            </a:xfrm>
            <a:prstGeom prst="rect">
              <a:avLst/>
            </a:prstGeom>
            <a:solidFill>
              <a:srgbClr val="C00000"/>
            </a:solidFill>
          </p:spPr>
          <p:txBody>
            <a:bodyPr wrap="square" rtlCol="0">
              <a:spAutoFit/>
            </a:bodyPr>
            <a:lstStyle/>
            <a:p>
              <a:pPr algn="ctr"/>
              <a:endParaRPr lang="zh-CN" altLang="en-US" sz="2400" b="1">
                <a:solidFill>
                  <a:schemeClr val="bg1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</p:grpSp>
      <p:sp>
        <p:nvSpPr>
          <p:cNvPr id="3" name="矩形 2"/>
          <p:cNvSpPr/>
          <p:nvPr/>
        </p:nvSpPr>
        <p:spPr>
          <a:xfrm>
            <a:off x="755015" y="950595"/>
            <a:ext cx="11049635" cy="542671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sp>
        <p:nvSpPr>
          <p:cNvPr id="23554" name="文本框 3"/>
          <p:cNvSpPr txBox="1"/>
          <p:nvPr/>
        </p:nvSpPr>
        <p:spPr>
          <a:xfrm>
            <a:off x="862965" y="4229100"/>
            <a:ext cx="11879263" cy="169164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zh-CN" altLang="en-US" sz="4400" b="1" dirty="0">
                <a:latin typeface="楷体" panose="02010609060101010101" charset="-122"/>
                <a:ea typeface="楷体" panose="02010609060101010101" charset="-122"/>
                <a:sym typeface="等线" panose="02010600030101010101" charset="-122"/>
              </a:rPr>
              <a:t>他是个</a:t>
            </a:r>
            <a:r>
              <a:rPr lang="zh-CN" altLang="en-US" sz="60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sym typeface="等线" panose="02010600030101010101" charset="-122"/>
              </a:rPr>
              <a:t>好奇</a:t>
            </a:r>
            <a:r>
              <a:rPr lang="zh-CN" altLang="en-US" sz="6000" b="1" dirty="0">
                <a:solidFill>
                  <a:srgbClr val="00B050"/>
                </a:solidFill>
                <a:latin typeface="楷体" panose="02010609060101010101" charset="-122"/>
                <a:ea typeface="楷体" panose="02010609060101010101" charset="-122"/>
                <a:sym typeface="等线" panose="02010600030101010101" charset="-122"/>
              </a:rPr>
              <a:t>心</a:t>
            </a:r>
            <a:r>
              <a:rPr lang="zh-CN" altLang="en-US" sz="4400" b="1" dirty="0">
                <a:latin typeface="楷体" panose="02010609060101010101" charset="-122"/>
                <a:ea typeface="楷体" panose="02010609060101010101" charset="-122"/>
                <a:sym typeface="等线" panose="02010600030101010101" charset="-122"/>
              </a:rPr>
              <a:t>很</a:t>
            </a:r>
            <a:r>
              <a:rPr lang="zh-CN" altLang="en-US" sz="6000" b="1" dirty="0">
                <a:solidFill>
                  <a:srgbClr val="7030A0"/>
                </a:solidFill>
                <a:latin typeface="楷体" panose="02010609060101010101" charset="-122"/>
                <a:ea typeface="楷体" panose="02010609060101010101" charset="-122"/>
                <a:sym typeface="等线" panose="02010600030101010101" charset="-122"/>
              </a:rPr>
              <a:t>强</a:t>
            </a:r>
            <a:r>
              <a:rPr lang="zh-CN" altLang="en-US" sz="4400" b="1" dirty="0">
                <a:latin typeface="楷体" panose="02010609060101010101" charset="-122"/>
                <a:ea typeface="楷体" panose="02010609060101010101" charset="-122"/>
                <a:sym typeface="等线" panose="02010600030101010101" charset="-122"/>
              </a:rPr>
              <a:t>的人，什么事都要问</a:t>
            </a:r>
            <a:endParaRPr lang="zh-CN" altLang="en-US" sz="4400" b="1" dirty="0">
              <a:latin typeface="楷体" panose="02010609060101010101" charset="-122"/>
              <a:ea typeface="楷体" panose="02010609060101010101" charset="-122"/>
              <a:sym typeface="等线" panose="02010600030101010101" charset="-122"/>
            </a:endParaRPr>
          </a:p>
          <a:p>
            <a:r>
              <a:rPr lang="zh-CN" altLang="en-US" sz="4400" b="1" dirty="0">
                <a:latin typeface="楷体" panose="02010609060101010101" charset="-122"/>
                <a:ea typeface="楷体" panose="02010609060101010101" charset="-122"/>
                <a:sym typeface="等线" panose="02010600030101010101" charset="-122"/>
              </a:rPr>
              <a:t>明白。</a:t>
            </a:r>
            <a:endParaRPr lang="zh-CN" altLang="en-US" sz="4400" b="1" dirty="0">
              <a:latin typeface="楷体" panose="02010609060101010101" charset="-122"/>
              <a:ea typeface="楷体" panose="02010609060101010101" charset="-122"/>
              <a:sym typeface="等线" panose="02010600030101010101" charset="-122"/>
            </a:endParaRPr>
          </a:p>
        </p:txBody>
      </p:sp>
      <p:pic>
        <p:nvPicPr>
          <p:cNvPr id="23555" name="图片 4"/>
          <p:cNvPicPr>
            <a:picLocks noGrp="1"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625715" y="348615"/>
            <a:ext cx="3302635" cy="220154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3557" name="文本框 3"/>
          <p:cNvSpPr txBox="1"/>
          <p:nvPr/>
        </p:nvSpPr>
        <p:spPr>
          <a:xfrm>
            <a:off x="862965" y="2747328"/>
            <a:ext cx="9213850" cy="101600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r>
              <a:rPr lang="zh-CN" altLang="en-US" sz="4400" b="1" dirty="0">
                <a:latin typeface="楷体" panose="02010609060101010101" charset="-122"/>
                <a:ea typeface="楷体" panose="02010609060101010101" charset="-122"/>
                <a:sym typeface="等线" panose="02010600030101010101" charset="-122"/>
              </a:rPr>
              <a:t>孩子总是</a:t>
            </a:r>
            <a:r>
              <a:rPr lang="zh-CN" altLang="en-US" sz="6000" b="1" dirty="0">
                <a:solidFill>
                  <a:srgbClr val="00B050"/>
                </a:solidFill>
                <a:latin typeface="楷体" panose="02010609060101010101" charset="-122"/>
                <a:ea typeface="楷体" panose="02010609060101010101" charset="-122"/>
                <a:sym typeface="等线" panose="02010600030101010101" charset="-122"/>
              </a:rPr>
              <a:t>对</a:t>
            </a:r>
            <a:r>
              <a:rPr lang="zh-CN" altLang="en-US" sz="4400" b="1" dirty="0">
                <a:latin typeface="楷体" panose="02010609060101010101" charset="-122"/>
                <a:ea typeface="楷体" panose="02010609060101010101" charset="-122"/>
                <a:sym typeface="等线" panose="02010600030101010101" charset="-122"/>
              </a:rPr>
              <a:t>什么东西都感到</a:t>
            </a:r>
            <a:r>
              <a:rPr lang="zh-CN" altLang="en-US" sz="60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sym typeface="等线" panose="02010600030101010101" charset="-122"/>
              </a:rPr>
              <a:t>好奇</a:t>
            </a:r>
            <a:r>
              <a:rPr lang="zh-CN" altLang="en-US" sz="4400" b="1" dirty="0">
                <a:latin typeface="楷体" panose="02010609060101010101" charset="-122"/>
                <a:ea typeface="楷体" panose="02010609060101010101" charset="-122"/>
                <a:sym typeface="等线" panose="02010600030101010101" charset="-122"/>
              </a:rPr>
              <a:t>。</a:t>
            </a:r>
            <a:endParaRPr lang="zh-CN" altLang="en-US" sz="4400" b="1" dirty="0">
              <a:latin typeface="楷体" panose="02010609060101010101" charset="-122"/>
              <a:ea typeface="楷体" panose="02010609060101010101" charset="-122"/>
              <a:sym typeface="等线" panose="02010600030101010101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144905" y="1127760"/>
            <a:ext cx="460946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楷体" panose="02010609060101010101" charset="-122"/>
                <a:ea typeface="楷体" panose="02010609060101010101" charset="-122"/>
              </a:rPr>
              <a:t>对</a:t>
            </a:r>
            <a:r>
              <a:rPr lang="en-US" altLang="zh-CN" sz="360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楷体" panose="02010609060101010101" charset="-122"/>
                <a:ea typeface="楷体" panose="02010609060101010101" charset="-122"/>
              </a:rPr>
              <a:t>……</a:t>
            </a:r>
            <a:r>
              <a:rPr lang="zh-CN" altLang="en-US" sz="360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楷体" panose="02010609060101010101" charset="-122"/>
                <a:ea typeface="楷体" panose="02010609060101010101" charset="-122"/>
              </a:rPr>
              <a:t>（感到）好奇；好奇心</a:t>
            </a:r>
            <a:r>
              <a:rPr lang="en-US" altLang="zh-CN" sz="360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楷体" panose="02010609060101010101" charset="-122"/>
                <a:ea typeface="楷体" panose="02010609060101010101" charset="-122"/>
              </a:rPr>
              <a:t>+</a:t>
            </a:r>
            <a:r>
              <a:rPr lang="zh-CN" altLang="en-US" sz="360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楷体" panose="02010609060101010101" charset="-122"/>
                <a:ea typeface="楷体" panose="02010609060101010101" charset="-122"/>
              </a:rPr>
              <a:t>强</a:t>
            </a:r>
            <a:endParaRPr lang="zh-CN" altLang="en-US" sz="3600">
              <a:gradFill>
                <a:gsLst>
                  <a:gs pos="0">
                    <a:srgbClr val="7B32B2"/>
                  </a:gs>
                  <a:gs pos="100000">
                    <a:srgbClr val="401A5D"/>
                  </a:gs>
                </a:gsLst>
                <a:lin scaled="0"/>
              </a:gradFill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35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35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5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35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5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35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35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54" grpId="0" bldLvl="0"/>
      <p:bldP spid="23557" grpId="0" bldLvl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CE8E5">
              <a:alpha val="5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-2583" y="0"/>
            <a:ext cx="4181475" cy="6858000"/>
          </a:xfrm>
          <a:prstGeom prst="rect">
            <a:avLst/>
          </a:prstGeom>
          <a:solidFill>
            <a:srgbClr val="FF0000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1525253" y="677779"/>
            <a:ext cx="9141494" cy="550244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711200" dist="50800" dir="5400000" algn="ctr" rotWithShape="0">
              <a:srgbClr val="000000">
                <a:alpha val="99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4072104" y="1550342"/>
            <a:ext cx="2428240" cy="7683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4400" b="1" dirty="0">
                <a:solidFill>
                  <a:srgbClr val="C00000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rPr>
              <a:t>第一部分</a:t>
            </a:r>
            <a:endParaRPr lang="zh-CN" altLang="en-US" sz="4400" b="1" dirty="0">
              <a:solidFill>
                <a:srgbClr val="C00000"/>
              </a:solidFill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sp>
        <p:nvSpPr>
          <p:cNvPr id="4" name="PA-文本框 3"/>
          <p:cNvSpPr txBox="1"/>
          <p:nvPr>
            <p:custDataLst>
              <p:tags r:id="rId1"/>
            </p:custDataLst>
          </p:nvPr>
        </p:nvSpPr>
        <p:spPr>
          <a:xfrm>
            <a:off x="4945949" y="2768193"/>
            <a:ext cx="2299970" cy="13220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zh-CN" sz="8000" b="1" spc="300" dirty="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  <a:sym typeface="字魂105号-简雅黑" panose="00000500000000000000" pitchFamily="2" charset="-122"/>
              </a:rPr>
              <a:t>生词</a:t>
            </a:r>
            <a:endParaRPr lang="zh-CN" altLang="zh-CN" sz="8000" b="1" spc="300" dirty="0">
              <a:solidFill>
                <a:srgbClr val="C00000"/>
              </a:solidFill>
              <a:latin typeface="楷体" panose="02010609060101010101" charset="-122"/>
              <a:ea typeface="楷体" panose="02010609060101010101" charset="-122"/>
              <a:sym typeface="字魂105号-简雅黑" panose="00000500000000000000" pitchFamily="2" charset="-122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1525253" y="2009775"/>
            <a:ext cx="2387562" cy="73819"/>
            <a:chOff x="-243184" y="1857374"/>
            <a:chExt cx="2387562" cy="73819"/>
          </a:xfrm>
          <a:solidFill>
            <a:srgbClr val="C00000"/>
          </a:solidFill>
        </p:grpSpPr>
        <p:cxnSp>
          <p:nvCxnSpPr>
            <p:cNvPr id="8" name="直接连接符 7"/>
            <p:cNvCxnSpPr/>
            <p:nvPr/>
          </p:nvCxnSpPr>
          <p:spPr>
            <a:xfrm>
              <a:off x="-243184" y="1857374"/>
              <a:ext cx="2387562" cy="1"/>
            </a:xfrm>
            <a:prstGeom prst="line">
              <a:avLst/>
            </a:prstGeom>
            <a:grpFill/>
            <a:ln w="28575">
              <a:solidFill>
                <a:srgbClr val="C00000"/>
              </a:solidFill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矩形 8"/>
            <p:cNvSpPr/>
            <p:nvPr/>
          </p:nvSpPr>
          <p:spPr>
            <a:xfrm>
              <a:off x="1522078" y="1857374"/>
              <a:ext cx="622300" cy="7381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</p:grpSp>
    </p:spTree>
  </p:cSld>
  <p:clrMapOvr>
    <a:masterClrMapping/>
  </p:clrMapOvr>
  <p:transition spd="med">
    <p:pull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文本框 46"/>
          <p:cNvSpPr txBox="1"/>
          <p:nvPr/>
        </p:nvSpPr>
        <p:spPr>
          <a:xfrm>
            <a:off x="862965" y="127635"/>
            <a:ext cx="686244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4800" b="1" dirty="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脾气</a:t>
            </a:r>
            <a:r>
              <a:rPr lang="en-US" altLang="zh-CN" sz="4800" b="1" dirty="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  N.  </a:t>
            </a:r>
            <a:r>
              <a:rPr lang="zh-CN" altLang="en-US" sz="4800" b="1" dirty="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发脾气</a:t>
            </a:r>
            <a:r>
              <a:rPr lang="en-US" altLang="zh-CN" sz="4800" b="1" dirty="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 </a:t>
            </a:r>
            <a:r>
              <a:rPr lang="en-US" altLang="zh-CN" sz="4800" b="1" spc="300" dirty="0">
                <a:solidFill>
                  <a:srgbClr val="C00000"/>
                </a:solidFill>
                <a:latin typeface="黑体" panose="02010609060101010101" charset="-122"/>
                <a:ea typeface="黑体" panose="02010609060101010101" charset="-122"/>
                <a:cs typeface="华文楷体" panose="02010600040101010101" charset="-122"/>
                <a:sym typeface="字魂105号-简雅黑" panose="00000500000000000000" pitchFamily="2" charset="-122"/>
              </a:rPr>
              <a:t> </a:t>
            </a:r>
            <a:endParaRPr lang="zh-CN" altLang="en-US" sz="4800" b="1" spc="300" dirty="0">
              <a:solidFill>
                <a:srgbClr val="C00000"/>
              </a:solidFill>
              <a:latin typeface="黑体" panose="02010609060101010101" charset="-122"/>
              <a:ea typeface="黑体" panose="02010609060101010101" charset="-122"/>
              <a:cs typeface="华文楷体" panose="02010600040101010101" charset="-122"/>
              <a:sym typeface="字魂105号-简雅黑" panose="00000500000000000000" pitchFamily="2" charset="-122"/>
            </a:endParaRPr>
          </a:p>
        </p:txBody>
      </p:sp>
      <p:grpSp>
        <p:nvGrpSpPr>
          <p:cNvPr id="76" name="组合 75"/>
          <p:cNvGrpSpPr/>
          <p:nvPr/>
        </p:nvGrpSpPr>
        <p:grpSpPr>
          <a:xfrm>
            <a:off x="-118824" y="19211"/>
            <a:ext cx="803918" cy="587679"/>
            <a:chOff x="-118824" y="19211"/>
            <a:chExt cx="803918" cy="587679"/>
          </a:xfrm>
        </p:grpSpPr>
        <p:grpSp>
          <p:nvGrpSpPr>
            <p:cNvPr id="75" name="组合 74"/>
            <p:cNvGrpSpPr/>
            <p:nvPr/>
          </p:nvGrpSpPr>
          <p:grpSpPr>
            <a:xfrm>
              <a:off x="-118824" y="19211"/>
              <a:ext cx="803918" cy="530268"/>
              <a:chOff x="-118824" y="19211"/>
              <a:chExt cx="803918" cy="530268"/>
            </a:xfrm>
          </p:grpSpPr>
          <p:sp>
            <p:nvSpPr>
              <p:cNvPr id="49" name="箭头: 五边形 48"/>
              <p:cNvSpPr/>
              <p:nvPr/>
            </p:nvSpPr>
            <p:spPr>
              <a:xfrm rot="13497409">
                <a:off x="-118824" y="19211"/>
                <a:ext cx="803918" cy="530268"/>
              </a:xfrm>
              <a:prstGeom prst="homePlate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  <p:sp>
            <p:nvSpPr>
              <p:cNvPr id="60" name="椭圆 59"/>
              <p:cNvSpPr/>
              <p:nvPr/>
            </p:nvSpPr>
            <p:spPr>
              <a:xfrm>
                <a:off x="78582" y="80963"/>
                <a:ext cx="66675" cy="6667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</p:grpSp>
        <p:sp>
          <p:nvSpPr>
            <p:cNvPr id="59" name="文本框 58"/>
            <p:cNvSpPr txBox="1"/>
            <p:nvPr/>
          </p:nvSpPr>
          <p:spPr>
            <a:xfrm>
              <a:off x="100231" y="146515"/>
              <a:ext cx="537946" cy="460375"/>
            </a:xfrm>
            <a:prstGeom prst="rect">
              <a:avLst/>
            </a:prstGeom>
            <a:solidFill>
              <a:srgbClr val="C00000"/>
            </a:solidFill>
          </p:spPr>
          <p:txBody>
            <a:bodyPr wrap="square" rtlCol="0">
              <a:spAutoFit/>
            </a:bodyPr>
            <a:lstStyle/>
            <a:p>
              <a:pPr algn="ctr"/>
              <a:endParaRPr lang="zh-CN" altLang="en-US" sz="2400" b="1">
                <a:solidFill>
                  <a:schemeClr val="bg1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</p:grpSp>
      <p:sp>
        <p:nvSpPr>
          <p:cNvPr id="3" name="矩形 2"/>
          <p:cNvSpPr/>
          <p:nvPr/>
        </p:nvSpPr>
        <p:spPr>
          <a:xfrm>
            <a:off x="755015" y="950595"/>
            <a:ext cx="11049635" cy="542671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pic>
        <p:nvPicPr>
          <p:cNvPr id="24579" name="图片 1"/>
          <p:cNvPicPr>
            <a:picLocks noGrp="1"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62965" y="1062678"/>
            <a:ext cx="5715000" cy="38004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4580" name="文本框 3"/>
          <p:cNvSpPr txBox="1"/>
          <p:nvPr/>
        </p:nvSpPr>
        <p:spPr>
          <a:xfrm>
            <a:off x="637858" y="5169853"/>
            <a:ext cx="11458575" cy="101600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r>
              <a:rPr lang="zh-CN" altLang="en-US" sz="4400" b="1" dirty="0">
                <a:latin typeface="楷体" panose="02010609060101010101" charset="-122"/>
                <a:ea typeface="楷体" panose="02010609060101010101" charset="-122"/>
                <a:sym typeface="等线" panose="02010600030101010101" charset="-122"/>
              </a:rPr>
              <a:t>知道孩子没说实话，爸爸</a:t>
            </a:r>
            <a:r>
              <a:rPr lang="zh-CN" altLang="en-US" sz="6000" b="1" dirty="0">
                <a:solidFill>
                  <a:srgbClr val="00B050"/>
                </a:solidFill>
                <a:latin typeface="楷体" panose="02010609060101010101" charset="-122"/>
                <a:ea typeface="楷体" panose="02010609060101010101" charset="-122"/>
                <a:sym typeface="等线" panose="02010600030101010101" charset="-122"/>
              </a:rPr>
              <a:t>发</a:t>
            </a:r>
            <a:r>
              <a:rPr lang="zh-CN" altLang="en-US" sz="4400" b="1" dirty="0">
                <a:latin typeface="楷体" panose="02010609060101010101" charset="-122"/>
                <a:ea typeface="楷体" panose="02010609060101010101" charset="-122"/>
                <a:sym typeface="等线" panose="02010600030101010101" charset="-122"/>
              </a:rPr>
              <a:t>了好大的</a:t>
            </a:r>
            <a:r>
              <a:rPr lang="zh-CN" altLang="en-US" sz="60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sym typeface="等线" panose="02010600030101010101" charset="-122"/>
              </a:rPr>
              <a:t>脾气</a:t>
            </a:r>
            <a:r>
              <a:rPr lang="zh-CN" altLang="en-US" sz="4400" b="1" dirty="0">
                <a:latin typeface="楷体" panose="02010609060101010101" charset="-122"/>
                <a:ea typeface="楷体" panose="02010609060101010101" charset="-122"/>
                <a:sym typeface="等线" panose="02010600030101010101" charset="-122"/>
              </a:rPr>
              <a:t>。</a:t>
            </a:r>
            <a:endParaRPr lang="zh-CN" altLang="en-US" sz="4400" b="1" dirty="0">
              <a:latin typeface="楷体" panose="02010609060101010101" charset="-122"/>
              <a:ea typeface="楷体" panose="02010609060101010101" charset="-122"/>
              <a:sym typeface="等线" panose="02010600030101010101" charset="-122"/>
            </a:endParaRP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45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45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5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45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80" grpId="0" bldLvl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文本框 46"/>
          <p:cNvSpPr txBox="1"/>
          <p:nvPr/>
        </p:nvSpPr>
        <p:spPr>
          <a:xfrm>
            <a:off x="862965" y="127635"/>
            <a:ext cx="686244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4800" b="1" dirty="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脾气</a:t>
            </a:r>
            <a:r>
              <a:rPr lang="en-US" altLang="zh-CN" sz="4800" b="1" dirty="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  N. </a:t>
            </a:r>
            <a:r>
              <a:rPr lang="en-US" altLang="zh-CN" sz="4800" b="1" spc="300">
                <a:solidFill>
                  <a:srgbClr val="C00000"/>
                </a:solidFill>
                <a:latin typeface="黑体" panose="02010609060101010101" charset="-122"/>
                <a:ea typeface="黑体" panose="02010609060101010101" charset="-122"/>
                <a:cs typeface="华文楷体" panose="02010600040101010101" charset="-122"/>
                <a:sym typeface="字魂105号-简雅黑" panose="00000500000000000000" pitchFamily="2" charset="-122"/>
              </a:rPr>
              <a:t> </a:t>
            </a:r>
            <a:endParaRPr lang="zh-CN" altLang="en-US" sz="4800" b="1" spc="300">
              <a:solidFill>
                <a:srgbClr val="C00000"/>
              </a:solidFill>
              <a:latin typeface="黑体" panose="02010609060101010101" charset="-122"/>
              <a:ea typeface="黑体" panose="02010609060101010101" charset="-122"/>
              <a:cs typeface="华文楷体" panose="02010600040101010101" charset="-122"/>
              <a:sym typeface="字魂105号-简雅黑" panose="00000500000000000000" pitchFamily="2" charset="-122"/>
            </a:endParaRPr>
          </a:p>
        </p:txBody>
      </p:sp>
      <p:grpSp>
        <p:nvGrpSpPr>
          <p:cNvPr id="76" name="组合 75"/>
          <p:cNvGrpSpPr/>
          <p:nvPr/>
        </p:nvGrpSpPr>
        <p:grpSpPr>
          <a:xfrm>
            <a:off x="-118824" y="19211"/>
            <a:ext cx="803918" cy="587679"/>
            <a:chOff x="-118824" y="19211"/>
            <a:chExt cx="803918" cy="587679"/>
          </a:xfrm>
        </p:grpSpPr>
        <p:grpSp>
          <p:nvGrpSpPr>
            <p:cNvPr id="75" name="组合 74"/>
            <p:cNvGrpSpPr/>
            <p:nvPr/>
          </p:nvGrpSpPr>
          <p:grpSpPr>
            <a:xfrm>
              <a:off x="-118824" y="19211"/>
              <a:ext cx="803918" cy="530268"/>
              <a:chOff x="-118824" y="19211"/>
              <a:chExt cx="803918" cy="530268"/>
            </a:xfrm>
          </p:grpSpPr>
          <p:sp>
            <p:nvSpPr>
              <p:cNvPr id="49" name="箭头: 五边形 48"/>
              <p:cNvSpPr/>
              <p:nvPr/>
            </p:nvSpPr>
            <p:spPr>
              <a:xfrm rot="13497409">
                <a:off x="-118824" y="19211"/>
                <a:ext cx="803918" cy="530268"/>
              </a:xfrm>
              <a:prstGeom prst="homePlate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  <p:sp>
            <p:nvSpPr>
              <p:cNvPr id="60" name="椭圆 59"/>
              <p:cNvSpPr/>
              <p:nvPr/>
            </p:nvSpPr>
            <p:spPr>
              <a:xfrm>
                <a:off x="78582" y="80963"/>
                <a:ext cx="66675" cy="6667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</p:grpSp>
        <p:sp>
          <p:nvSpPr>
            <p:cNvPr id="59" name="文本框 58"/>
            <p:cNvSpPr txBox="1"/>
            <p:nvPr/>
          </p:nvSpPr>
          <p:spPr>
            <a:xfrm>
              <a:off x="100231" y="146515"/>
              <a:ext cx="537946" cy="460375"/>
            </a:xfrm>
            <a:prstGeom prst="rect">
              <a:avLst/>
            </a:prstGeom>
            <a:solidFill>
              <a:srgbClr val="C00000"/>
            </a:solidFill>
          </p:spPr>
          <p:txBody>
            <a:bodyPr wrap="square" rtlCol="0">
              <a:spAutoFit/>
            </a:bodyPr>
            <a:lstStyle/>
            <a:p>
              <a:pPr algn="ctr"/>
              <a:endParaRPr lang="zh-CN" altLang="en-US" sz="2400" b="1">
                <a:solidFill>
                  <a:schemeClr val="bg1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</p:grpSp>
      <p:sp>
        <p:nvSpPr>
          <p:cNvPr id="3" name="矩形 2"/>
          <p:cNvSpPr/>
          <p:nvPr/>
        </p:nvSpPr>
        <p:spPr>
          <a:xfrm>
            <a:off x="755015" y="950595"/>
            <a:ext cx="11049635" cy="542671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sp>
        <p:nvSpPr>
          <p:cNvPr id="25602" name="文本框 3"/>
          <p:cNvSpPr txBox="1"/>
          <p:nvPr/>
        </p:nvSpPr>
        <p:spPr>
          <a:xfrm>
            <a:off x="903909" y="2265365"/>
            <a:ext cx="9215437" cy="1014413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r>
              <a:rPr lang="zh-CN" altLang="en-US" sz="4400" b="1" dirty="0">
                <a:latin typeface="楷体" panose="02010609060101010101" charset="-122"/>
                <a:ea typeface="楷体" panose="02010609060101010101" charset="-122"/>
                <a:sym typeface="等线" panose="02010600030101010101" charset="-122"/>
              </a:rPr>
              <a:t>每个人都喜欢和</a:t>
            </a:r>
            <a:r>
              <a:rPr lang="zh-CN" altLang="en-US" sz="60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sym typeface="等线" panose="02010600030101010101" charset="-122"/>
              </a:rPr>
              <a:t>脾气</a:t>
            </a:r>
            <a:r>
              <a:rPr lang="zh-CN" altLang="en-US" sz="6000" b="1" dirty="0">
                <a:solidFill>
                  <a:srgbClr val="00B050"/>
                </a:solidFill>
                <a:latin typeface="楷体" panose="02010609060101010101" charset="-122"/>
                <a:ea typeface="楷体" panose="02010609060101010101" charset="-122"/>
                <a:sym typeface="等线" panose="02010600030101010101" charset="-122"/>
              </a:rPr>
              <a:t>好</a:t>
            </a:r>
            <a:r>
              <a:rPr lang="zh-CN" altLang="en-US" sz="4400" b="1" dirty="0">
                <a:latin typeface="楷体" panose="02010609060101010101" charset="-122"/>
                <a:ea typeface="楷体" panose="02010609060101010101" charset="-122"/>
                <a:sym typeface="等线" panose="02010600030101010101" charset="-122"/>
              </a:rPr>
              <a:t>的人相处。</a:t>
            </a:r>
            <a:endParaRPr lang="zh-CN" altLang="en-US" sz="4400" b="1" dirty="0">
              <a:latin typeface="楷体" panose="02010609060101010101" charset="-122"/>
              <a:ea typeface="楷体" panose="02010609060101010101" charset="-122"/>
              <a:sym typeface="等线" panose="02010600030101010101" charset="-122"/>
            </a:endParaRPr>
          </a:p>
        </p:txBody>
      </p:sp>
      <p:pic>
        <p:nvPicPr>
          <p:cNvPr id="25604" name="图片 1"/>
          <p:cNvPicPr>
            <a:picLocks noGrp="1"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275457" y="4197840"/>
            <a:ext cx="3641086" cy="2435559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5605" name="文本框 3"/>
          <p:cNvSpPr txBox="1"/>
          <p:nvPr/>
        </p:nvSpPr>
        <p:spPr>
          <a:xfrm>
            <a:off x="963312" y="3183427"/>
            <a:ext cx="10633039" cy="1015663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r>
              <a:rPr lang="zh-CN" altLang="en-US" sz="4400" b="1" dirty="0">
                <a:latin typeface="楷体" panose="02010609060101010101" charset="-122"/>
                <a:ea typeface="楷体" panose="02010609060101010101" charset="-122"/>
                <a:sym typeface="等线" panose="02010600030101010101" charset="-122"/>
              </a:rPr>
              <a:t>她总是因为一点儿小事</a:t>
            </a:r>
            <a:r>
              <a:rPr lang="zh-CN" altLang="en-US" sz="6000" b="1" dirty="0">
                <a:solidFill>
                  <a:srgbClr val="7030A0"/>
                </a:solidFill>
                <a:latin typeface="楷体" panose="02010609060101010101" charset="-122"/>
                <a:ea typeface="楷体" panose="02010609060101010101" charset="-122"/>
                <a:sym typeface="等线" panose="02010600030101010101" charset="-122"/>
              </a:rPr>
              <a:t>冲</a:t>
            </a:r>
            <a:r>
              <a:rPr lang="zh-CN" altLang="en-US" sz="4400" b="1" dirty="0">
                <a:latin typeface="楷体" panose="02010609060101010101" charset="-122"/>
                <a:ea typeface="楷体" panose="02010609060101010101" charset="-122"/>
                <a:sym typeface="等线" panose="02010600030101010101" charset="-122"/>
              </a:rPr>
              <a:t>丈夫</a:t>
            </a:r>
            <a:r>
              <a:rPr lang="zh-CN" altLang="en-US" sz="6000" b="1" dirty="0">
                <a:solidFill>
                  <a:srgbClr val="00B050"/>
                </a:solidFill>
                <a:latin typeface="楷体" panose="02010609060101010101" charset="-122"/>
                <a:ea typeface="楷体" panose="02010609060101010101" charset="-122"/>
                <a:sym typeface="等线" panose="02010600030101010101" charset="-122"/>
              </a:rPr>
              <a:t>发</a:t>
            </a:r>
            <a:r>
              <a:rPr lang="zh-CN" altLang="en-US" sz="60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sym typeface="等线" panose="02010600030101010101" charset="-122"/>
              </a:rPr>
              <a:t>脾气</a:t>
            </a:r>
            <a:r>
              <a:rPr lang="zh-CN" altLang="en-US" sz="4400" b="1" dirty="0">
                <a:latin typeface="楷体" panose="02010609060101010101" charset="-122"/>
                <a:ea typeface="楷体" panose="02010609060101010101" charset="-122"/>
                <a:sym typeface="等线" panose="02010600030101010101" charset="-122"/>
              </a:rPr>
              <a:t>。</a:t>
            </a:r>
            <a:endParaRPr lang="zh-CN" altLang="en-US" sz="4400" b="1" dirty="0">
              <a:latin typeface="楷体" panose="02010609060101010101" charset="-122"/>
              <a:ea typeface="楷体" panose="02010609060101010101" charset="-122"/>
              <a:sym typeface="等线" panose="02010600030101010101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903909" y="1010850"/>
            <a:ext cx="480224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 dirty="0">
                <a:solidFill>
                  <a:schemeClr val="accent6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脾气</a:t>
            </a:r>
            <a:r>
              <a:rPr lang="en-US" altLang="zh-CN" sz="4000" dirty="0">
                <a:solidFill>
                  <a:schemeClr val="accent6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+</a:t>
            </a:r>
            <a:r>
              <a:rPr lang="zh-CN" altLang="en-US" sz="4000" dirty="0">
                <a:solidFill>
                  <a:schemeClr val="accent6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好</a:t>
            </a:r>
            <a:r>
              <a:rPr lang="en-US" altLang="zh-CN" sz="4000" dirty="0">
                <a:solidFill>
                  <a:schemeClr val="accent6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/</a:t>
            </a:r>
            <a:r>
              <a:rPr lang="zh-CN" altLang="en-US" sz="4000" dirty="0">
                <a:solidFill>
                  <a:schemeClr val="accent6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差</a:t>
            </a:r>
            <a:endParaRPr lang="zh-CN" altLang="en-US" sz="4000" dirty="0">
              <a:solidFill>
                <a:schemeClr val="accent6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r>
              <a:rPr lang="zh-CN" altLang="en-US" sz="4000" dirty="0">
                <a:solidFill>
                  <a:schemeClr val="accent6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对</a:t>
            </a:r>
            <a:r>
              <a:rPr lang="en-US" altLang="zh-CN" sz="4000" dirty="0">
                <a:solidFill>
                  <a:schemeClr val="accent6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/</a:t>
            </a:r>
            <a:r>
              <a:rPr lang="zh-CN" altLang="en-US" sz="4000" dirty="0">
                <a:solidFill>
                  <a:schemeClr val="accent6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冲</a:t>
            </a:r>
            <a:r>
              <a:rPr lang="en-US" altLang="zh-CN" sz="4000" dirty="0">
                <a:solidFill>
                  <a:schemeClr val="accent6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……</a:t>
            </a:r>
            <a:r>
              <a:rPr lang="zh-CN" altLang="en-US" sz="4000" dirty="0">
                <a:solidFill>
                  <a:schemeClr val="accent6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发脾气</a:t>
            </a:r>
            <a:endParaRPr lang="zh-CN" altLang="en-US" sz="4000" dirty="0">
              <a:solidFill>
                <a:schemeClr val="accent6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56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56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256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56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56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602" grpId="0" bldLvl="0"/>
      <p:bldP spid="25605" grpId="0" bldLvl="0"/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文本框 46"/>
          <p:cNvSpPr txBox="1"/>
          <p:nvPr/>
        </p:nvSpPr>
        <p:spPr>
          <a:xfrm>
            <a:off x="862965" y="127635"/>
            <a:ext cx="686244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4800" b="1" dirty="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性格</a:t>
            </a:r>
            <a:r>
              <a:rPr lang="en-US" altLang="zh-CN" sz="4800" b="1" dirty="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  N. </a:t>
            </a:r>
            <a:r>
              <a:rPr lang="en-US" altLang="zh-CN" sz="4800" b="1" spc="300">
                <a:solidFill>
                  <a:srgbClr val="C00000"/>
                </a:solidFill>
                <a:latin typeface="黑体" panose="02010609060101010101" charset="-122"/>
                <a:ea typeface="黑体" panose="02010609060101010101" charset="-122"/>
                <a:cs typeface="华文楷体" panose="02010600040101010101" charset="-122"/>
                <a:sym typeface="字魂105号-简雅黑" panose="00000500000000000000" pitchFamily="2" charset="-122"/>
              </a:rPr>
              <a:t> </a:t>
            </a:r>
            <a:endParaRPr lang="zh-CN" altLang="en-US" sz="4800" b="1" spc="300">
              <a:solidFill>
                <a:srgbClr val="C00000"/>
              </a:solidFill>
              <a:latin typeface="黑体" panose="02010609060101010101" charset="-122"/>
              <a:ea typeface="黑体" panose="02010609060101010101" charset="-122"/>
              <a:cs typeface="华文楷体" panose="02010600040101010101" charset="-122"/>
              <a:sym typeface="字魂105号-简雅黑" panose="00000500000000000000" pitchFamily="2" charset="-122"/>
            </a:endParaRPr>
          </a:p>
        </p:txBody>
      </p:sp>
      <p:grpSp>
        <p:nvGrpSpPr>
          <p:cNvPr id="76" name="组合 75"/>
          <p:cNvGrpSpPr/>
          <p:nvPr/>
        </p:nvGrpSpPr>
        <p:grpSpPr>
          <a:xfrm>
            <a:off x="-118824" y="19211"/>
            <a:ext cx="803918" cy="587679"/>
            <a:chOff x="-118824" y="19211"/>
            <a:chExt cx="803918" cy="587679"/>
          </a:xfrm>
        </p:grpSpPr>
        <p:grpSp>
          <p:nvGrpSpPr>
            <p:cNvPr id="75" name="组合 74"/>
            <p:cNvGrpSpPr/>
            <p:nvPr/>
          </p:nvGrpSpPr>
          <p:grpSpPr>
            <a:xfrm>
              <a:off x="-118824" y="19211"/>
              <a:ext cx="803918" cy="530268"/>
              <a:chOff x="-118824" y="19211"/>
              <a:chExt cx="803918" cy="530268"/>
            </a:xfrm>
          </p:grpSpPr>
          <p:sp>
            <p:nvSpPr>
              <p:cNvPr id="49" name="箭头: 五边形 48"/>
              <p:cNvSpPr/>
              <p:nvPr/>
            </p:nvSpPr>
            <p:spPr>
              <a:xfrm rot="13497409">
                <a:off x="-118824" y="19211"/>
                <a:ext cx="803918" cy="530268"/>
              </a:xfrm>
              <a:prstGeom prst="homePlate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  <p:sp>
            <p:nvSpPr>
              <p:cNvPr id="60" name="椭圆 59"/>
              <p:cNvSpPr/>
              <p:nvPr/>
            </p:nvSpPr>
            <p:spPr>
              <a:xfrm>
                <a:off x="78582" y="80963"/>
                <a:ext cx="66675" cy="6667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</p:grpSp>
        <p:sp>
          <p:nvSpPr>
            <p:cNvPr id="59" name="文本框 58"/>
            <p:cNvSpPr txBox="1"/>
            <p:nvPr/>
          </p:nvSpPr>
          <p:spPr>
            <a:xfrm>
              <a:off x="100231" y="146515"/>
              <a:ext cx="537946" cy="460375"/>
            </a:xfrm>
            <a:prstGeom prst="rect">
              <a:avLst/>
            </a:prstGeom>
            <a:solidFill>
              <a:srgbClr val="C00000"/>
            </a:solidFill>
          </p:spPr>
          <p:txBody>
            <a:bodyPr wrap="square" rtlCol="0">
              <a:spAutoFit/>
            </a:bodyPr>
            <a:lstStyle/>
            <a:p>
              <a:pPr algn="ctr"/>
              <a:endParaRPr lang="zh-CN" altLang="en-US" sz="2400" b="1">
                <a:solidFill>
                  <a:schemeClr val="bg1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</p:grpSp>
      <p:sp>
        <p:nvSpPr>
          <p:cNvPr id="3" name="矩形 2"/>
          <p:cNvSpPr/>
          <p:nvPr/>
        </p:nvSpPr>
        <p:spPr>
          <a:xfrm>
            <a:off x="401955" y="950595"/>
            <a:ext cx="11402695" cy="542671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pic>
        <p:nvPicPr>
          <p:cNvPr id="26628" name="图片 4"/>
          <p:cNvPicPr>
            <a:picLocks noChangeAspect="1"/>
          </p:cNvPicPr>
          <p:nvPr/>
        </p:nvPicPr>
        <p:blipFill>
          <a:blip r:embed="rId1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r="18750" b="-23"/>
          <a:stretch>
            <a:fillRect/>
          </a:stretch>
        </p:blipFill>
        <p:spPr>
          <a:xfrm>
            <a:off x="9795510" y="81280"/>
            <a:ext cx="2396490" cy="484632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6629" name="文本框 3"/>
          <p:cNvSpPr txBox="1"/>
          <p:nvPr/>
        </p:nvSpPr>
        <p:spPr>
          <a:xfrm>
            <a:off x="401638" y="1209993"/>
            <a:ext cx="9572625" cy="101600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r>
              <a:rPr lang="zh-CN" altLang="en-US" sz="4400" b="1" dirty="0">
                <a:latin typeface="楷体" panose="02010609060101010101" charset="-122"/>
                <a:ea typeface="楷体" panose="02010609060101010101" charset="-122"/>
                <a:sym typeface="等线" panose="02010600030101010101" charset="-122"/>
              </a:rPr>
              <a:t>这个女孩的</a:t>
            </a:r>
            <a:r>
              <a:rPr lang="zh-CN" altLang="en-US" sz="60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sym typeface="等线" panose="02010600030101010101" charset="-122"/>
              </a:rPr>
              <a:t>性格</a:t>
            </a:r>
            <a:r>
              <a:rPr lang="zh-CN" altLang="en-US" sz="4400" b="1" dirty="0">
                <a:latin typeface="楷体" panose="02010609060101010101" charset="-122"/>
                <a:ea typeface="楷体" panose="02010609060101010101" charset="-122"/>
                <a:sym typeface="等线" panose="02010600030101010101" charset="-122"/>
              </a:rPr>
              <a:t>特别活泼，很外向。</a:t>
            </a:r>
            <a:endParaRPr lang="zh-CN" altLang="en-US" sz="4400" b="1" dirty="0">
              <a:latin typeface="楷体" panose="02010609060101010101" charset="-122"/>
              <a:ea typeface="楷体" panose="02010609060101010101" charset="-122"/>
              <a:sym typeface="等线" panose="02010600030101010101" charset="-122"/>
            </a:endParaRPr>
          </a:p>
        </p:txBody>
      </p:sp>
      <p:sp>
        <p:nvSpPr>
          <p:cNvPr id="2" name="文本框 3"/>
          <p:cNvSpPr txBox="1"/>
          <p:nvPr/>
        </p:nvSpPr>
        <p:spPr>
          <a:xfrm>
            <a:off x="519430" y="2985770"/>
            <a:ext cx="7870825" cy="236855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zh-CN" altLang="en-US" sz="60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sym typeface="等线" panose="02010600030101010101" charset="-122"/>
              </a:rPr>
              <a:t>性格：</a:t>
            </a:r>
            <a:r>
              <a:rPr lang="zh-CN" altLang="en-US" sz="4400" b="1" dirty="0">
                <a:latin typeface="楷体" panose="02010609060101010101" charset="-122"/>
                <a:ea typeface="楷体" panose="02010609060101010101" charset="-122"/>
                <a:sym typeface="等线" panose="02010600030101010101" charset="-122"/>
              </a:rPr>
              <a:t>害羞，内向</a:t>
            </a:r>
            <a:endParaRPr lang="zh-CN" altLang="en-US" sz="6000" b="1" dirty="0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  <a:sym typeface="等线" panose="02010600030101010101" charset="-122"/>
            </a:endParaRPr>
          </a:p>
          <a:p>
            <a:r>
              <a:rPr lang="en-US" altLang="zh-CN" sz="4400" b="1" dirty="0">
                <a:latin typeface="楷体" panose="02010609060101010101" charset="-122"/>
                <a:ea typeface="楷体" panose="02010609060101010101" charset="-122"/>
                <a:sym typeface="等线" panose="02010600030101010101" charset="-122"/>
              </a:rPr>
              <a:t>        </a:t>
            </a:r>
            <a:r>
              <a:rPr lang="zh-CN" altLang="en-US" sz="4400" b="1" dirty="0">
                <a:latin typeface="楷体" panose="02010609060101010101" charset="-122"/>
                <a:ea typeface="楷体" panose="02010609060101010101" charset="-122"/>
                <a:sym typeface="等线" panose="02010600030101010101" charset="-122"/>
              </a:rPr>
              <a:t>活泼，开朗，外向</a:t>
            </a:r>
            <a:endParaRPr lang="zh-CN" altLang="en-US" sz="4400" b="1" dirty="0">
              <a:latin typeface="楷体" panose="02010609060101010101" charset="-122"/>
              <a:ea typeface="楷体" panose="02010609060101010101" charset="-122"/>
              <a:sym typeface="等线" panose="02010600030101010101" charset="-122"/>
            </a:endParaRPr>
          </a:p>
          <a:p>
            <a:r>
              <a:rPr lang="en-US" altLang="zh-CN" sz="4400" b="1" dirty="0">
                <a:latin typeface="楷体" panose="02010609060101010101" charset="-122"/>
                <a:ea typeface="楷体" panose="02010609060101010101" charset="-122"/>
                <a:sym typeface="等线" panose="02010600030101010101" charset="-122"/>
              </a:rPr>
              <a:t>        ……</a:t>
            </a:r>
            <a:endParaRPr lang="en-US" altLang="zh-CN" sz="4400" b="1" dirty="0">
              <a:latin typeface="楷体" panose="02010609060101010101" charset="-122"/>
              <a:ea typeface="楷体" panose="02010609060101010101" charset="-122"/>
              <a:sym typeface="等线" panose="02010600030101010101" charset="-122"/>
            </a:endParaRP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66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6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66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29" grpId="0" bldLvl="0"/>
      <p:bldP spid="2" grpId="0" bldLvl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文本框 46"/>
          <p:cNvSpPr txBox="1"/>
          <p:nvPr/>
        </p:nvSpPr>
        <p:spPr>
          <a:xfrm>
            <a:off x="862965" y="127635"/>
            <a:ext cx="686244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800" b="1" dirty="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时尚</a:t>
            </a:r>
            <a:r>
              <a:rPr lang="en-US" altLang="zh-CN" sz="4800" b="1" dirty="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  adj. </a:t>
            </a:r>
            <a:r>
              <a:rPr lang="en-US" altLang="zh-CN" sz="4800" b="1" spc="300">
                <a:solidFill>
                  <a:srgbClr val="C00000"/>
                </a:solidFill>
                <a:latin typeface="黑体" panose="02010609060101010101" charset="-122"/>
                <a:ea typeface="黑体" panose="02010609060101010101" charset="-122"/>
                <a:cs typeface="华文楷体" panose="02010600040101010101" charset="-122"/>
                <a:sym typeface="字魂105号-简雅黑" panose="00000500000000000000" pitchFamily="2" charset="-122"/>
              </a:rPr>
              <a:t> </a:t>
            </a:r>
            <a:endParaRPr lang="zh-CN" altLang="en-US" sz="4800" b="1" spc="300">
              <a:solidFill>
                <a:srgbClr val="C00000"/>
              </a:solidFill>
              <a:latin typeface="黑体" panose="02010609060101010101" charset="-122"/>
              <a:ea typeface="黑体" panose="02010609060101010101" charset="-122"/>
              <a:cs typeface="华文楷体" panose="02010600040101010101" charset="-122"/>
              <a:sym typeface="字魂105号-简雅黑" panose="00000500000000000000" pitchFamily="2" charset="-122"/>
            </a:endParaRPr>
          </a:p>
        </p:txBody>
      </p:sp>
      <p:grpSp>
        <p:nvGrpSpPr>
          <p:cNvPr id="76" name="组合 75"/>
          <p:cNvGrpSpPr/>
          <p:nvPr/>
        </p:nvGrpSpPr>
        <p:grpSpPr>
          <a:xfrm>
            <a:off x="-118824" y="19211"/>
            <a:ext cx="803918" cy="587679"/>
            <a:chOff x="-118824" y="19211"/>
            <a:chExt cx="803918" cy="587679"/>
          </a:xfrm>
        </p:grpSpPr>
        <p:grpSp>
          <p:nvGrpSpPr>
            <p:cNvPr id="75" name="组合 74"/>
            <p:cNvGrpSpPr/>
            <p:nvPr/>
          </p:nvGrpSpPr>
          <p:grpSpPr>
            <a:xfrm>
              <a:off x="-118824" y="19211"/>
              <a:ext cx="803918" cy="530268"/>
              <a:chOff x="-118824" y="19211"/>
              <a:chExt cx="803918" cy="530268"/>
            </a:xfrm>
          </p:grpSpPr>
          <p:sp>
            <p:nvSpPr>
              <p:cNvPr id="49" name="箭头: 五边形 48"/>
              <p:cNvSpPr/>
              <p:nvPr/>
            </p:nvSpPr>
            <p:spPr>
              <a:xfrm rot="13497409">
                <a:off x="-118824" y="19211"/>
                <a:ext cx="803918" cy="530268"/>
              </a:xfrm>
              <a:prstGeom prst="homePlate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  <p:sp>
            <p:nvSpPr>
              <p:cNvPr id="60" name="椭圆 59"/>
              <p:cNvSpPr/>
              <p:nvPr/>
            </p:nvSpPr>
            <p:spPr>
              <a:xfrm>
                <a:off x="78582" y="80963"/>
                <a:ext cx="66675" cy="6667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</p:grpSp>
        <p:sp>
          <p:nvSpPr>
            <p:cNvPr id="59" name="文本框 58"/>
            <p:cNvSpPr txBox="1"/>
            <p:nvPr/>
          </p:nvSpPr>
          <p:spPr>
            <a:xfrm>
              <a:off x="100231" y="146515"/>
              <a:ext cx="537946" cy="460375"/>
            </a:xfrm>
            <a:prstGeom prst="rect">
              <a:avLst/>
            </a:prstGeom>
            <a:solidFill>
              <a:srgbClr val="C00000"/>
            </a:solidFill>
          </p:spPr>
          <p:txBody>
            <a:bodyPr wrap="square" rtlCol="0">
              <a:spAutoFit/>
            </a:bodyPr>
            <a:lstStyle/>
            <a:p>
              <a:pPr algn="ctr"/>
              <a:endParaRPr lang="zh-CN" altLang="en-US" sz="2400" b="1">
                <a:solidFill>
                  <a:schemeClr val="bg1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</p:grpSp>
      <p:sp>
        <p:nvSpPr>
          <p:cNvPr id="3" name="矩形 2"/>
          <p:cNvSpPr/>
          <p:nvPr/>
        </p:nvSpPr>
        <p:spPr>
          <a:xfrm>
            <a:off x="755015" y="950595"/>
            <a:ext cx="11049635" cy="542671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sp>
        <p:nvSpPr>
          <p:cNvPr id="27650" name="文本框 3"/>
          <p:cNvSpPr txBox="1"/>
          <p:nvPr/>
        </p:nvSpPr>
        <p:spPr>
          <a:xfrm>
            <a:off x="754914" y="4160446"/>
            <a:ext cx="10376559" cy="92333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r>
              <a:rPr lang="zh-CN" altLang="en-US" sz="4000" b="1" dirty="0">
                <a:latin typeface="楷体" panose="02010609060101010101" charset="-122"/>
                <a:ea typeface="楷体" panose="02010609060101010101" charset="-122"/>
                <a:sym typeface="等线" panose="02010600030101010101" charset="-122"/>
              </a:rPr>
              <a:t>我想选一件看起来既</a:t>
            </a:r>
            <a:r>
              <a:rPr lang="zh-CN" altLang="en-US" sz="5400" b="1" dirty="0">
                <a:solidFill>
                  <a:srgbClr val="00B050"/>
                </a:solidFill>
                <a:latin typeface="楷体" panose="02010609060101010101" charset="-122"/>
                <a:ea typeface="楷体" panose="02010609060101010101" charset="-122"/>
                <a:sym typeface="等线" panose="02010600030101010101" charset="-122"/>
              </a:rPr>
              <a:t>古典</a:t>
            </a:r>
            <a:r>
              <a:rPr lang="zh-CN" altLang="en-US" sz="4000" b="1" dirty="0">
                <a:latin typeface="楷体" panose="02010609060101010101" charset="-122"/>
                <a:ea typeface="楷体" panose="02010609060101010101" charset="-122"/>
                <a:sym typeface="等线" panose="02010600030101010101" charset="-122"/>
              </a:rPr>
              <a:t>又</a:t>
            </a:r>
            <a:r>
              <a:rPr lang="zh-CN" altLang="en-US" sz="54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sym typeface="等线" panose="02010600030101010101" charset="-122"/>
              </a:rPr>
              <a:t>时尚</a:t>
            </a:r>
            <a:r>
              <a:rPr lang="zh-CN" altLang="en-US" sz="4000" b="1" dirty="0">
                <a:latin typeface="楷体" panose="02010609060101010101" charset="-122"/>
                <a:ea typeface="楷体" panose="02010609060101010101" charset="-122"/>
                <a:sym typeface="等线" panose="02010600030101010101" charset="-122"/>
              </a:rPr>
              <a:t>的旗袍。</a:t>
            </a:r>
            <a:endParaRPr lang="zh-CN" altLang="en-US" sz="4000" b="1" dirty="0">
              <a:latin typeface="楷体" panose="02010609060101010101" charset="-122"/>
              <a:ea typeface="楷体" panose="02010609060101010101" charset="-122"/>
              <a:sym typeface="等线" panose="02010600030101010101" charset="-122"/>
            </a:endParaRPr>
          </a:p>
        </p:txBody>
      </p:sp>
      <p:pic>
        <p:nvPicPr>
          <p:cNvPr id="27652" name="图片 2" descr="微信图片_2020011716000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62964" y="1076239"/>
            <a:ext cx="4795481" cy="3148031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7653" name="文本框 1"/>
          <p:cNvSpPr txBox="1"/>
          <p:nvPr/>
        </p:nvSpPr>
        <p:spPr>
          <a:xfrm>
            <a:off x="754914" y="5202435"/>
            <a:ext cx="11536363" cy="92333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marL="342900" indent="-342900"/>
            <a:r>
              <a:rPr lang="zh-CN" altLang="en-US" sz="4000" b="1" dirty="0">
                <a:latin typeface="楷体" panose="02010609060101010101" charset="-122"/>
                <a:ea typeface="楷体" panose="02010609060101010101" charset="-122"/>
              </a:rPr>
              <a:t>现在的中国姑娘都很</a:t>
            </a:r>
            <a:r>
              <a:rPr lang="zh-CN" altLang="en-US" sz="54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时尚</a:t>
            </a:r>
            <a:r>
              <a:rPr lang="zh-CN" altLang="en-US" sz="4000" b="1" dirty="0">
                <a:latin typeface="楷体" panose="02010609060101010101" charset="-122"/>
                <a:ea typeface="楷体" panose="02010609060101010101" charset="-122"/>
              </a:rPr>
              <a:t>，一个比一个漂亮。</a:t>
            </a:r>
            <a:endParaRPr lang="zh-CN" altLang="en-US" sz="4000" b="1" dirty="0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5139055" y="222715"/>
            <a:ext cx="6665595" cy="76835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marL="342900" indent="-342900"/>
            <a:r>
              <a:rPr lang="zh-CN" altLang="en-US" sz="4400" b="1" dirty="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楷体" panose="02010609060101010101" charset="-122"/>
                <a:ea typeface="楷体" panose="02010609060101010101" charset="-122"/>
              </a:rPr>
              <a:t>说一说：我们班谁很时尚？</a:t>
            </a:r>
            <a:endParaRPr lang="zh-CN" altLang="en-US" sz="4400" b="1" dirty="0">
              <a:gradFill>
                <a:gsLst>
                  <a:gs pos="0">
                    <a:srgbClr val="7B32B2"/>
                  </a:gs>
                  <a:gs pos="100000">
                    <a:srgbClr val="401A5D"/>
                  </a:gs>
                </a:gsLst>
                <a:lin scaled="0"/>
              </a:gradFill>
              <a:latin typeface="楷体" panose="02010609060101010101" charset="-122"/>
              <a:ea typeface="楷体" panose="02010609060101010101" charset="-122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70361" y="1427425"/>
            <a:ext cx="1832940" cy="2445142"/>
          </a:xfrm>
          <a:prstGeom prst="rect">
            <a:avLst/>
          </a:prstGeom>
        </p:spPr>
      </p:pic>
      <p:pic>
        <p:nvPicPr>
          <p:cNvPr id="100" name="图片 99"/>
          <p:cNvPicPr/>
          <p:nvPr/>
        </p:nvPicPr>
        <p:blipFill>
          <a:blip r:embed="rId3"/>
          <a:stretch>
            <a:fillRect/>
          </a:stretch>
        </p:blipFill>
        <p:spPr>
          <a:xfrm>
            <a:off x="6806565" y="1076325"/>
            <a:ext cx="1715770" cy="227584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1" name="图片 100"/>
          <p:cNvPicPr/>
          <p:nvPr/>
        </p:nvPicPr>
        <p:blipFill>
          <a:blip r:embed="rId4"/>
          <a:stretch>
            <a:fillRect/>
          </a:stretch>
        </p:blipFill>
        <p:spPr>
          <a:xfrm>
            <a:off x="8166100" y="1878330"/>
            <a:ext cx="1600835" cy="211582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76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6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76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76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76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76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50" grpId="0" bldLvl="0"/>
      <p:bldP spid="27653" grpId="0" bldLvl="0"/>
      <p:bldP spid="2" grpId="0" bldLvl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CE8E5">
              <a:alpha val="5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-2583" y="0"/>
            <a:ext cx="4181475" cy="6858000"/>
          </a:xfrm>
          <a:prstGeom prst="rect">
            <a:avLst/>
          </a:prstGeom>
          <a:solidFill>
            <a:srgbClr val="FF0000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1525253" y="677779"/>
            <a:ext cx="9141494" cy="550244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711200" dist="50800" dir="5400000" algn="ctr" rotWithShape="0">
              <a:srgbClr val="000000">
                <a:alpha val="99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4072104" y="1550342"/>
            <a:ext cx="2428240" cy="7683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4400" b="1" dirty="0">
                <a:solidFill>
                  <a:srgbClr val="C00000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rPr>
              <a:t>第一部分</a:t>
            </a:r>
            <a:endParaRPr lang="zh-CN" altLang="en-US" sz="4400" b="1" dirty="0">
              <a:solidFill>
                <a:srgbClr val="C00000"/>
              </a:solidFill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1525253" y="2009775"/>
            <a:ext cx="2387562" cy="73819"/>
            <a:chOff x="-243184" y="1857374"/>
            <a:chExt cx="2387562" cy="73819"/>
          </a:xfrm>
          <a:solidFill>
            <a:srgbClr val="C00000"/>
          </a:solidFill>
        </p:grpSpPr>
        <p:cxnSp>
          <p:nvCxnSpPr>
            <p:cNvPr id="8" name="直接连接符 7"/>
            <p:cNvCxnSpPr/>
            <p:nvPr/>
          </p:nvCxnSpPr>
          <p:spPr>
            <a:xfrm>
              <a:off x="-243184" y="1857374"/>
              <a:ext cx="2387562" cy="1"/>
            </a:xfrm>
            <a:prstGeom prst="line">
              <a:avLst/>
            </a:prstGeom>
            <a:grpFill/>
            <a:ln w="28575">
              <a:solidFill>
                <a:srgbClr val="C00000"/>
              </a:solidFill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矩形 8"/>
            <p:cNvSpPr/>
            <p:nvPr/>
          </p:nvSpPr>
          <p:spPr>
            <a:xfrm>
              <a:off x="1522078" y="1857374"/>
              <a:ext cx="622300" cy="7381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</p:grpSp>
      <p:sp>
        <p:nvSpPr>
          <p:cNvPr id="47" name="文本框 46"/>
          <p:cNvSpPr txBox="1"/>
          <p:nvPr/>
        </p:nvSpPr>
        <p:spPr>
          <a:xfrm>
            <a:off x="2868930" y="2746375"/>
            <a:ext cx="1144143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4800" b="1" dirty="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千万  几乎  难免</a:t>
            </a:r>
            <a:endParaRPr lang="zh-CN" altLang="en-US" sz="4800" b="1" dirty="0">
              <a:solidFill>
                <a:srgbClr val="C00000"/>
              </a:solidFill>
              <a:latin typeface="楷体" panose="02010609060101010101" charset="-122"/>
              <a:ea typeface="楷体" panose="02010609060101010101" charset="-122"/>
              <a:sym typeface="字魂105号-简雅黑" panose="00000500000000000000" pitchFamily="2" charset="-122"/>
            </a:endParaRPr>
          </a:p>
        </p:txBody>
      </p:sp>
    </p:spTree>
  </p:cSld>
  <p:clrMapOvr>
    <a:masterClrMapping/>
  </p:clrMapOvr>
  <p:transition spd="med">
    <p:pull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文本框 46"/>
          <p:cNvSpPr txBox="1"/>
          <p:nvPr/>
        </p:nvSpPr>
        <p:spPr>
          <a:xfrm>
            <a:off x="862965" y="127635"/>
            <a:ext cx="745299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sz="4800" b="1" dirty="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千万</a:t>
            </a:r>
            <a:r>
              <a:rPr lang="en-US" altLang="zh-CN" sz="4800" b="1" dirty="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  </a:t>
            </a:r>
            <a:r>
              <a:rPr lang="zh-CN" altLang="en-US" sz="4800" b="1" dirty="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几乎</a:t>
            </a:r>
            <a:r>
              <a:rPr lang="en-US" altLang="zh-CN" sz="4800" b="1" dirty="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 </a:t>
            </a:r>
            <a:r>
              <a:rPr lang="zh-CN" altLang="en-US" sz="4800" b="1" dirty="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难免</a:t>
            </a:r>
            <a:endParaRPr lang="zh-CN" altLang="en-US" sz="4800" b="1" dirty="0">
              <a:solidFill>
                <a:srgbClr val="C00000"/>
              </a:solidFill>
              <a:latin typeface="楷体" panose="02010609060101010101" charset="-122"/>
              <a:ea typeface="楷体" panose="02010609060101010101" charset="-122"/>
              <a:sym typeface="+mn-ea"/>
            </a:endParaRPr>
          </a:p>
        </p:txBody>
      </p:sp>
      <p:grpSp>
        <p:nvGrpSpPr>
          <p:cNvPr id="76" name="组合 75"/>
          <p:cNvGrpSpPr/>
          <p:nvPr/>
        </p:nvGrpSpPr>
        <p:grpSpPr>
          <a:xfrm>
            <a:off x="-118824" y="19211"/>
            <a:ext cx="803918" cy="587679"/>
            <a:chOff x="-118824" y="19211"/>
            <a:chExt cx="803918" cy="587679"/>
          </a:xfrm>
        </p:grpSpPr>
        <p:grpSp>
          <p:nvGrpSpPr>
            <p:cNvPr id="75" name="组合 74"/>
            <p:cNvGrpSpPr/>
            <p:nvPr/>
          </p:nvGrpSpPr>
          <p:grpSpPr>
            <a:xfrm>
              <a:off x="-118824" y="19211"/>
              <a:ext cx="803918" cy="530268"/>
              <a:chOff x="-118824" y="19211"/>
              <a:chExt cx="803918" cy="530268"/>
            </a:xfrm>
          </p:grpSpPr>
          <p:sp>
            <p:nvSpPr>
              <p:cNvPr id="49" name="箭头: 五边形 48"/>
              <p:cNvSpPr/>
              <p:nvPr/>
            </p:nvSpPr>
            <p:spPr>
              <a:xfrm rot="13497409">
                <a:off x="-118824" y="19211"/>
                <a:ext cx="803918" cy="530268"/>
              </a:xfrm>
              <a:prstGeom prst="homePlate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  <p:sp>
            <p:nvSpPr>
              <p:cNvPr id="60" name="椭圆 59"/>
              <p:cNvSpPr/>
              <p:nvPr/>
            </p:nvSpPr>
            <p:spPr>
              <a:xfrm>
                <a:off x="78582" y="80963"/>
                <a:ext cx="66675" cy="6667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</p:grpSp>
        <p:sp>
          <p:nvSpPr>
            <p:cNvPr id="59" name="文本框 58"/>
            <p:cNvSpPr txBox="1"/>
            <p:nvPr/>
          </p:nvSpPr>
          <p:spPr>
            <a:xfrm>
              <a:off x="100231" y="146515"/>
              <a:ext cx="537946" cy="460375"/>
            </a:xfrm>
            <a:prstGeom prst="rect">
              <a:avLst/>
            </a:prstGeom>
            <a:solidFill>
              <a:srgbClr val="C00000"/>
            </a:solidFill>
          </p:spPr>
          <p:txBody>
            <a:bodyPr wrap="square" rtlCol="0">
              <a:spAutoFit/>
            </a:bodyPr>
            <a:lstStyle/>
            <a:p>
              <a:pPr algn="ctr"/>
              <a:endParaRPr lang="zh-CN" altLang="en-US" sz="2400" b="1">
                <a:solidFill>
                  <a:schemeClr val="bg1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</p:grpSp>
      <p:sp>
        <p:nvSpPr>
          <p:cNvPr id="3" name="矩形 2"/>
          <p:cNvSpPr/>
          <p:nvPr/>
        </p:nvSpPr>
        <p:spPr>
          <a:xfrm>
            <a:off x="755015" y="950595"/>
            <a:ext cx="11049635" cy="542671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pic>
        <p:nvPicPr>
          <p:cNvPr id="30723" name="图片 1"/>
          <p:cNvPicPr>
            <a:picLocks noChangeAspect="1"/>
          </p:cNvPicPr>
          <p:nvPr/>
        </p:nvPicPr>
        <p:blipFill>
          <a:blip r:embed="rId1"/>
          <a:srcRect b="14552"/>
          <a:stretch>
            <a:fillRect/>
          </a:stretch>
        </p:blipFill>
        <p:spPr>
          <a:xfrm>
            <a:off x="392430" y="1225233"/>
            <a:ext cx="11982450" cy="221138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724" name="图片 2"/>
          <p:cNvPicPr>
            <a:picLocks noChangeAspect="1"/>
          </p:cNvPicPr>
          <p:nvPr/>
        </p:nvPicPr>
        <p:blipFill>
          <a:blip r:embed="rId2"/>
          <a:srcRect t="15680"/>
          <a:stretch>
            <a:fillRect/>
          </a:stretch>
        </p:blipFill>
        <p:spPr>
          <a:xfrm>
            <a:off x="986155" y="3436620"/>
            <a:ext cx="11387138" cy="30734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文本框 46"/>
          <p:cNvSpPr txBox="1"/>
          <p:nvPr/>
        </p:nvSpPr>
        <p:spPr>
          <a:xfrm>
            <a:off x="862965" y="127635"/>
            <a:ext cx="873252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sz="4800" b="1" dirty="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千万</a:t>
            </a:r>
            <a:r>
              <a:rPr lang="en-US" altLang="zh-CN" sz="4800" b="1" dirty="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  adv.</a:t>
            </a:r>
            <a:r>
              <a:rPr lang="zh-CN" altLang="en-US" sz="3600" b="1" dirty="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楷体" panose="02010609060101010101" charset="-122"/>
                <a:ea typeface="楷体" panose="02010609060101010101" charset="-122"/>
                <a:sym typeface="+mn-ea"/>
              </a:rPr>
              <a:t>表示建议，请求，提醒</a:t>
            </a:r>
            <a:endParaRPr lang="zh-CN" altLang="en-US" sz="3600" b="1" dirty="0">
              <a:gradFill>
                <a:gsLst>
                  <a:gs pos="0">
                    <a:srgbClr val="7B32B2"/>
                  </a:gs>
                  <a:gs pos="100000">
                    <a:srgbClr val="401A5D"/>
                  </a:gs>
                </a:gsLst>
                <a:lin scaled="0"/>
              </a:gradFill>
              <a:latin typeface="楷体" panose="02010609060101010101" charset="-122"/>
              <a:ea typeface="楷体" panose="02010609060101010101" charset="-122"/>
              <a:sym typeface="+mn-ea"/>
            </a:endParaRPr>
          </a:p>
        </p:txBody>
      </p:sp>
      <p:grpSp>
        <p:nvGrpSpPr>
          <p:cNvPr id="76" name="组合 75"/>
          <p:cNvGrpSpPr/>
          <p:nvPr/>
        </p:nvGrpSpPr>
        <p:grpSpPr>
          <a:xfrm>
            <a:off x="-118824" y="19211"/>
            <a:ext cx="803918" cy="587679"/>
            <a:chOff x="-118824" y="19211"/>
            <a:chExt cx="803918" cy="587679"/>
          </a:xfrm>
        </p:grpSpPr>
        <p:grpSp>
          <p:nvGrpSpPr>
            <p:cNvPr id="75" name="组合 74"/>
            <p:cNvGrpSpPr/>
            <p:nvPr/>
          </p:nvGrpSpPr>
          <p:grpSpPr>
            <a:xfrm>
              <a:off x="-118824" y="19211"/>
              <a:ext cx="803918" cy="530268"/>
              <a:chOff x="-118824" y="19211"/>
              <a:chExt cx="803918" cy="530268"/>
            </a:xfrm>
          </p:grpSpPr>
          <p:sp>
            <p:nvSpPr>
              <p:cNvPr id="49" name="箭头: 五边形 48"/>
              <p:cNvSpPr/>
              <p:nvPr/>
            </p:nvSpPr>
            <p:spPr>
              <a:xfrm rot="13497409">
                <a:off x="-118824" y="19211"/>
                <a:ext cx="803918" cy="530268"/>
              </a:xfrm>
              <a:prstGeom prst="homePlate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  <p:sp>
            <p:nvSpPr>
              <p:cNvPr id="60" name="椭圆 59"/>
              <p:cNvSpPr/>
              <p:nvPr/>
            </p:nvSpPr>
            <p:spPr>
              <a:xfrm>
                <a:off x="78582" y="80963"/>
                <a:ext cx="66675" cy="6667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</p:grpSp>
        <p:sp>
          <p:nvSpPr>
            <p:cNvPr id="59" name="文本框 58"/>
            <p:cNvSpPr txBox="1"/>
            <p:nvPr/>
          </p:nvSpPr>
          <p:spPr>
            <a:xfrm>
              <a:off x="100231" y="146515"/>
              <a:ext cx="537946" cy="460375"/>
            </a:xfrm>
            <a:prstGeom prst="rect">
              <a:avLst/>
            </a:prstGeom>
            <a:solidFill>
              <a:srgbClr val="C00000"/>
            </a:solidFill>
          </p:spPr>
          <p:txBody>
            <a:bodyPr wrap="square" rtlCol="0">
              <a:spAutoFit/>
            </a:bodyPr>
            <a:lstStyle/>
            <a:p>
              <a:pPr algn="ctr"/>
              <a:endParaRPr lang="zh-CN" altLang="en-US" sz="2400" b="1">
                <a:solidFill>
                  <a:schemeClr val="bg1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</p:grpSp>
      <p:sp>
        <p:nvSpPr>
          <p:cNvPr id="3" name="矩形 2"/>
          <p:cNvSpPr/>
          <p:nvPr/>
        </p:nvSpPr>
        <p:spPr>
          <a:xfrm>
            <a:off x="755015" y="950595"/>
            <a:ext cx="11049635" cy="542671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sp>
        <p:nvSpPr>
          <p:cNvPr id="31747" name="Rectangle 3"/>
          <p:cNvSpPr txBox="1">
            <a:spLocks noRot="1"/>
          </p:cNvSpPr>
          <p:nvPr/>
        </p:nvSpPr>
        <p:spPr>
          <a:xfrm>
            <a:off x="638175" y="1207770"/>
            <a:ext cx="12036425" cy="1139825"/>
          </a:xfrm>
          <a:prstGeom prst="rect">
            <a:avLst/>
          </a:prstGeom>
          <a:noFill/>
          <a:ln w="9525">
            <a:noFill/>
          </a:ln>
        </p:spPr>
        <p:txBody>
          <a:bodyPr anchor="t"/>
          <a:lstStyle/>
          <a:p>
            <a:pPr marL="342900" indent="-342900"/>
            <a:r>
              <a:rPr lang="zh-CN" altLang="en-US" sz="4000" b="1" dirty="0">
                <a:latin typeface="楷体" panose="02010609060101010101" charset="-122"/>
                <a:ea typeface="楷体" panose="02010609060101010101" charset="-122"/>
              </a:rPr>
              <a:t>明天早上十点的会议很重要，你</a:t>
            </a:r>
            <a:r>
              <a:rPr lang="zh-CN" altLang="en-US" sz="54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千万</a:t>
            </a:r>
            <a:r>
              <a:rPr lang="zh-CN" altLang="en-US" sz="5400" b="1" dirty="0">
                <a:solidFill>
                  <a:srgbClr val="00B050"/>
                </a:solidFill>
                <a:latin typeface="楷体" panose="02010609060101010101" charset="-122"/>
                <a:ea typeface="楷体" panose="02010609060101010101" charset="-122"/>
              </a:rPr>
              <a:t>别</a:t>
            </a:r>
            <a:r>
              <a:rPr lang="zh-CN" altLang="en-US" sz="4000" b="1" dirty="0">
                <a:latin typeface="楷体" panose="02010609060101010101" charset="-122"/>
                <a:ea typeface="楷体" panose="02010609060101010101" charset="-122"/>
              </a:rPr>
              <a:t>迟到。</a:t>
            </a:r>
            <a:endParaRPr lang="zh-CN" altLang="en-US" sz="4000" b="1" dirty="0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31748" name="Rectangle 3"/>
          <p:cNvSpPr txBox="1">
            <a:spLocks noRot="1"/>
          </p:cNvSpPr>
          <p:nvPr/>
        </p:nvSpPr>
        <p:spPr>
          <a:xfrm>
            <a:off x="638175" y="3684270"/>
            <a:ext cx="9144000" cy="863600"/>
          </a:xfrm>
          <a:prstGeom prst="rect">
            <a:avLst/>
          </a:prstGeom>
          <a:noFill/>
          <a:ln w="9525">
            <a:noFill/>
          </a:ln>
        </p:spPr>
        <p:txBody>
          <a:bodyPr anchor="t"/>
          <a:lstStyle/>
          <a:p>
            <a:pPr marL="342900" indent="-342900"/>
            <a:r>
              <a:rPr lang="zh-CN" altLang="en-US" sz="4000" b="1" dirty="0">
                <a:latin typeface="楷体" panose="02010609060101010101" charset="-122"/>
                <a:ea typeface="楷体" panose="02010609060101010101" charset="-122"/>
              </a:rPr>
              <a:t>这件事儿你</a:t>
            </a:r>
            <a:r>
              <a:rPr lang="zh-CN" altLang="en-US" sz="54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千万</a:t>
            </a:r>
            <a:r>
              <a:rPr lang="zh-CN" altLang="en-US" sz="5400" b="1" dirty="0">
                <a:solidFill>
                  <a:srgbClr val="00B050"/>
                </a:solidFill>
                <a:latin typeface="楷体" panose="02010609060101010101" charset="-122"/>
                <a:ea typeface="楷体" panose="02010609060101010101" charset="-122"/>
              </a:rPr>
              <a:t>不</a:t>
            </a:r>
            <a:r>
              <a:rPr lang="zh-CN" altLang="en-US" sz="4000" b="1" dirty="0">
                <a:latin typeface="楷体" panose="02010609060101010101" charset="-122"/>
                <a:ea typeface="楷体" panose="02010609060101010101" charset="-122"/>
              </a:rPr>
              <a:t>要告诉别人。</a:t>
            </a:r>
            <a:endParaRPr lang="zh-CN" altLang="en-US" sz="4000" b="1" dirty="0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31749" name="Rectangle 3"/>
          <p:cNvSpPr txBox="1">
            <a:spLocks noRot="1"/>
          </p:cNvSpPr>
          <p:nvPr/>
        </p:nvSpPr>
        <p:spPr>
          <a:xfrm>
            <a:off x="638175" y="2347595"/>
            <a:ext cx="11583988" cy="1074738"/>
          </a:xfrm>
          <a:prstGeom prst="rect">
            <a:avLst/>
          </a:prstGeom>
          <a:noFill/>
          <a:ln w="9525">
            <a:noFill/>
          </a:ln>
        </p:spPr>
        <p:txBody>
          <a:bodyPr anchor="t"/>
          <a:lstStyle/>
          <a:p>
            <a:pPr marL="342900" indent="-342900"/>
            <a:r>
              <a:rPr lang="zh-CN" altLang="en-US" sz="4000" b="1" dirty="0">
                <a:latin typeface="楷体" panose="02010609060101010101" charset="-122"/>
                <a:ea typeface="楷体" panose="02010609060101010101" charset="-122"/>
              </a:rPr>
              <a:t>这儿不允许停车，你</a:t>
            </a:r>
            <a:r>
              <a:rPr lang="zh-CN" altLang="en-US" sz="54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千万</a:t>
            </a:r>
            <a:r>
              <a:rPr lang="zh-CN" altLang="en-US" sz="5400" b="1" dirty="0">
                <a:solidFill>
                  <a:srgbClr val="00B050"/>
                </a:solidFill>
                <a:latin typeface="楷体" panose="02010609060101010101" charset="-122"/>
                <a:ea typeface="楷体" panose="02010609060101010101" charset="-122"/>
              </a:rPr>
              <a:t>不</a:t>
            </a:r>
            <a:r>
              <a:rPr lang="zh-CN" altLang="en-US" sz="4000" b="1" dirty="0">
                <a:latin typeface="楷体" panose="02010609060101010101" charset="-122"/>
                <a:ea typeface="楷体" panose="02010609060101010101" charset="-122"/>
              </a:rPr>
              <a:t>能在这儿停车。</a:t>
            </a:r>
            <a:endParaRPr lang="zh-CN" altLang="en-US" sz="4000" b="1" dirty="0">
              <a:latin typeface="楷体" panose="02010609060101010101" charset="-122"/>
              <a:ea typeface="楷体" panose="02010609060101010101" charset="-122"/>
            </a:endParaRPr>
          </a:p>
        </p:txBody>
      </p:sp>
      <p:pic>
        <p:nvPicPr>
          <p:cNvPr id="31750" name="Picture 9"/>
          <p:cNvPicPr>
            <a:picLocks noGrp="1"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418638" y="3422333"/>
            <a:ext cx="2976562" cy="278923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1751" name="Rectangle 3"/>
          <p:cNvSpPr txBox="1">
            <a:spLocks noRot="1"/>
          </p:cNvSpPr>
          <p:nvPr/>
        </p:nvSpPr>
        <p:spPr>
          <a:xfrm>
            <a:off x="638175" y="4897120"/>
            <a:ext cx="9144000" cy="863600"/>
          </a:xfrm>
          <a:prstGeom prst="rect">
            <a:avLst/>
          </a:prstGeom>
          <a:noFill/>
          <a:ln w="9525">
            <a:noFill/>
          </a:ln>
        </p:spPr>
        <p:txBody>
          <a:bodyPr anchor="t"/>
          <a:lstStyle/>
          <a:p>
            <a:pPr marL="342900" indent="-342900"/>
            <a:r>
              <a:rPr lang="zh-CN" altLang="en-US" sz="4000" b="1" dirty="0">
                <a:latin typeface="楷体" panose="02010609060101010101" charset="-122"/>
                <a:ea typeface="楷体" panose="02010609060101010101" charset="-122"/>
              </a:rPr>
              <a:t>这些生词很重要，</a:t>
            </a:r>
            <a:r>
              <a:rPr lang="zh-CN" altLang="en-US" sz="54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千万</a:t>
            </a:r>
            <a:r>
              <a:rPr lang="zh-CN" altLang="en-US" sz="5400" b="1" dirty="0">
                <a:solidFill>
                  <a:srgbClr val="00B050"/>
                </a:solidFill>
                <a:latin typeface="楷体" panose="02010609060101010101" charset="-122"/>
                <a:ea typeface="楷体" panose="02010609060101010101" charset="-122"/>
              </a:rPr>
              <a:t>要</a:t>
            </a:r>
            <a:r>
              <a:rPr lang="zh-CN" altLang="en-US" sz="4000" b="1" dirty="0">
                <a:latin typeface="楷体" panose="02010609060101010101" charset="-122"/>
                <a:ea typeface="楷体" panose="02010609060101010101" charset="-122"/>
              </a:rPr>
              <a:t>记住。</a:t>
            </a:r>
            <a:endParaRPr lang="zh-CN" altLang="en-US" sz="4000" b="1" dirty="0"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317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747" grpId="0" build="p"/>
      <p:bldP spid="31748" grpId="0" build="p"/>
      <p:bldP spid="31749" grpId="0" build="p"/>
      <p:bldP spid="31751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文本框 46"/>
          <p:cNvSpPr txBox="1"/>
          <p:nvPr/>
        </p:nvSpPr>
        <p:spPr>
          <a:xfrm>
            <a:off x="862965" y="127635"/>
            <a:ext cx="945388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sz="4800" b="1" dirty="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千万</a:t>
            </a:r>
            <a:r>
              <a:rPr lang="en-US" altLang="zh-CN" sz="4800" b="1" dirty="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adv.   VS  </a:t>
            </a:r>
            <a:r>
              <a:rPr lang="zh-CN" altLang="en-US" sz="4800" b="1" dirty="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一定</a:t>
            </a:r>
            <a:r>
              <a:rPr lang="en-US" altLang="zh-CN" sz="4800" b="1" dirty="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adv./adj.</a:t>
            </a:r>
            <a:endParaRPr lang="zh-CN" altLang="en-US" sz="4800" b="1" dirty="0">
              <a:solidFill>
                <a:srgbClr val="C00000"/>
              </a:solidFill>
              <a:latin typeface="楷体" panose="02010609060101010101" charset="-122"/>
              <a:ea typeface="楷体" panose="02010609060101010101" charset="-122"/>
              <a:sym typeface="+mn-ea"/>
            </a:endParaRPr>
          </a:p>
        </p:txBody>
      </p:sp>
      <p:grpSp>
        <p:nvGrpSpPr>
          <p:cNvPr id="76" name="组合 75"/>
          <p:cNvGrpSpPr/>
          <p:nvPr/>
        </p:nvGrpSpPr>
        <p:grpSpPr>
          <a:xfrm>
            <a:off x="-118824" y="19211"/>
            <a:ext cx="803918" cy="587679"/>
            <a:chOff x="-118824" y="19211"/>
            <a:chExt cx="803918" cy="587679"/>
          </a:xfrm>
        </p:grpSpPr>
        <p:grpSp>
          <p:nvGrpSpPr>
            <p:cNvPr id="75" name="组合 74"/>
            <p:cNvGrpSpPr/>
            <p:nvPr/>
          </p:nvGrpSpPr>
          <p:grpSpPr>
            <a:xfrm>
              <a:off x="-118824" y="19211"/>
              <a:ext cx="803918" cy="530268"/>
              <a:chOff x="-118824" y="19211"/>
              <a:chExt cx="803918" cy="530268"/>
            </a:xfrm>
          </p:grpSpPr>
          <p:sp>
            <p:nvSpPr>
              <p:cNvPr id="49" name="箭头: 五边形 48"/>
              <p:cNvSpPr/>
              <p:nvPr/>
            </p:nvSpPr>
            <p:spPr>
              <a:xfrm rot="13497409">
                <a:off x="-118824" y="19211"/>
                <a:ext cx="803918" cy="530268"/>
              </a:xfrm>
              <a:prstGeom prst="homePlate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  <p:sp>
            <p:nvSpPr>
              <p:cNvPr id="60" name="椭圆 59"/>
              <p:cNvSpPr/>
              <p:nvPr/>
            </p:nvSpPr>
            <p:spPr>
              <a:xfrm>
                <a:off x="78582" y="80963"/>
                <a:ext cx="66675" cy="6667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</p:grpSp>
        <p:sp>
          <p:nvSpPr>
            <p:cNvPr id="59" name="文本框 58"/>
            <p:cNvSpPr txBox="1"/>
            <p:nvPr/>
          </p:nvSpPr>
          <p:spPr>
            <a:xfrm>
              <a:off x="100231" y="146515"/>
              <a:ext cx="537946" cy="460375"/>
            </a:xfrm>
            <a:prstGeom prst="rect">
              <a:avLst/>
            </a:prstGeom>
            <a:solidFill>
              <a:srgbClr val="C00000"/>
            </a:solidFill>
          </p:spPr>
          <p:txBody>
            <a:bodyPr wrap="square" rtlCol="0">
              <a:spAutoFit/>
            </a:bodyPr>
            <a:lstStyle/>
            <a:p>
              <a:pPr algn="ctr"/>
              <a:endParaRPr lang="zh-CN" altLang="en-US" sz="2400" b="1">
                <a:solidFill>
                  <a:schemeClr val="bg1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</p:grpSp>
      <p:sp>
        <p:nvSpPr>
          <p:cNvPr id="3" name="矩形 2"/>
          <p:cNvSpPr/>
          <p:nvPr/>
        </p:nvSpPr>
        <p:spPr>
          <a:xfrm>
            <a:off x="755015" y="950595"/>
            <a:ext cx="11049635" cy="542671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sp>
        <p:nvSpPr>
          <p:cNvPr id="34820" name="Rectangle 3"/>
          <p:cNvSpPr txBox="1">
            <a:spLocks noRot="1"/>
          </p:cNvSpPr>
          <p:nvPr/>
        </p:nvSpPr>
        <p:spPr>
          <a:xfrm>
            <a:off x="862965" y="1732548"/>
            <a:ext cx="9954742" cy="2335093"/>
          </a:xfrm>
          <a:prstGeom prst="rect">
            <a:avLst/>
          </a:prstGeom>
          <a:noFill/>
          <a:ln w="9525">
            <a:noFill/>
          </a:ln>
        </p:spPr>
        <p:txBody>
          <a:bodyPr anchor="t"/>
          <a:lstStyle/>
          <a:p>
            <a:pPr marL="342900" indent="-342900"/>
            <a:r>
              <a:rPr lang="en-US" altLang="zh-CN" sz="3600" b="1" dirty="0">
                <a:latin typeface="楷体" panose="02010609060101010101" charset="-122"/>
                <a:ea typeface="楷体" panose="02010609060101010101" charset="-122"/>
              </a:rPr>
              <a:t>A</a:t>
            </a:r>
            <a:r>
              <a:rPr lang="zh-CN" altLang="en-US" sz="3600" b="1" dirty="0">
                <a:latin typeface="楷体" panose="02010609060101010101" charset="-122"/>
                <a:ea typeface="楷体" panose="02010609060101010101" charset="-122"/>
              </a:rPr>
              <a:t>：他今天说要加班，晚上的聚会</a:t>
            </a:r>
            <a:r>
              <a:rPr lang="zh-CN" altLang="en-US" sz="4800" b="1" dirty="0">
                <a:solidFill>
                  <a:srgbClr val="00B050"/>
                </a:solidFill>
                <a:latin typeface="楷体" panose="02010609060101010101" charset="-122"/>
                <a:ea typeface="楷体" panose="02010609060101010101" charset="-122"/>
              </a:rPr>
              <a:t>不</a:t>
            </a:r>
            <a:r>
              <a:rPr lang="zh-CN" altLang="en-US" sz="48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一定</a:t>
            </a:r>
            <a:r>
              <a:rPr lang="zh-CN" altLang="en-US" sz="3600" b="1" dirty="0">
                <a:latin typeface="楷体" panose="02010609060101010101" charset="-122"/>
                <a:ea typeface="楷体" panose="02010609060101010101" charset="-122"/>
              </a:rPr>
              <a:t>能来。</a:t>
            </a:r>
            <a:endParaRPr lang="en-US" altLang="zh-CN" sz="3600" b="1" dirty="0">
              <a:latin typeface="楷体" panose="02010609060101010101" charset="-122"/>
              <a:ea typeface="楷体" panose="02010609060101010101" charset="-122"/>
            </a:endParaRPr>
          </a:p>
          <a:p>
            <a:pPr marL="342900" indent="-342900"/>
            <a:r>
              <a:rPr lang="en-US" altLang="zh-CN" sz="3600" b="1" dirty="0">
                <a:latin typeface="楷体" panose="02010609060101010101" charset="-122"/>
                <a:ea typeface="楷体" panose="02010609060101010101" charset="-122"/>
              </a:rPr>
              <a:t>B</a:t>
            </a:r>
            <a:r>
              <a:rPr lang="zh-CN" altLang="en-US" sz="3600" b="1" dirty="0">
                <a:latin typeface="楷体" panose="02010609060101010101" charset="-122"/>
                <a:ea typeface="楷体" panose="02010609060101010101" charset="-122"/>
              </a:rPr>
              <a:t>：我觉得他</a:t>
            </a:r>
            <a:r>
              <a:rPr lang="zh-CN" altLang="en-US" sz="48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一定</a:t>
            </a:r>
            <a:r>
              <a:rPr lang="zh-CN" altLang="en-US" sz="4800" b="1" dirty="0">
                <a:solidFill>
                  <a:srgbClr val="00B050"/>
                </a:solidFill>
                <a:latin typeface="楷体" panose="02010609060101010101" charset="-122"/>
                <a:ea typeface="楷体" panose="02010609060101010101" charset="-122"/>
              </a:rPr>
              <a:t>不会</a:t>
            </a:r>
            <a:r>
              <a:rPr lang="zh-CN" altLang="en-US" sz="3600" b="1" dirty="0">
                <a:latin typeface="楷体" panose="02010609060101010101" charset="-122"/>
                <a:ea typeface="楷体" panose="02010609060101010101" charset="-122"/>
              </a:rPr>
              <a:t>来，</a:t>
            </a:r>
            <a:endParaRPr lang="en-US" altLang="zh-CN" sz="3600" b="1" dirty="0">
              <a:latin typeface="楷体" panose="02010609060101010101" charset="-122"/>
              <a:ea typeface="楷体" panose="02010609060101010101" charset="-122"/>
            </a:endParaRPr>
          </a:p>
          <a:p>
            <a:pPr marL="342900" indent="-342900"/>
            <a:r>
              <a:rPr lang="en-US" altLang="zh-CN" sz="3600" b="1" dirty="0">
                <a:latin typeface="楷体" panose="02010609060101010101" charset="-122"/>
                <a:ea typeface="楷体" panose="02010609060101010101" charset="-122"/>
              </a:rPr>
              <a:t>C</a:t>
            </a:r>
            <a:r>
              <a:rPr lang="zh-CN" altLang="en-US" sz="3600" b="1" dirty="0">
                <a:latin typeface="楷体" panose="02010609060101010101" charset="-122"/>
                <a:ea typeface="楷体" panose="02010609060101010101" charset="-122"/>
              </a:rPr>
              <a:t>：我希望他</a:t>
            </a:r>
            <a:r>
              <a:rPr lang="zh-CN" altLang="en-US" sz="48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千万</a:t>
            </a:r>
            <a:r>
              <a:rPr lang="zh-CN" altLang="en-US" sz="4800" b="1" dirty="0">
                <a:solidFill>
                  <a:srgbClr val="00B050"/>
                </a:solidFill>
                <a:latin typeface="楷体" panose="02010609060101010101" charset="-122"/>
                <a:ea typeface="楷体" panose="02010609060101010101" charset="-122"/>
              </a:rPr>
              <a:t>别</a:t>
            </a:r>
            <a:r>
              <a:rPr lang="zh-CN" altLang="en-US" sz="3600" b="1" dirty="0">
                <a:latin typeface="楷体" panose="02010609060101010101" charset="-122"/>
                <a:ea typeface="楷体" panose="02010609060101010101" charset="-122"/>
              </a:rPr>
              <a:t>来，他前女友也在。</a:t>
            </a:r>
            <a:endParaRPr lang="zh-CN" altLang="en-US" sz="3600" b="1" dirty="0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34821" name="Rectangle 3"/>
          <p:cNvSpPr txBox="1">
            <a:spLocks noRot="1"/>
          </p:cNvSpPr>
          <p:nvPr/>
        </p:nvSpPr>
        <p:spPr>
          <a:xfrm>
            <a:off x="535147" y="4514744"/>
            <a:ext cx="11049635" cy="943266"/>
          </a:xfrm>
          <a:prstGeom prst="rect">
            <a:avLst/>
          </a:prstGeom>
          <a:noFill/>
          <a:ln w="9525">
            <a:noFill/>
          </a:ln>
        </p:spPr>
        <p:txBody>
          <a:bodyPr anchor="t"/>
          <a:lstStyle/>
          <a:p>
            <a:pPr marL="342900"/>
            <a:r>
              <a:rPr lang="zh-CN" altLang="en-US" sz="3600" b="1" dirty="0">
                <a:latin typeface="楷体" panose="02010609060101010101" charset="-122"/>
                <a:ea typeface="楷体" panose="02010609060101010101" charset="-122"/>
              </a:rPr>
              <a:t>我汉语学了三年多了，水平有了</a:t>
            </a:r>
            <a:r>
              <a:rPr lang="zh-CN" altLang="en-US" sz="48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一定</a:t>
            </a:r>
            <a:r>
              <a:rPr lang="zh-CN" altLang="en-US" sz="3600" b="1" dirty="0">
                <a:latin typeface="楷体" panose="02010609060101010101" charset="-122"/>
                <a:ea typeface="楷体" panose="02010609060101010101" charset="-122"/>
              </a:rPr>
              <a:t>程度的提高。</a:t>
            </a:r>
            <a:endParaRPr lang="zh-CN" altLang="en-US" sz="3600" b="1" dirty="0"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820" grpId="0" bldLvl="0"/>
      <p:bldP spid="34821" grpId="0" bldLvl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6" name="组合 75"/>
          <p:cNvGrpSpPr/>
          <p:nvPr/>
        </p:nvGrpSpPr>
        <p:grpSpPr>
          <a:xfrm>
            <a:off x="-118824" y="19211"/>
            <a:ext cx="803918" cy="587679"/>
            <a:chOff x="-118824" y="19211"/>
            <a:chExt cx="803918" cy="587679"/>
          </a:xfrm>
        </p:grpSpPr>
        <p:grpSp>
          <p:nvGrpSpPr>
            <p:cNvPr id="75" name="组合 74"/>
            <p:cNvGrpSpPr/>
            <p:nvPr/>
          </p:nvGrpSpPr>
          <p:grpSpPr>
            <a:xfrm>
              <a:off x="-118824" y="19211"/>
              <a:ext cx="803918" cy="530268"/>
              <a:chOff x="-118824" y="19211"/>
              <a:chExt cx="803918" cy="530268"/>
            </a:xfrm>
          </p:grpSpPr>
          <p:sp>
            <p:nvSpPr>
              <p:cNvPr id="49" name="箭头: 五边形 48"/>
              <p:cNvSpPr/>
              <p:nvPr/>
            </p:nvSpPr>
            <p:spPr>
              <a:xfrm rot="13497409">
                <a:off x="-118824" y="19211"/>
                <a:ext cx="803918" cy="530268"/>
              </a:xfrm>
              <a:prstGeom prst="homePlate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  <p:sp>
            <p:nvSpPr>
              <p:cNvPr id="60" name="椭圆 59"/>
              <p:cNvSpPr/>
              <p:nvPr/>
            </p:nvSpPr>
            <p:spPr>
              <a:xfrm>
                <a:off x="78582" y="80963"/>
                <a:ext cx="66675" cy="6667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</p:grpSp>
        <p:sp>
          <p:nvSpPr>
            <p:cNvPr id="59" name="文本框 58"/>
            <p:cNvSpPr txBox="1"/>
            <p:nvPr/>
          </p:nvSpPr>
          <p:spPr>
            <a:xfrm>
              <a:off x="100231" y="146515"/>
              <a:ext cx="537946" cy="460375"/>
            </a:xfrm>
            <a:prstGeom prst="rect">
              <a:avLst/>
            </a:prstGeom>
            <a:solidFill>
              <a:srgbClr val="C00000"/>
            </a:solidFill>
          </p:spPr>
          <p:txBody>
            <a:bodyPr wrap="square" rtlCol="0">
              <a:spAutoFit/>
            </a:bodyPr>
            <a:lstStyle/>
            <a:p>
              <a:pPr algn="ctr"/>
              <a:endParaRPr lang="zh-CN" altLang="en-US" sz="2400" b="1">
                <a:solidFill>
                  <a:schemeClr val="bg1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</p:grpSp>
      <p:sp>
        <p:nvSpPr>
          <p:cNvPr id="3" name="矩形 2"/>
          <p:cNvSpPr/>
          <p:nvPr/>
        </p:nvSpPr>
        <p:spPr>
          <a:xfrm>
            <a:off x="755015" y="950595"/>
            <a:ext cx="11049635" cy="542671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pic>
        <p:nvPicPr>
          <p:cNvPr id="32770" name="图片 3"/>
          <p:cNvPicPr>
            <a:picLocks noChangeAspect="1"/>
          </p:cNvPicPr>
          <p:nvPr/>
        </p:nvPicPr>
        <p:blipFill>
          <a:blip r:embed="rId1"/>
          <a:srcRect l="1259" t="2025"/>
          <a:stretch>
            <a:fillRect/>
          </a:stretch>
        </p:blipFill>
        <p:spPr>
          <a:xfrm>
            <a:off x="674370" y="1365250"/>
            <a:ext cx="11452225" cy="437578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2772" name="Text Box 4"/>
          <p:cNvSpPr txBox="1"/>
          <p:nvPr/>
        </p:nvSpPr>
        <p:spPr>
          <a:xfrm>
            <a:off x="4637088" y="2440623"/>
            <a:ext cx="7770812" cy="76835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eaLnBrk="0" hangingPunct="0"/>
            <a:r>
              <a:rPr lang="zh-CN" altLang="en-US" sz="44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你千万不要过去啊</a:t>
            </a:r>
            <a:endParaRPr lang="zh-CN" altLang="en-US" sz="4400" b="1" dirty="0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32773" name="Text Box 4"/>
          <p:cNvSpPr txBox="1"/>
          <p:nvPr/>
        </p:nvSpPr>
        <p:spPr>
          <a:xfrm>
            <a:off x="4735513" y="3208973"/>
            <a:ext cx="8388350" cy="1106487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eaLnBrk="0" hangingPunct="0"/>
            <a:r>
              <a:rPr lang="zh-CN" altLang="en-US" sz="66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 </a:t>
            </a:r>
            <a:r>
              <a:rPr lang="zh-CN" altLang="en-US" sz="44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你出门的时候千万要带伞啊</a:t>
            </a:r>
            <a:endParaRPr lang="zh-CN" altLang="en-US" sz="4400" b="1" dirty="0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32774" name="Text Box 4"/>
          <p:cNvSpPr txBox="1"/>
          <p:nvPr/>
        </p:nvSpPr>
        <p:spPr>
          <a:xfrm>
            <a:off x="5367338" y="4424998"/>
            <a:ext cx="7527925" cy="1014412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eaLnBrk="0" hangingPunct="0"/>
            <a:r>
              <a:rPr lang="zh-CN" altLang="en-US" sz="60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 </a:t>
            </a:r>
            <a:r>
              <a:rPr lang="zh-CN" altLang="en-US" sz="44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你千万不要告诉别人啊</a:t>
            </a:r>
            <a:endParaRPr lang="zh-CN" altLang="en-US" sz="4400" b="1" dirty="0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862705" y="127949"/>
            <a:ext cx="2480310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3600" b="1" spc="300">
                <a:solidFill>
                  <a:srgbClr val="C00000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rPr>
              <a:t>练习：</a:t>
            </a:r>
            <a:r>
              <a:rPr lang="en-US" altLang="zh-CN" sz="3600" b="1" spc="300">
                <a:solidFill>
                  <a:srgbClr val="C00000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rPr>
              <a:t>P67</a:t>
            </a:r>
            <a:endParaRPr lang="en-US" altLang="zh-CN" sz="3600" b="1" spc="300">
              <a:solidFill>
                <a:srgbClr val="C00000"/>
              </a:solidFill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27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27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27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772" grpId="0"/>
      <p:bldP spid="32773" grpId="0"/>
      <p:bldP spid="32774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6" name="组合 75"/>
          <p:cNvGrpSpPr/>
          <p:nvPr/>
        </p:nvGrpSpPr>
        <p:grpSpPr>
          <a:xfrm>
            <a:off x="-118824" y="19211"/>
            <a:ext cx="803918" cy="587679"/>
            <a:chOff x="-118824" y="19211"/>
            <a:chExt cx="803918" cy="587679"/>
          </a:xfrm>
        </p:grpSpPr>
        <p:grpSp>
          <p:nvGrpSpPr>
            <p:cNvPr id="75" name="组合 74"/>
            <p:cNvGrpSpPr/>
            <p:nvPr/>
          </p:nvGrpSpPr>
          <p:grpSpPr>
            <a:xfrm>
              <a:off x="-118824" y="19211"/>
              <a:ext cx="803918" cy="530268"/>
              <a:chOff x="-118824" y="19211"/>
              <a:chExt cx="803918" cy="530268"/>
            </a:xfrm>
          </p:grpSpPr>
          <p:sp>
            <p:nvSpPr>
              <p:cNvPr id="49" name="箭头: 五边形 48"/>
              <p:cNvSpPr/>
              <p:nvPr/>
            </p:nvSpPr>
            <p:spPr>
              <a:xfrm rot="13497409">
                <a:off x="-118824" y="19211"/>
                <a:ext cx="803918" cy="530268"/>
              </a:xfrm>
              <a:prstGeom prst="homePlate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  <p:sp>
            <p:nvSpPr>
              <p:cNvPr id="60" name="椭圆 59"/>
              <p:cNvSpPr/>
              <p:nvPr/>
            </p:nvSpPr>
            <p:spPr>
              <a:xfrm>
                <a:off x="78582" y="80963"/>
                <a:ext cx="66675" cy="6667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</p:grpSp>
        <p:sp>
          <p:nvSpPr>
            <p:cNvPr id="59" name="文本框 58"/>
            <p:cNvSpPr txBox="1"/>
            <p:nvPr/>
          </p:nvSpPr>
          <p:spPr>
            <a:xfrm>
              <a:off x="100231" y="146515"/>
              <a:ext cx="537946" cy="460375"/>
            </a:xfrm>
            <a:prstGeom prst="rect">
              <a:avLst/>
            </a:prstGeom>
            <a:solidFill>
              <a:srgbClr val="C00000"/>
            </a:solidFill>
          </p:spPr>
          <p:txBody>
            <a:bodyPr wrap="square" rtlCol="0">
              <a:spAutoFit/>
            </a:bodyPr>
            <a:lstStyle/>
            <a:p>
              <a:pPr algn="ctr"/>
              <a:endParaRPr lang="zh-CN" altLang="en-US" sz="2400" b="1">
                <a:solidFill>
                  <a:schemeClr val="bg1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</p:grpSp>
      <p:sp>
        <p:nvSpPr>
          <p:cNvPr id="3" name="矩形 2"/>
          <p:cNvSpPr/>
          <p:nvPr/>
        </p:nvSpPr>
        <p:spPr>
          <a:xfrm>
            <a:off x="755015" y="950595"/>
            <a:ext cx="11049635" cy="542671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872230" y="148269"/>
            <a:ext cx="2480310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3600" b="1" spc="300">
                <a:solidFill>
                  <a:srgbClr val="C00000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rPr>
              <a:t>练习：</a:t>
            </a:r>
            <a:r>
              <a:rPr lang="en-US" altLang="zh-CN" sz="3600" b="1" spc="300">
                <a:solidFill>
                  <a:srgbClr val="C00000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rPr>
              <a:t>P67</a:t>
            </a:r>
            <a:endParaRPr lang="en-US" altLang="zh-CN" sz="3600" b="1" spc="300">
              <a:solidFill>
                <a:srgbClr val="C00000"/>
              </a:solidFill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pic>
        <p:nvPicPr>
          <p:cNvPr id="3379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41325" y="950278"/>
            <a:ext cx="12072938" cy="18002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379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7858" y="5105718"/>
            <a:ext cx="10377487" cy="6413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3798" name="Text Box 4"/>
          <p:cNvSpPr txBox="1"/>
          <p:nvPr/>
        </p:nvSpPr>
        <p:spPr>
          <a:xfrm>
            <a:off x="1169670" y="2750820"/>
            <a:ext cx="10920413" cy="1198563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eaLnBrk="0" hangingPunct="0"/>
            <a:r>
              <a:rPr lang="zh-CN" altLang="en-US" sz="36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我下个星期有一个非常重要的约会，你千万不要忘了提醒我啊。</a:t>
            </a:r>
            <a:endParaRPr lang="zh-CN" altLang="en-US" sz="3600" b="1" dirty="0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33799" name="Text Box 4"/>
          <p:cNvSpPr txBox="1"/>
          <p:nvPr/>
        </p:nvSpPr>
        <p:spPr>
          <a:xfrm>
            <a:off x="1169353" y="4459923"/>
            <a:ext cx="11276012" cy="646112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eaLnBrk="0" hangingPunct="0"/>
            <a:r>
              <a:rPr lang="zh-CN" altLang="en-US" sz="36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你千万要坚持啊，吸烟对身体没有好处。</a:t>
            </a:r>
            <a:endParaRPr lang="zh-CN" altLang="en-US" sz="3600" b="1" dirty="0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33800" name="Text Box 4"/>
          <p:cNvSpPr txBox="1"/>
          <p:nvPr/>
        </p:nvSpPr>
        <p:spPr>
          <a:xfrm>
            <a:off x="1238250" y="5816600"/>
            <a:ext cx="11276013" cy="646113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eaLnBrk="0" hangingPunct="0"/>
            <a:r>
              <a:rPr lang="zh-CN" altLang="en-US" sz="36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你千万记得要带护照、手机、钱包和充电器。</a:t>
            </a:r>
            <a:endParaRPr lang="zh-CN" altLang="en-US" sz="3600" b="1" dirty="0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pic>
        <p:nvPicPr>
          <p:cNvPr id="3379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8320" y="3808730"/>
            <a:ext cx="11276330" cy="70866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37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37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38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798" grpId="0"/>
      <p:bldP spid="33799" grpId="0"/>
      <p:bldP spid="3380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文本框 46"/>
          <p:cNvSpPr txBox="1"/>
          <p:nvPr/>
        </p:nvSpPr>
        <p:spPr>
          <a:xfrm>
            <a:off x="862705" y="127949"/>
            <a:ext cx="1280160" cy="7067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4000" b="1" spc="300">
                <a:solidFill>
                  <a:srgbClr val="C00000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rPr>
              <a:t>生词</a:t>
            </a:r>
            <a:endParaRPr lang="zh-CN" altLang="en-US" sz="4000" b="1" spc="300">
              <a:solidFill>
                <a:srgbClr val="C00000"/>
              </a:solidFill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grpSp>
        <p:nvGrpSpPr>
          <p:cNvPr id="76" name="组合 75"/>
          <p:cNvGrpSpPr/>
          <p:nvPr/>
        </p:nvGrpSpPr>
        <p:grpSpPr>
          <a:xfrm>
            <a:off x="-118824" y="19211"/>
            <a:ext cx="803918" cy="587679"/>
            <a:chOff x="-118824" y="19211"/>
            <a:chExt cx="803918" cy="587679"/>
          </a:xfrm>
        </p:grpSpPr>
        <p:grpSp>
          <p:nvGrpSpPr>
            <p:cNvPr id="75" name="组合 74"/>
            <p:cNvGrpSpPr/>
            <p:nvPr/>
          </p:nvGrpSpPr>
          <p:grpSpPr>
            <a:xfrm>
              <a:off x="-118824" y="19211"/>
              <a:ext cx="803918" cy="530268"/>
              <a:chOff x="-118824" y="19211"/>
              <a:chExt cx="803918" cy="530268"/>
            </a:xfrm>
          </p:grpSpPr>
          <p:sp>
            <p:nvSpPr>
              <p:cNvPr id="49" name="箭头: 五边形 48"/>
              <p:cNvSpPr/>
              <p:nvPr/>
            </p:nvSpPr>
            <p:spPr>
              <a:xfrm rot="13497409">
                <a:off x="-118824" y="19211"/>
                <a:ext cx="803918" cy="530268"/>
              </a:xfrm>
              <a:prstGeom prst="homePlate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  <p:sp>
            <p:nvSpPr>
              <p:cNvPr id="60" name="椭圆 59"/>
              <p:cNvSpPr/>
              <p:nvPr/>
            </p:nvSpPr>
            <p:spPr>
              <a:xfrm>
                <a:off x="78582" y="80963"/>
                <a:ext cx="66675" cy="6667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</p:grpSp>
        <p:sp>
          <p:nvSpPr>
            <p:cNvPr id="59" name="文本框 58"/>
            <p:cNvSpPr txBox="1"/>
            <p:nvPr/>
          </p:nvSpPr>
          <p:spPr>
            <a:xfrm>
              <a:off x="100231" y="146515"/>
              <a:ext cx="537946" cy="460375"/>
            </a:xfrm>
            <a:prstGeom prst="rect">
              <a:avLst/>
            </a:prstGeom>
            <a:solidFill>
              <a:srgbClr val="C00000"/>
            </a:solidFill>
          </p:spPr>
          <p:txBody>
            <a:bodyPr wrap="square" rtlCol="0">
              <a:spAutoFit/>
            </a:bodyPr>
            <a:lstStyle/>
            <a:p>
              <a:pPr algn="ctr"/>
              <a:endParaRPr lang="zh-CN" altLang="en-US" sz="2400" b="1">
                <a:solidFill>
                  <a:schemeClr val="bg1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</p:grpSp>
      <p:sp>
        <p:nvSpPr>
          <p:cNvPr id="3" name="矩形 2"/>
          <p:cNvSpPr/>
          <p:nvPr/>
        </p:nvSpPr>
        <p:spPr>
          <a:xfrm>
            <a:off x="755015" y="756285"/>
            <a:ext cx="11049635" cy="583184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sp>
        <p:nvSpPr>
          <p:cNvPr id="7170" name="Rectangle 3"/>
          <p:cNvSpPr>
            <a:spLocks noGrp="1"/>
          </p:cNvSpPr>
          <p:nvPr>
            <p:ph idx="4294967295"/>
          </p:nvPr>
        </p:nvSpPr>
        <p:spPr>
          <a:xfrm>
            <a:off x="1065287" y="1101463"/>
            <a:ext cx="10430865" cy="512183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 vert="horz" wrap="square" anchor="t">
            <a:noAutofit/>
          </a:bodyPr>
          <a:lstStyle/>
          <a:p>
            <a:pPr latinLnBrk="0">
              <a:lnSpc>
                <a:spcPct val="150000"/>
              </a:lnSpc>
              <a:buNone/>
            </a:pPr>
            <a:r>
              <a:rPr lang="zh-CN" altLang="en-US" sz="4000" b="1" dirty="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楷体" panose="02010609060101010101" charset="-122"/>
                <a:ea typeface="楷体" panose="02010609060101010101" charset="-122"/>
                <a:sym typeface="等线" panose="02010600030101010101" charset="-122"/>
              </a:rPr>
              <a:t>相识  成语  矛盾  实话  电池  充电器 </a:t>
            </a:r>
            <a:endParaRPr lang="en-US" altLang="zh-CN" sz="4000" b="1" dirty="0">
              <a:gradFill>
                <a:gsLst>
                  <a:gs pos="0">
                    <a:srgbClr val="7B32B2"/>
                  </a:gs>
                  <a:gs pos="100000">
                    <a:srgbClr val="401A5D"/>
                  </a:gs>
                </a:gsLst>
                <a:lin scaled="0"/>
              </a:gradFill>
              <a:latin typeface="楷体" panose="02010609060101010101" charset="-122"/>
              <a:ea typeface="楷体" panose="02010609060101010101" charset="-122"/>
              <a:sym typeface="等线" panose="02010600030101010101" charset="-122"/>
            </a:endParaRPr>
          </a:p>
          <a:p>
            <a:pPr latinLnBrk="0">
              <a:lnSpc>
                <a:spcPct val="150000"/>
              </a:lnSpc>
              <a:buNone/>
            </a:pPr>
            <a:r>
              <a:rPr lang="zh-CN" altLang="en-US" sz="4000" b="1" dirty="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楷体" panose="02010609060101010101" charset="-122"/>
                <a:ea typeface="楷体" panose="02010609060101010101" charset="-122"/>
                <a:sym typeface="等线" panose="02010600030101010101" charset="-122"/>
              </a:rPr>
              <a:t>穿着  旗袍  古典</a:t>
            </a:r>
            <a:r>
              <a:rPr lang="en-US" altLang="zh-CN" sz="4000" b="1" dirty="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楷体" panose="02010609060101010101" charset="-122"/>
                <a:ea typeface="楷体" panose="02010609060101010101" charset="-122"/>
                <a:sym typeface="等线" panose="02010600030101010101" charset="-122"/>
              </a:rPr>
              <a:t>  </a:t>
            </a:r>
            <a:r>
              <a:rPr lang="zh-CN" altLang="en-US" sz="4000" b="1" dirty="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楷体" panose="02010609060101010101" charset="-122"/>
                <a:ea typeface="楷体" panose="02010609060101010101" charset="-122"/>
                <a:sym typeface="等线" panose="02010600030101010101" charset="-122"/>
              </a:rPr>
              <a:t>时尚  传统  经过 </a:t>
            </a:r>
            <a:endParaRPr lang="en-US" altLang="zh-CN" sz="4000" b="1" dirty="0">
              <a:gradFill>
                <a:gsLst>
                  <a:gs pos="0">
                    <a:srgbClr val="7B32B2"/>
                  </a:gs>
                  <a:gs pos="100000">
                    <a:srgbClr val="401A5D"/>
                  </a:gs>
                </a:gsLst>
                <a:lin scaled="0"/>
              </a:gradFill>
              <a:latin typeface="楷体" panose="02010609060101010101" charset="-122"/>
              <a:ea typeface="楷体" panose="02010609060101010101" charset="-122"/>
              <a:sym typeface="等线" panose="02010600030101010101" charset="-122"/>
            </a:endParaRPr>
          </a:p>
          <a:p>
            <a:pPr latinLnBrk="0">
              <a:lnSpc>
                <a:spcPct val="150000"/>
              </a:lnSpc>
              <a:buNone/>
            </a:pPr>
            <a:r>
              <a:rPr lang="zh-CN" altLang="en-US" sz="4000" b="1" dirty="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楷体" panose="02010609060101010101" charset="-122"/>
                <a:ea typeface="楷体" panose="02010609060101010101" charset="-122"/>
                <a:sym typeface="等线" panose="02010600030101010101" charset="-122"/>
              </a:rPr>
              <a:t>允许  解释  欣赏  缘故  千万  删</a:t>
            </a:r>
            <a:endParaRPr lang="en-US" altLang="zh-CN" sz="4000" b="1" dirty="0">
              <a:gradFill>
                <a:gsLst>
                  <a:gs pos="0">
                    <a:srgbClr val="7B32B2"/>
                  </a:gs>
                  <a:gs pos="100000">
                    <a:srgbClr val="401A5D"/>
                  </a:gs>
                </a:gsLst>
                <a:lin scaled="0"/>
              </a:gradFill>
              <a:latin typeface="楷体" panose="02010609060101010101" charset="-122"/>
              <a:ea typeface="楷体" panose="02010609060101010101" charset="-122"/>
              <a:sym typeface="等线" panose="02010600030101010101" charset="-122"/>
            </a:endParaRPr>
          </a:p>
          <a:p>
            <a:pPr>
              <a:lnSpc>
                <a:spcPct val="150000"/>
              </a:lnSpc>
              <a:buNone/>
            </a:pPr>
            <a:r>
              <a:rPr lang="zh-CN" altLang="en-US" sz="4000" b="1" dirty="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楷体" panose="02010609060101010101" charset="-122"/>
                <a:ea typeface="楷体" panose="02010609060101010101" charset="-122"/>
                <a:sym typeface="等线" panose="02010600030101010101" charset="-122"/>
              </a:rPr>
              <a:t>事物  好奇  难免  反应  冲  大方</a:t>
            </a:r>
            <a:endParaRPr lang="en-US" altLang="zh-CN" sz="4000" b="1" dirty="0">
              <a:gradFill>
                <a:gsLst>
                  <a:gs pos="0">
                    <a:srgbClr val="7B32B2"/>
                  </a:gs>
                  <a:gs pos="100000">
                    <a:srgbClr val="401A5D"/>
                  </a:gs>
                </a:gsLst>
                <a:lin scaled="0"/>
              </a:gradFill>
              <a:latin typeface="楷体" panose="02010609060101010101" charset="-122"/>
              <a:ea typeface="楷体" panose="02010609060101010101" charset="-122"/>
              <a:sym typeface="等线" panose="02010600030101010101" charset="-122"/>
            </a:endParaRPr>
          </a:p>
          <a:p>
            <a:pPr>
              <a:lnSpc>
                <a:spcPct val="150000"/>
              </a:lnSpc>
              <a:buNone/>
            </a:pPr>
            <a:r>
              <a:rPr lang="zh-CN" altLang="en-US" sz="4000" b="1" dirty="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楷体" panose="02010609060101010101" charset="-122"/>
                <a:ea typeface="楷体" panose="02010609060101010101" charset="-122"/>
                <a:sym typeface="等线" panose="02010600030101010101" charset="-122"/>
              </a:rPr>
              <a:t>发    脾气  发脾气  伸  几乎</a:t>
            </a:r>
            <a:endParaRPr lang="zh-CN" altLang="en-US" sz="4000" b="1" dirty="0">
              <a:gradFill>
                <a:gsLst>
                  <a:gs pos="0">
                    <a:srgbClr val="7B32B2"/>
                  </a:gs>
                  <a:gs pos="100000">
                    <a:srgbClr val="401A5D"/>
                  </a:gs>
                </a:gsLst>
                <a:lin scaled="0"/>
              </a:gradFill>
              <a:latin typeface="楷体" panose="02010609060101010101" charset="-122"/>
              <a:ea typeface="楷体" panose="02010609060101010101" charset="-122"/>
              <a:sym typeface="等线" panose="02010600030101010101" charset="-122"/>
            </a:endParaRPr>
          </a:p>
          <a:p>
            <a:pPr latinLnBrk="0">
              <a:lnSpc>
                <a:spcPct val="100000"/>
              </a:lnSpc>
              <a:buNone/>
            </a:pPr>
            <a:endParaRPr lang="en-US" altLang="zh-CN" sz="4000" b="1" i="0" baseline="0" dirty="0">
              <a:gradFill>
                <a:gsLst>
                  <a:gs pos="0">
                    <a:srgbClr val="7B32B2"/>
                  </a:gs>
                  <a:gs pos="100000">
                    <a:srgbClr val="401A5D"/>
                  </a:gs>
                </a:gsLst>
                <a:lin scaled="0"/>
              </a:gradFill>
              <a:latin typeface="楷体" panose="02010609060101010101" charset="-122"/>
              <a:ea typeface="楷体" panose="02010609060101010101" charset="-122"/>
              <a:sym typeface="等线" panose="02010600030101010101" charset="-122"/>
            </a:endParaRPr>
          </a:p>
        </p:txBody>
      </p:sp>
    </p:spTree>
  </p:cSld>
  <p:clrMapOvr>
    <a:masterClrMapping/>
  </p:clrMapOvr>
  <p:transition spd="med">
    <p:pull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文本框 46"/>
          <p:cNvSpPr txBox="1"/>
          <p:nvPr/>
        </p:nvSpPr>
        <p:spPr>
          <a:xfrm>
            <a:off x="862965" y="81280"/>
            <a:ext cx="552069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sz="4800" b="1" dirty="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千万</a:t>
            </a:r>
            <a:r>
              <a:rPr lang="en-US" altLang="zh-CN" sz="4800" b="1" dirty="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  VS  </a:t>
            </a:r>
            <a:r>
              <a:rPr lang="zh-CN" altLang="en-US" sz="4800" b="1" dirty="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一定</a:t>
            </a:r>
            <a:endParaRPr lang="zh-CN" altLang="en-US" sz="4800" b="1" dirty="0">
              <a:solidFill>
                <a:srgbClr val="C00000"/>
              </a:solidFill>
              <a:latin typeface="楷体" panose="02010609060101010101" charset="-122"/>
              <a:ea typeface="楷体" panose="02010609060101010101" charset="-122"/>
              <a:sym typeface="+mn-ea"/>
            </a:endParaRPr>
          </a:p>
        </p:txBody>
      </p:sp>
      <p:grpSp>
        <p:nvGrpSpPr>
          <p:cNvPr id="76" name="组合 75"/>
          <p:cNvGrpSpPr/>
          <p:nvPr/>
        </p:nvGrpSpPr>
        <p:grpSpPr>
          <a:xfrm>
            <a:off x="-118824" y="19211"/>
            <a:ext cx="803918" cy="587679"/>
            <a:chOff x="-118824" y="19211"/>
            <a:chExt cx="803918" cy="587679"/>
          </a:xfrm>
        </p:grpSpPr>
        <p:grpSp>
          <p:nvGrpSpPr>
            <p:cNvPr id="75" name="组合 74"/>
            <p:cNvGrpSpPr/>
            <p:nvPr/>
          </p:nvGrpSpPr>
          <p:grpSpPr>
            <a:xfrm>
              <a:off x="-118824" y="19211"/>
              <a:ext cx="803918" cy="530268"/>
              <a:chOff x="-118824" y="19211"/>
              <a:chExt cx="803918" cy="530268"/>
            </a:xfrm>
          </p:grpSpPr>
          <p:sp>
            <p:nvSpPr>
              <p:cNvPr id="49" name="箭头: 五边形 48"/>
              <p:cNvSpPr/>
              <p:nvPr/>
            </p:nvSpPr>
            <p:spPr>
              <a:xfrm rot="13497409">
                <a:off x="-118824" y="19211"/>
                <a:ext cx="803918" cy="530268"/>
              </a:xfrm>
              <a:prstGeom prst="homePlate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  <p:sp>
            <p:nvSpPr>
              <p:cNvPr id="60" name="椭圆 59"/>
              <p:cNvSpPr/>
              <p:nvPr/>
            </p:nvSpPr>
            <p:spPr>
              <a:xfrm>
                <a:off x="78582" y="80963"/>
                <a:ext cx="66675" cy="6667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</p:grpSp>
        <p:sp>
          <p:nvSpPr>
            <p:cNvPr id="59" name="文本框 58"/>
            <p:cNvSpPr txBox="1"/>
            <p:nvPr/>
          </p:nvSpPr>
          <p:spPr>
            <a:xfrm>
              <a:off x="100231" y="146515"/>
              <a:ext cx="537946" cy="460375"/>
            </a:xfrm>
            <a:prstGeom prst="rect">
              <a:avLst/>
            </a:prstGeom>
            <a:solidFill>
              <a:srgbClr val="C00000"/>
            </a:solidFill>
          </p:spPr>
          <p:txBody>
            <a:bodyPr wrap="square" rtlCol="0">
              <a:spAutoFit/>
            </a:bodyPr>
            <a:lstStyle/>
            <a:p>
              <a:pPr algn="ctr"/>
              <a:endParaRPr lang="zh-CN" altLang="en-US" sz="2400" b="1">
                <a:solidFill>
                  <a:schemeClr val="bg1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</p:grpSp>
      <p:sp>
        <p:nvSpPr>
          <p:cNvPr id="3" name="矩形 2"/>
          <p:cNvSpPr/>
          <p:nvPr/>
        </p:nvSpPr>
        <p:spPr>
          <a:xfrm>
            <a:off x="755015" y="950595"/>
            <a:ext cx="11049635" cy="542671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pic>
        <p:nvPicPr>
          <p:cNvPr id="35843" name="图片 4"/>
          <p:cNvPicPr>
            <a:picLocks noChangeAspect="1"/>
          </p:cNvPicPr>
          <p:nvPr/>
        </p:nvPicPr>
        <p:blipFill>
          <a:blip r:embed="rId1"/>
          <a:srcRect t="13208"/>
          <a:stretch>
            <a:fillRect/>
          </a:stretch>
        </p:blipFill>
        <p:spPr>
          <a:xfrm>
            <a:off x="638175" y="756285"/>
            <a:ext cx="11253788" cy="13906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5844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7385" y="2146935"/>
            <a:ext cx="11224895" cy="429133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5845" name="Text Box 4"/>
          <p:cNvSpPr txBox="1"/>
          <p:nvPr/>
        </p:nvSpPr>
        <p:spPr>
          <a:xfrm>
            <a:off x="6323013" y="756285"/>
            <a:ext cx="1562100" cy="64452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eaLnBrk="0" hangingPunct="0"/>
            <a:r>
              <a:rPr lang="zh-CN" altLang="en-US" sz="36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一定</a:t>
            </a:r>
            <a:endParaRPr lang="zh-CN" altLang="en-US" sz="3600" b="1" dirty="0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35846" name="Text Box 4"/>
          <p:cNvSpPr txBox="1"/>
          <p:nvPr/>
        </p:nvSpPr>
        <p:spPr>
          <a:xfrm>
            <a:off x="6633210" y="2969895"/>
            <a:ext cx="1562100" cy="64452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eaLnBrk="0" hangingPunct="0"/>
            <a:r>
              <a:rPr lang="zh-CN" altLang="en-US" sz="36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一定</a:t>
            </a:r>
            <a:endParaRPr lang="zh-CN" altLang="en-US" sz="3600" b="1" dirty="0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35847" name="Text Box 4"/>
          <p:cNvSpPr txBox="1"/>
          <p:nvPr/>
        </p:nvSpPr>
        <p:spPr>
          <a:xfrm>
            <a:off x="10098088" y="3614420"/>
            <a:ext cx="1366837" cy="64452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eaLnBrk="0" hangingPunct="0"/>
            <a:r>
              <a:rPr lang="zh-CN" altLang="en-US" sz="36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千万</a:t>
            </a:r>
            <a:endParaRPr lang="zh-CN" altLang="en-US" sz="3600" b="1" dirty="0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35848" name="Text Box 4"/>
          <p:cNvSpPr txBox="1"/>
          <p:nvPr/>
        </p:nvSpPr>
        <p:spPr>
          <a:xfrm>
            <a:off x="1110615" y="5148898"/>
            <a:ext cx="1560513" cy="64452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eaLnBrk="0" hangingPunct="0"/>
            <a:r>
              <a:rPr lang="zh-CN" altLang="en-US" sz="36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一定</a:t>
            </a:r>
            <a:endParaRPr lang="zh-CN" altLang="en-US" sz="3600" b="1" dirty="0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35849" name="Text Box 4"/>
          <p:cNvSpPr txBox="1"/>
          <p:nvPr/>
        </p:nvSpPr>
        <p:spPr>
          <a:xfrm>
            <a:off x="4654868" y="5793740"/>
            <a:ext cx="1560512" cy="64452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eaLnBrk="0" hangingPunct="0"/>
            <a:r>
              <a:rPr lang="zh-CN" altLang="en-US" sz="36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千万</a:t>
            </a:r>
            <a:endParaRPr lang="zh-CN" altLang="en-US" sz="3600" b="1" dirty="0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58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58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58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58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58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58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58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58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58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58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58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58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58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58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58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845" grpId="0"/>
      <p:bldP spid="35846" grpId="0"/>
      <p:bldP spid="35847" grpId="0"/>
      <p:bldP spid="35848" grpId="0"/>
      <p:bldP spid="35849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文本框 46"/>
          <p:cNvSpPr txBox="1"/>
          <p:nvPr/>
        </p:nvSpPr>
        <p:spPr>
          <a:xfrm>
            <a:off x="862965" y="127635"/>
            <a:ext cx="470662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zh-CN" sz="4800" b="1" dirty="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几乎</a:t>
            </a:r>
            <a:r>
              <a:rPr lang="en-US" altLang="zh-CN" sz="4800" b="1" dirty="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 adv</a:t>
            </a:r>
            <a:endParaRPr lang="en-US" altLang="zh-CN" sz="4800" b="1" dirty="0">
              <a:solidFill>
                <a:srgbClr val="C00000"/>
              </a:solidFill>
              <a:latin typeface="楷体" panose="02010609060101010101" charset="-122"/>
              <a:ea typeface="楷体" panose="02010609060101010101" charset="-122"/>
              <a:sym typeface="+mn-ea"/>
            </a:endParaRPr>
          </a:p>
        </p:txBody>
      </p:sp>
      <p:grpSp>
        <p:nvGrpSpPr>
          <p:cNvPr id="76" name="组合 75"/>
          <p:cNvGrpSpPr/>
          <p:nvPr/>
        </p:nvGrpSpPr>
        <p:grpSpPr>
          <a:xfrm>
            <a:off x="-118824" y="19211"/>
            <a:ext cx="803918" cy="587679"/>
            <a:chOff x="-118824" y="19211"/>
            <a:chExt cx="803918" cy="587679"/>
          </a:xfrm>
        </p:grpSpPr>
        <p:grpSp>
          <p:nvGrpSpPr>
            <p:cNvPr id="75" name="组合 74"/>
            <p:cNvGrpSpPr/>
            <p:nvPr/>
          </p:nvGrpSpPr>
          <p:grpSpPr>
            <a:xfrm>
              <a:off x="-118824" y="19211"/>
              <a:ext cx="803918" cy="530268"/>
              <a:chOff x="-118824" y="19211"/>
              <a:chExt cx="803918" cy="530268"/>
            </a:xfrm>
          </p:grpSpPr>
          <p:sp>
            <p:nvSpPr>
              <p:cNvPr id="49" name="箭头: 五边形 48"/>
              <p:cNvSpPr/>
              <p:nvPr/>
            </p:nvSpPr>
            <p:spPr>
              <a:xfrm rot="13497409">
                <a:off x="-118824" y="19211"/>
                <a:ext cx="803918" cy="530268"/>
              </a:xfrm>
              <a:prstGeom prst="homePlate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  <p:sp>
            <p:nvSpPr>
              <p:cNvPr id="60" name="椭圆 59"/>
              <p:cNvSpPr/>
              <p:nvPr/>
            </p:nvSpPr>
            <p:spPr>
              <a:xfrm>
                <a:off x="78582" y="80963"/>
                <a:ext cx="66675" cy="6667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</p:grpSp>
        <p:sp>
          <p:nvSpPr>
            <p:cNvPr id="59" name="文本框 58"/>
            <p:cNvSpPr txBox="1"/>
            <p:nvPr/>
          </p:nvSpPr>
          <p:spPr>
            <a:xfrm>
              <a:off x="100231" y="146515"/>
              <a:ext cx="537946" cy="460375"/>
            </a:xfrm>
            <a:prstGeom prst="rect">
              <a:avLst/>
            </a:prstGeom>
            <a:solidFill>
              <a:srgbClr val="C00000"/>
            </a:solidFill>
          </p:spPr>
          <p:txBody>
            <a:bodyPr wrap="square" rtlCol="0">
              <a:spAutoFit/>
            </a:bodyPr>
            <a:lstStyle/>
            <a:p>
              <a:pPr algn="ctr"/>
              <a:endParaRPr lang="zh-CN" altLang="en-US" sz="2400" b="1">
                <a:solidFill>
                  <a:schemeClr val="bg1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</p:grpSp>
      <p:sp>
        <p:nvSpPr>
          <p:cNvPr id="3" name="矩形 2"/>
          <p:cNvSpPr/>
          <p:nvPr/>
        </p:nvSpPr>
        <p:spPr>
          <a:xfrm>
            <a:off x="755015" y="950595"/>
            <a:ext cx="11049635" cy="542671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sp>
        <p:nvSpPr>
          <p:cNvPr id="36867" name="文本框 99"/>
          <p:cNvSpPr txBox="1"/>
          <p:nvPr/>
        </p:nvSpPr>
        <p:spPr>
          <a:xfrm>
            <a:off x="862965" y="2109694"/>
            <a:ext cx="11671300" cy="92202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zh-CN" altLang="en-US" sz="40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这门课</a:t>
            </a:r>
            <a:r>
              <a:rPr lang="zh-CN" altLang="en-US" sz="54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几乎</a:t>
            </a:r>
            <a:r>
              <a:rPr lang="zh-CN" altLang="en-US" sz="40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每周都有考试，这让学生很头疼。</a:t>
            </a:r>
            <a:endParaRPr lang="zh-CN" altLang="en-US" sz="4000" b="1" dirty="0">
              <a:solidFill>
                <a:srgbClr val="00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36868" name="文本框 1"/>
          <p:cNvSpPr txBox="1"/>
          <p:nvPr/>
        </p:nvSpPr>
        <p:spPr>
          <a:xfrm>
            <a:off x="868362" y="3533131"/>
            <a:ext cx="10822940" cy="153797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zh-CN" altLang="en-US" sz="4000" b="1" dirty="0">
                <a:latin typeface="楷体" panose="02010609060101010101" charset="-122"/>
                <a:ea typeface="楷体" panose="02010609060101010101" charset="-122"/>
              </a:rPr>
              <a:t>她既聪明又漂亮，还很努力，是一个</a:t>
            </a:r>
            <a:r>
              <a:rPr lang="zh-CN" altLang="en-US" sz="54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几乎</a:t>
            </a:r>
            <a:r>
              <a:rPr lang="zh-CN" altLang="en-US" sz="4000" b="1" dirty="0">
                <a:latin typeface="楷体" panose="02010609060101010101" charset="-122"/>
                <a:ea typeface="楷体" panose="02010609060101010101" charset="-122"/>
              </a:rPr>
              <a:t>没有缺点的人。</a:t>
            </a:r>
            <a:endParaRPr lang="zh-CN" altLang="en-US" sz="4000" b="1" dirty="0">
              <a:solidFill>
                <a:srgbClr val="00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867" grpId="0" bldLvl="0"/>
      <p:bldP spid="36868" grpId="0" bldLvl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文本框 46"/>
          <p:cNvSpPr txBox="1"/>
          <p:nvPr/>
        </p:nvSpPr>
        <p:spPr>
          <a:xfrm>
            <a:off x="862965" y="127635"/>
            <a:ext cx="470662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zh-CN" sz="4800" b="1" dirty="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几乎</a:t>
            </a:r>
            <a:r>
              <a:rPr lang="en-US" altLang="zh-CN" sz="4800" b="1" dirty="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 adv</a:t>
            </a:r>
            <a:endParaRPr lang="en-US" altLang="zh-CN" sz="4800" b="1" dirty="0">
              <a:solidFill>
                <a:srgbClr val="C00000"/>
              </a:solidFill>
              <a:latin typeface="楷体" panose="02010609060101010101" charset="-122"/>
              <a:ea typeface="楷体" panose="02010609060101010101" charset="-122"/>
              <a:sym typeface="+mn-ea"/>
            </a:endParaRPr>
          </a:p>
        </p:txBody>
      </p:sp>
      <p:grpSp>
        <p:nvGrpSpPr>
          <p:cNvPr id="76" name="组合 75"/>
          <p:cNvGrpSpPr/>
          <p:nvPr/>
        </p:nvGrpSpPr>
        <p:grpSpPr>
          <a:xfrm>
            <a:off x="-118824" y="19211"/>
            <a:ext cx="803918" cy="587679"/>
            <a:chOff x="-118824" y="19211"/>
            <a:chExt cx="803918" cy="587679"/>
          </a:xfrm>
        </p:grpSpPr>
        <p:grpSp>
          <p:nvGrpSpPr>
            <p:cNvPr id="75" name="组合 74"/>
            <p:cNvGrpSpPr/>
            <p:nvPr/>
          </p:nvGrpSpPr>
          <p:grpSpPr>
            <a:xfrm>
              <a:off x="-118824" y="19211"/>
              <a:ext cx="803918" cy="530268"/>
              <a:chOff x="-118824" y="19211"/>
              <a:chExt cx="803918" cy="530268"/>
            </a:xfrm>
          </p:grpSpPr>
          <p:sp>
            <p:nvSpPr>
              <p:cNvPr id="49" name="箭头: 五边形 48"/>
              <p:cNvSpPr/>
              <p:nvPr/>
            </p:nvSpPr>
            <p:spPr>
              <a:xfrm rot="13497409">
                <a:off x="-118824" y="19211"/>
                <a:ext cx="803918" cy="530268"/>
              </a:xfrm>
              <a:prstGeom prst="homePlate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  <p:sp>
            <p:nvSpPr>
              <p:cNvPr id="60" name="椭圆 59"/>
              <p:cNvSpPr/>
              <p:nvPr/>
            </p:nvSpPr>
            <p:spPr>
              <a:xfrm>
                <a:off x="78582" y="80963"/>
                <a:ext cx="66675" cy="6667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</p:grpSp>
        <p:sp>
          <p:nvSpPr>
            <p:cNvPr id="59" name="文本框 58"/>
            <p:cNvSpPr txBox="1"/>
            <p:nvPr/>
          </p:nvSpPr>
          <p:spPr>
            <a:xfrm>
              <a:off x="100231" y="146515"/>
              <a:ext cx="537946" cy="460375"/>
            </a:xfrm>
            <a:prstGeom prst="rect">
              <a:avLst/>
            </a:prstGeom>
            <a:solidFill>
              <a:srgbClr val="C00000"/>
            </a:solidFill>
          </p:spPr>
          <p:txBody>
            <a:bodyPr wrap="square" rtlCol="0">
              <a:spAutoFit/>
            </a:bodyPr>
            <a:lstStyle/>
            <a:p>
              <a:pPr algn="ctr"/>
              <a:endParaRPr lang="zh-CN" altLang="en-US" sz="2400" b="1">
                <a:solidFill>
                  <a:schemeClr val="bg1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</p:grpSp>
      <p:sp>
        <p:nvSpPr>
          <p:cNvPr id="3" name="矩形 2"/>
          <p:cNvSpPr/>
          <p:nvPr/>
        </p:nvSpPr>
        <p:spPr>
          <a:xfrm>
            <a:off x="294640" y="950595"/>
            <a:ext cx="11510010" cy="542671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sp>
        <p:nvSpPr>
          <p:cNvPr id="37890" name="文本框 3"/>
          <p:cNvSpPr txBox="1"/>
          <p:nvPr/>
        </p:nvSpPr>
        <p:spPr>
          <a:xfrm>
            <a:off x="236327" y="1472566"/>
            <a:ext cx="12084050" cy="169164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indent="357505"/>
            <a:r>
              <a:rPr lang="zh-CN" altLang="en-US" sz="44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公司里</a:t>
            </a:r>
            <a:r>
              <a:rPr lang="zh-CN" altLang="en-US" sz="60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几乎</a:t>
            </a:r>
            <a:r>
              <a:rPr lang="zh-CN" altLang="en-US" sz="44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一半以上的员工都是二十多岁</a:t>
            </a:r>
            <a:endParaRPr lang="zh-CN" altLang="en-US" sz="4400" b="1" dirty="0">
              <a:solidFill>
                <a:srgbClr val="000000"/>
              </a:solidFill>
              <a:latin typeface="楷体" panose="02010609060101010101" charset="-122"/>
              <a:ea typeface="楷体" panose="02010609060101010101" charset="-122"/>
            </a:endParaRPr>
          </a:p>
          <a:p>
            <a:pPr indent="357505"/>
            <a:r>
              <a:rPr lang="zh-CN" altLang="en-US" sz="44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的年轻人。</a:t>
            </a:r>
            <a:endParaRPr lang="zh-CN" altLang="en-US" sz="4400" b="1" dirty="0">
              <a:solidFill>
                <a:srgbClr val="00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37892" name="文本框 4"/>
          <p:cNvSpPr txBox="1"/>
          <p:nvPr/>
        </p:nvSpPr>
        <p:spPr>
          <a:xfrm>
            <a:off x="638177" y="3663950"/>
            <a:ext cx="10830775" cy="1692771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zh-CN" altLang="en-US" sz="44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他的钥匙丢了，</a:t>
            </a:r>
            <a:r>
              <a:rPr lang="zh-CN" altLang="en-US" sz="60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几乎</a:t>
            </a:r>
            <a:r>
              <a:rPr lang="zh-CN" altLang="en-US" sz="44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整个屋子都找遍了，也没找到。</a:t>
            </a:r>
            <a:endParaRPr lang="zh-CN" altLang="en-US" sz="4400" b="1" dirty="0">
              <a:solidFill>
                <a:srgbClr val="00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890" grpId="0" bldLvl="0"/>
      <p:bldP spid="37892" grpId="0" bldLvl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6" name="组合 75"/>
          <p:cNvGrpSpPr/>
          <p:nvPr/>
        </p:nvGrpSpPr>
        <p:grpSpPr>
          <a:xfrm>
            <a:off x="-118824" y="19211"/>
            <a:ext cx="803918" cy="587679"/>
            <a:chOff x="-118824" y="19211"/>
            <a:chExt cx="803918" cy="587679"/>
          </a:xfrm>
        </p:grpSpPr>
        <p:grpSp>
          <p:nvGrpSpPr>
            <p:cNvPr id="75" name="组合 74"/>
            <p:cNvGrpSpPr/>
            <p:nvPr/>
          </p:nvGrpSpPr>
          <p:grpSpPr>
            <a:xfrm>
              <a:off x="-118824" y="19211"/>
              <a:ext cx="803918" cy="530268"/>
              <a:chOff x="-118824" y="19211"/>
              <a:chExt cx="803918" cy="530268"/>
            </a:xfrm>
          </p:grpSpPr>
          <p:sp>
            <p:nvSpPr>
              <p:cNvPr id="49" name="箭头: 五边形 48"/>
              <p:cNvSpPr/>
              <p:nvPr/>
            </p:nvSpPr>
            <p:spPr>
              <a:xfrm rot="13497409">
                <a:off x="-118824" y="19211"/>
                <a:ext cx="803918" cy="530268"/>
              </a:xfrm>
              <a:prstGeom prst="homePlate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  <p:sp>
            <p:nvSpPr>
              <p:cNvPr id="60" name="椭圆 59"/>
              <p:cNvSpPr/>
              <p:nvPr/>
            </p:nvSpPr>
            <p:spPr>
              <a:xfrm>
                <a:off x="78582" y="80963"/>
                <a:ext cx="66675" cy="6667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</p:grpSp>
        <p:sp>
          <p:nvSpPr>
            <p:cNvPr id="59" name="文本框 58"/>
            <p:cNvSpPr txBox="1"/>
            <p:nvPr/>
          </p:nvSpPr>
          <p:spPr>
            <a:xfrm>
              <a:off x="100231" y="146515"/>
              <a:ext cx="537946" cy="460375"/>
            </a:xfrm>
            <a:prstGeom prst="rect">
              <a:avLst/>
            </a:prstGeom>
            <a:solidFill>
              <a:srgbClr val="C00000"/>
            </a:solidFill>
          </p:spPr>
          <p:txBody>
            <a:bodyPr wrap="square" rtlCol="0">
              <a:spAutoFit/>
            </a:bodyPr>
            <a:lstStyle/>
            <a:p>
              <a:pPr algn="ctr"/>
              <a:endParaRPr lang="zh-CN" altLang="en-US" sz="2400" b="1">
                <a:solidFill>
                  <a:schemeClr val="bg1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</p:grpSp>
      <p:sp>
        <p:nvSpPr>
          <p:cNvPr id="3" name="矩形 2"/>
          <p:cNvSpPr/>
          <p:nvPr/>
        </p:nvSpPr>
        <p:spPr>
          <a:xfrm>
            <a:off x="755015" y="950595"/>
            <a:ext cx="11049635" cy="542671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862705" y="127949"/>
            <a:ext cx="2480310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3600" b="1" spc="300">
                <a:solidFill>
                  <a:srgbClr val="C00000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rPr>
              <a:t>练习：</a:t>
            </a:r>
            <a:r>
              <a:rPr lang="en-US" altLang="zh-CN" sz="3600" b="1" spc="300">
                <a:solidFill>
                  <a:srgbClr val="C00000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rPr>
              <a:t>P73</a:t>
            </a:r>
            <a:endParaRPr lang="en-US" altLang="zh-CN" sz="3600" b="1" spc="300">
              <a:solidFill>
                <a:srgbClr val="C00000"/>
              </a:solidFill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pic>
        <p:nvPicPr>
          <p:cNvPr id="39938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55015" y="950595"/>
            <a:ext cx="9575800" cy="57594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9939" name="Text Box 4"/>
          <p:cNvSpPr txBox="1"/>
          <p:nvPr/>
        </p:nvSpPr>
        <p:spPr>
          <a:xfrm>
            <a:off x="1993265" y="2041208"/>
            <a:ext cx="8729663" cy="58420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eaLnBrk="0" hangingPunct="0"/>
            <a:r>
              <a:rPr lang="zh-CN" altLang="en-US" sz="32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昨天发生的事儿，几乎所有人都知道了。</a:t>
            </a:r>
            <a:endParaRPr lang="zh-CN" altLang="en-US" sz="3200" b="1" dirty="0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39940" name="Text Box 4"/>
          <p:cNvSpPr txBox="1"/>
          <p:nvPr/>
        </p:nvSpPr>
        <p:spPr>
          <a:xfrm>
            <a:off x="1993265" y="3344545"/>
            <a:ext cx="8729663" cy="58420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eaLnBrk="0" hangingPunct="0"/>
            <a:r>
              <a:rPr lang="zh-CN" altLang="en-US" sz="32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奶奶年纪大了，头发几乎全白了。</a:t>
            </a:r>
            <a:endParaRPr lang="zh-CN" altLang="en-US" sz="3200" b="1" dirty="0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39941" name="Text Box 4"/>
          <p:cNvSpPr txBox="1"/>
          <p:nvPr/>
        </p:nvSpPr>
        <p:spPr>
          <a:xfrm>
            <a:off x="1993265" y="4655820"/>
            <a:ext cx="8729663" cy="58420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eaLnBrk="0" hangingPunct="0"/>
            <a:r>
              <a:rPr lang="zh-CN" altLang="en-US" sz="32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这辆车的价格几乎是那辆车的两倍，太贵了。</a:t>
            </a:r>
            <a:endParaRPr lang="zh-CN" altLang="en-US" sz="3200" b="1" dirty="0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39942" name="Text Box 4"/>
          <p:cNvSpPr txBox="1"/>
          <p:nvPr/>
        </p:nvSpPr>
        <p:spPr>
          <a:xfrm>
            <a:off x="1993265" y="5911533"/>
            <a:ext cx="8729663" cy="582612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eaLnBrk="0" hangingPunct="0"/>
            <a:r>
              <a:rPr lang="zh-CN" altLang="en-US" sz="32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她的变化太大了，我几乎都认不出来她了。</a:t>
            </a:r>
            <a:endParaRPr lang="zh-CN" altLang="en-US" sz="3200" b="1" dirty="0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99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99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99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99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939" grpId="0"/>
      <p:bldP spid="39940" grpId="0"/>
      <p:bldP spid="39941" grpId="0"/>
      <p:bldP spid="39942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6" name="组合 75"/>
          <p:cNvGrpSpPr/>
          <p:nvPr/>
        </p:nvGrpSpPr>
        <p:grpSpPr>
          <a:xfrm>
            <a:off x="-118824" y="19211"/>
            <a:ext cx="803918" cy="587679"/>
            <a:chOff x="-118824" y="19211"/>
            <a:chExt cx="803918" cy="587679"/>
          </a:xfrm>
        </p:grpSpPr>
        <p:grpSp>
          <p:nvGrpSpPr>
            <p:cNvPr id="75" name="组合 74"/>
            <p:cNvGrpSpPr/>
            <p:nvPr/>
          </p:nvGrpSpPr>
          <p:grpSpPr>
            <a:xfrm>
              <a:off x="-118824" y="19211"/>
              <a:ext cx="803918" cy="530268"/>
              <a:chOff x="-118824" y="19211"/>
              <a:chExt cx="803918" cy="530268"/>
            </a:xfrm>
          </p:grpSpPr>
          <p:sp>
            <p:nvSpPr>
              <p:cNvPr id="49" name="箭头: 五边形 48"/>
              <p:cNvSpPr/>
              <p:nvPr/>
            </p:nvSpPr>
            <p:spPr>
              <a:xfrm rot="13497409">
                <a:off x="-118824" y="19211"/>
                <a:ext cx="803918" cy="530268"/>
              </a:xfrm>
              <a:prstGeom prst="homePlate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  <p:sp>
            <p:nvSpPr>
              <p:cNvPr id="60" name="椭圆 59"/>
              <p:cNvSpPr/>
              <p:nvPr/>
            </p:nvSpPr>
            <p:spPr>
              <a:xfrm>
                <a:off x="78582" y="80963"/>
                <a:ext cx="66675" cy="6667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</p:grpSp>
        <p:sp>
          <p:nvSpPr>
            <p:cNvPr id="59" name="文本框 58"/>
            <p:cNvSpPr txBox="1"/>
            <p:nvPr/>
          </p:nvSpPr>
          <p:spPr>
            <a:xfrm>
              <a:off x="100231" y="146515"/>
              <a:ext cx="537946" cy="460375"/>
            </a:xfrm>
            <a:prstGeom prst="rect">
              <a:avLst/>
            </a:prstGeom>
            <a:solidFill>
              <a:srgbClr val="C00000"/>
            </a:solidFill>
          </p:spPr>
          <p:txBody>
            <a:bodyPr wrap="square" rtlCol="0">
              <a:spAutoFit/>
            </a:bodyPr>
            <a:lstStyle/>
            <a:p>
              <a:pPr algn="ctr"/>
              <a:endParaRPr lang="zh-CN" altLang="en-US" sz="2400" b="1">
                <a:solidFill>
                  <a:schemeClr val="bg1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</p:grpSp>
      <p:sp>
        <p:nvSpPr>
          <p:cNvPr id="3" name="矩形 2"/>
          <p:cNvSpPr/>
          <p:nvPr/>
        </p:nvSpPr>
        <p:spPr>
          <a:xfrm>
            <a:off x="755015" y="950595"/>
            <a:ext cx="11049635" cy="542671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pic>
        <p:nvPicPr>
          <p:cNvPr id="40963" name="图片 4"/>
          <p:cNvPicPr>
            <a:picLocks noChangeAspect="1"/>
          </p:cNvPicPr>
          <p:nvPr/>
        </p:nvPicPr>
        <p:blipFill>
          <a:blip r:embed="rId1"/>
          <a:srcRect l="7320" r="3587" b="880"/>
          <a:stretch>
            <a:fillRect/>
          </a:stretch>
        </p:blipFill>
        <p:spPr>
          <a:xfrm>
            <a:off x="932180" y="850900"/>
            <a:ext cx="9602788" cy="60071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0964" name="Text Box 4"/>
          <p:cNvSpPr txBox="1"/>
          <p:nvPr/>
        </p:nvSpPr>
        <p:spPr>
          <a:xfrm>
            <a:off x="4444048" y="2183765"/>
            <a:ext cx="9456737" cy="522288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eaLnBrk="0" hangingPunct="0"/>
            <a:r>
              <a:rPr lang="zh-CN" altLang="en-US" sz="28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几乎每天都工作到很晚。</a:t>
            </a:r>
            <a:endParaRPr lang="zh-CN" altLang="en-US" sz="2800" b="1" dirty="0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40965" name="Text Box 4"/>
          <p:cNvSpPr txBox="1"/>
          <p:nvPr/>
        </p:nvSpPr>
        <p:spPr>
          <a:xfrm>
            <a:off x="3837623" y="3593148"/>
            <a:ext cx="9456737" cy="522287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eaLnBrk="0" hangingPunct="0"/>
            <a:r>
              <a:rPr lang="zh-CN" altLang="en-US" sz="28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他几乎不敢相信这是真的。</a:t>
            </a:r>
            <a:endParaRPr lang="zh-CN" altLang="en-US" sz="2800" b="1" dirty="0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40966" name="Text Box 4"/>
          <p:cNvSpPr txBox="1"/>
          <p:nvPr/>
        </p:nvSpPr>
        <p:spPr>
          <a:xfrm>
            <a:off x="3138805" y="5474018"/>
            <a:ext cx="9456738" cy="522287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eaLnBrk="0" hangingPunct="0"/>
            <a:r>
              <a:rPr lang="zh-CN" altLang="en-US" sz="28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他却几乎用了一倍的时间完成。</a:t>
            </a:r>
            <a:endParaRPr lang="zh-CN" altLang="en-US" sz="2800" b="1" dirty="0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932180" y="81280"/>
            <a:ext cx="4549140" cy="64516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sz="3600" b="1" spc="300">
                <a:solidFill>
                  <a:srgbClr val="C00000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rPr>
              <a:t>练习：P73</a:t>
            </a:r>
            <a:r>
              <a:rPr lang="en-US" altLang="zh-CN" sz="3600" b="1" spc="300">
                <a:solidFill>
                  <a:srgbClr val="C00000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rPr>
              <a:t>   </a:t>
            </a:r>
            <a:r>
              <a:rPr lang="zh-CN" altLang="en-US" sz="3600" b="1" spc="300">
                <a:solidFill>
                  <a:srgbClr val="C00000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rPr>
              <a:t>几乎</a:t>
            </a:r>
            <a:r>
              <a:rPr lang="en-US" altLang="zh-CN" sz="3600" b="1" spc="300">
                <a:solidFill>
                  <a:srgbClr val="C00000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rPr>
              <a:t> </a:t>
            </a:r>
            <a:endParaRPr lang="en-US" altLang="zh-CN" sz="3600" b="1" spc="300">
              <a:solidFill>
                <a:srgbClr val="C00000"/>
              </a:solidFill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09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09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409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64" grpId="0"/>
      <p:bldP spid="40965" grpId="0"/>
      <p:bldP spid="40966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文本框 46"/>
          <p:cNvSpPr txBox="1"/>
          <p:nvPr/>
        </p:nvSpPr>
        <p:spPr>
          <a:xfrm>
            <a:off x="862964" y="127635"/>
            <a:ext cx="99230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zh-CN" sz="4800" b="1" dirty="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难免</a:t>
            </a:r>
            <a:r>
              <a:rPr lang="en-US" altLang="zh-CN" sz="4800" b="1" dirty="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   adv./adj.  </a:t>
            </a:r>
            <a:r>
              <a:rPr lang="zh-CN" altLang="en-US" sz="4800" b="1" dirty="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很难避免</a:t>
            </a:r>
            <a:endParaRPr lang="en-US" altLang="zh-CN" sz="4800" b="1" dirty="0">
              <a:solidFill>
                <a:srgbClr val="C00000"/>
              </a:solidFill>
              <a:latin typeface="楷体" panose="02010609060101010101" charset="-122"/>
              <a:ea typeface="楷体" panose="02010609060101010101" charset="-122"/>
              <a:sym typeface="+mn-ea"/>
            </a:endParaRPr>
          </a:p>
        </p:txBody>
      </p:sp>
      <p:grpSp>
        <p:nvGrpSpPr>
          <p:cNvPr id="76" name="组合 75"/>
          <p:cNvGrpSpPr/>
          <p:nvPr/>
        </p:nvGrpSpPr>
        <p:grpSpPr>
          <a:xfrm>
            <a:off x="-118824" y="19211"/>
            <a:ext cx="803918" cy="587679"/>
            <a:chOff x="-118824" y="19211"/>
            <a:chExt cx="803918" cy="587679"/>
          </a:xfrm>
        </p:grpSpPr>
        <p:grpSp>
          <p:nvGrpSpPr>
            <p:cNvPr id="75" name="组合 74"/>
            <p:cNvGrpSpPr/>
            <p:nvPr/>
          </p:nvGrpSpPr>
          <p:grpSpPr>
            <a:xfrm>
              <a:off x="-118824" y="19211"/>
              <a:ext cx="803918" cy="530268"/>
              <a:chOff x="-118824" y="19211"/>
              <a:chExt cx="803918" cy="530268"/>
            </a:xfrm>
          </p:grpSpPr>
          <p:sp>
            <p:nvSpPr>
              <p:cNvPr id="49" name="箭头: 五边形 48"/>
              <p:cNvSpPr/>
              <p:nvPr/>
            </p:nvSpPr>
            <p:spPr>
              <a:xfrm rot="13497409">
                <a:off x="-118824" y="19211"/>
                <a:ext cx="803918" cy="530268"/>
              </a:xfrm>
              <a:prstGeom prst="homePlate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  <p:sp>
            <p:nvSpPr>
              <p:cNvPr id="60" name="椭圆 59"/>
              <p:cNvSpPr/>
              <p:nvPr/>
            </p:nvSpPr>
            <p:spPr>
              <a:xfrm>
                <a:off x="78582" y="80963"/>
                <a:ext cx="66675" cy="6667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</p:grpSp>
        <p:sp>
          <p:nvSpPr>
            <p:cNvPr id="59" name="文本框 58"/>
            <p:cNvSpPr txBox="1"/>
            <p:nvPr/>
          </p:nvSpPr>
          <p:spPr>
            <a:xfrm>
              <a:off x="100231" y="146515"/>
              <a:ext cx="537946" cy="460375"/>
            </a:xfrm>
            <a:prstGeom prst="rect">
              <a:avLst/>
            </a:prstGeom>
            <a:solidFill>
              <a:srgbClr val="C00000"/>
            </a:solidFill>
          </p:spPr>
          <p:txBody>
            <a:bodyPr wrap="square" rtlCol="0">
              <a:spAutoFit/>
            </a:bodyPr>
            <a:lstStyle/>
            <a:p>
              <a:pPr algn="ctr"/>
              <a:endParaRPr lang="zh-CN" altLang="en-US" sz="2400" b="1">
                <a:solidFill>
                  <a:schemeClr val="bg1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</p:grpSp>
      <p:sp>
        <p:nvSpPr>
          <p:cNvPr id="3" name="矩形 2"/>
          <p:cNvSpPr/>
          <p:nvPr/>
        </p:nvSpPr>
        <p:spPr>
          <a:xfrm>
            <a:off x="755015" y="950595"/>
            <a:ext cx="11049635" cy="542671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sp>
        <p:nvSpPr>
          <p:cNvPr id="43011" name="文本框 3"/>
          <p:cNvSpPr txBox="1"/>
          <p:nvPr/>
        </p:nvSpPr>
        <p:spPr>
          <a:xfrm>
            <a:off x="993882" y="1182563"/>
            <a:ext cx="10571900" cy="92333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zh-CN" altLang="en-US" sz="40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一个人在国外生活，</a:t>
            </a:r>
            <a:r>
              <a:rPr lang="zh-CN" altLang="en-US" sz="54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难免</a:t>
            </a:r>
            <a:r>
              <a:rPr lang="zh-CN" altLang="en-US" sz="4000" b="1" dirty="0">
                <a:latin typeface="楷体" panose="02010609060101010101" charset="-122"/>
                <a:ea typeface="楷体" panose="02010609060101010101" charset="-122"/>
              </a:rPr>
              <a:t>会遇到一些困难。</a:t>
            </a:r>
            <a:endParaRPr lang="zh-CN" altLang="en-US" sz="4000" b="1" dirty="0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43012" name="文本框 1"/>
          <p:cNvSpPr txBox="1"/>
          <p:nvPr/>
        </p:nvSpPr>
        <p:spPr>
          <a:xfrm>
            <a:off x="494983" y="2506980"/>
            <a:ext cx="11337925" cy="92202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indent="357505"/>
            <a:r>
              <a:rPr lang="zh-CN" altLang="en-US" sz="40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夫妻俩性格不同，</a:t>
            </a:r>
            <a:r>
              <a:rPr lang="zh-CN" altLang="en-US" sz="54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难免</a:t>
            </a:r>
            <a:r>
              <a:rPr lang="en-US" altLang="zh-CN" sz="54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……</a:t>
            </a:r>
            <a:endParaRPr lang="zh-CN" altLang="en-US" sz="4000" b="1" dirty="0">
              <a:solidFill>
                <a:srgbClr val="00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43013" name="文本框 2"/>
          <p:cNvSpPr txBox="1"/>
          <p:nvPr/>
        </p:nvSpPr>
        <p:spPr>
          <a:xfrm>
            <a:off x="494983" y="3790950"/>
            <a:ext cx="12192000" cy="92202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indent="357505"/>
            <a:r>
              <a:rPr lang="zh-CN" altLang="en-US" sz="40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这么冷的天气，感冒发烧都是</a:t>
            </a:r>
            <a:r>
              <a:rPr lang="zh-CN" altLang="en-US" sz="54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难免</a:t>
            </a:r>
            <a:r>
              <a:rPr lang="zh-CN" altLang="en-US" sz="40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的，别担心。</a:t>
            </a:r>
            <a:endParaRPr lang="zh-CN" altLang="en-US" sz="4000" b="1" dirty="0">
              <a:solidFill>
                <a:srgbClr val="00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12" name="文本框 2"/>
          <p:cNvSpPr txBox="1"/>
          <p:nvPr/>
        </p:nvSpPr>
        <p:spPr>
          <a:xfrm>
            <a:off x="494983" y="5011879"/>
            <a:ext cx="9788797" cy="92202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indent="357505"/>
            <a:r>
              <a:rPr lang="zh-CN" altLang="en-US" sz="40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学习一门外语，</a:t>
            </a:r>
            <a:r>
              <a:rPr lang="en-US" altLang="zh-CN" sz="40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……</a:t>
            </a:r>
            <a:r>
              <a:rPr lang="zh-CN" altLang="en-US" sz="40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是</a:t>
            </a:r>
            <a:r>
              <a:rPr lang="zh-CN" altLang="en-US" sz="54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难免</a:t>
            </a:r>
            <a:r>
              <a:rPr lang="zh-CN" altLang="en-US" sz="40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的。</a:t>
            </a:r>
            <a:endParaRPr lang="zh-CN" altLang="en-US" sz="4000" b="1" dirty="0">
              <a:solidFill>
                <a:srgbClr val="00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011" grpId="0" bldLvl="0"/>
      <p:bldP spid="43012" grpId="0" bldLvl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文本框 46"/>
          <p:cNvSpPr txBox="1"/>
          <p:nvPr/>
        </p:nvSpPr>
        <p:spPr>
          <a:xfrm>
            <a:off x="862965" y="127635"/>
            <a:ext cx="470662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4800" b="1" spc="300">
                <a:solidFill>
                  <a:srgbClr val="C00000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rPr>
              <a:t>练习：P7</a:t>
            </a:r>
            <a:r>
              <a:rPr lang="en-US" altLang="zh-CN" sz="4800" b="1" spc="300">
                <a:solidFill>
                  <a:srgbClr val="C00000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rPr>
              <a:t>2</a:t>
            </a:r>
            <a:endParaRPr lang="en-US" altLang="zh-CN" sz="4800" b="1" spc="300" dirty="0">
              <a:solidFill>
                <a:srgbClr val="C00000"/>
              </a:solidFill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grpSp>
        <p:nvGrpSpPr>
          <p:cNvPr id="76" name="组合 75"/>
          <p:cNvGrpSpPr/>
          <p:nvPr/>
        </p:nvGrpSpPr>
        <p:grpSpPr>
          <a:xfrm>
            <a:off x="-118824" y="19211"/>
            <a:ext cx="803918" cy="587679"/>
            <a:chOff x="-118824" y="19211"/>
            <a:chExt cx="803918" cy="587679"/>
          </a:xfrm>
        </p:grpSpPr>
        <p:grpSp>
          <p:nvGrpSpPr>
            <p:cNvPr id="75" name="组合 74"/>
            <p:cNvGrpSpPr/>
            <p:nvPr/>
          </p:nvGrpSpPr>
          <p:grpSpPr>
            <a:xfrm>
              <a:off x="-118824" y="19211"/>
              <a:ext cx="803918" cy="530268"/>
              <a:chOff x="-118824" y="19211"/>
              <a:chExt cx="803918" cy="530268"/>
            </a:xfrm>
          </p:grpSpPr>
          <p:sp>
            <p:nvSpPr>
              <p:cNvPr id="49" name="箭头: 五边形 48"/>
              <p:cNvSpPr/>
              <p:nvPr/>
            </p:nvSpPr>
            <p:spPr>
              <a:xfrm rot="13497409">
                <a:off x="-118824" y="19211"/>
                <a:ext cx="803918" cy="530268"/>
              </a:xfrm>
              <a:prstGeom prst="homePlate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  <p:sp>
            <p:nvSpPr>
              <p:cNvPr id="60" name="椭圆 59"/>
              <p:cNvSpPr/>
              <p:nvPr/>
            </p:nvSpPr>
            <p:spPr>
              <a:xfrm>
                <a:off x="78582" y="80963"/>
                <a:ext cx="66675" cy="6667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</p:grpSp>
        <p:sp>
          <p:nvSpPr>
            <p:cNvPr id="59" name="文本框 58"/>
            <p:cNvSpPr txBox="1"/>
            <p:nvPr/>
          </p:nvSpPr>
          <p:spPr>
            <a:xfrm>
              <a:off x="100231" y="146515"/>
              <a:ext cx="537946" cy="460375"/>
            </a:xfrm>
            <a:prstGeom prst="rect">
              <a:avLst/>
            </a:prstGeom>
            <a:solidFill>
              <a:srgbClr val="C00000"/>
            </a:solidFill>
          </p:spPr>
          <p:txBody>
            <a:bodyPr wrap="square" rtlCol="0">
              <a:spAutoFit/>
            </a:bodyPr>
            <a:lstStyle/>
            <a:p>
              <a:pPr algn="ctr"/>
              <a:endParaRPr lang="zh-CN" altLang="en-US" sz="2400" b="1">
                <a:solidFill>
                  <a:schemeClr val="bg1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</p:grpSp>
      <p:sp>
        <p:nvSpPr>
          <p:cNvPr id="3" name="矩形 2"/>
          <p:cNvSpPr/>
          <p:nvPr/>
        </p:nvSpPr>
        <p:spPr>
          <a:xfrm>
            <a:off x="755015" y="950595"/>
            <a:ext cx="11049635" cy="542671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pic>
        <p:nvPicPr>
          <p:cNvPr id="4403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62965" y="1167130"/>
            <a:ext cx="11436350" cy="530383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4035" name="Text Box 4"/>
          <p:cNvSpPr txBox="1"/>
          <p:nvPr/>
        </p:nvSpPr>
        <p:spPr>
          <a:xfrm>
            <a:off x="1672590" y="2389505"/>
            <a:ext cx="11276013" cy="64452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eaLnBrk="0" hangingPunct="0"/>
            <a:r>
              <a:rPr lang="zh-CN" altLang="en-US" sz="36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缺少交流难免就会遇到一些问题。</a:t>
            </a:r>
            <a:endParaRPr lang="zh-CN" altLang="en-US" sz="3600" b="1" dirty="0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44036" name="Text Box 4"/>
          <p:cNvSpPr txBox="1"/>
          <p:nvPr/>
        </p:nvSpPr>
        <p:spPr>
          <a:xfrm>
            <a:off x="1672590" y="3983355"/>
            <a:ext cx="11276013" cy="646113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eaLnBrk="0" hangingPunct="0"/>
            <a:r>
              <a:rPr lang="zh-CN" altLang="en-US" sz="36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每个人一生中都难免碰到一些困难。</a:t>
            </a:r>
            <a:endParaRPr lang="zh-CN" altLang="en-US" sz="3600" b="1" dirty="0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44037" name="Text Box 4"/>
          <p:cNvSpPr txBox="1"/>
          <p:nvPr/>
        </p:nvSpPr>
        <p:spPr>
          <a:xfrm>
            <a:off x="1672590" y="5554980"/>
            <a:ext cx="11276013" cy="64452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eaLnBrk="0" hangingPunct="0"/>
            <a:r>
              <a:rPr lang="zh-CN" altLang="en-US" sz="36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飞机在飞行过程中遇到气流是难免的。</a:t>
            </a:r>
            <a:endParaRPr lang="zh-CN" altLang="en-US" sz="3600" b="1" dirty="0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40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4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440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035" grpId="0"/>
      <p:bldP spid="44036" grpId="0"/>
      <p:bldP spid="44037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文本框 46"/>
          <p:cNvSpPr txBox="1"/>
          <p:nvPr/>
        </p:nvSpPr>
        <p:spPr>
          <a:xfrm>
            <a:off x="862965" y="127635"/>
            <a:ext cx="775716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4800" b="1" spc="300">
                <a:solidFill>
                  <a:srgbClr val="C00000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rPr>
              <a:t>练习：P7</a:t>
            </a:r>
            <a:r>
              <a:rPr lang="en-US" altLang="zh-CN" sz="4800" b="1" spc="300">
                <a:solidFill>
                  <a:srgbClr val="C00000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rPr>
              <a:t>2   </a:t>
            </a:r>
            <a:r>
              <a:rPr lang="zh-CN" altLang="zh-CN" sz="4800" b="1" spc="300">
                <a:solidFill>
                  <a:srgbClr val="C00000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rPr>
              <a:t>难免</a:t>
            </a:r>
            <a:endParaRPr lang="zh-CN" altLang="zh-CN" sz="4800" b="1" spc="300" dirty="0">
              <a:solidFill>
                <a:srgbClr val="C00000"/>
              </a:solidFill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grpSp>
        <p:nvGrpSpPr>
          <p:cNvPr id="76" name="组合 75"/>
          <p:cNvGrpSpPr/>
          <p:nvPr/>
        </p:nvGrpSpPr>
        <p:grpSpPr>
          <a:xfrm>
            <a:off x="-118824" y="19211"/>
            <a:ext cx="803918" cy="587679"/>
            <a:chOff x="-118824" y="19211"/>
            <a:chExt cx="803918" cy="587679"/>
          </a:xfrm>
        </p:grpSpPr>
        <p:grpSp>
          <p:nvGrpSpPr>
            <p:cNvPr id="75" name="组合 74"/>
            <p:cNvGrpSpPr/>
            <p:nvPr/>
          </p:nvGrpSpPr>
          <p:grpSpPr>
            <a:xfrm>
              <a:off x="-118824" y="19211"/>
              <a:ext cx="803918" cy="530268"/>
              <a:chOff x="-118824" y="19211"/>
              <a:chExt cx="803918" cy="530268"/>
            </a:xfrm>
          </p:grpSpPr>
          <p:sp>
            <p:nvSpPr>
              <p:cNvPr id="49" name="箭头: 五边形 48"/>
              <p:cNvSpPr/>
              <p:nvPr/>
            </p:nvSpPr>
            <p:spPr>
              <a:xfrm rot="13497409">
                <a:off x="-118824" y="19211"/>
                <a:ext cx="803918" cy="530268"/>
              </a:xfrm>
              <a:prstGeom prst="homePlate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  <p:sp>
            <p:nvSpPr>
              <p:cNvPr id="60" name="椭圆 59"/>
              <p:cNvSpPr/>
              <p:nvPr/>
            </p:nvSpPr>
            <p:spPr>
              <a:xfrm>
                <a:off x="78582" y="80963"/>
                <a:ext cx="66675" cy="6667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</p:grpSp>
        <p:sp>
          <p:nvSpPr>
            <p:cNvPr id="59" name="文本框 58"/>
            <p:cNvSpPr txBox="1"/>
            <p:nvPr/>
          </p:nvSpPr>
          <p:spPr>
            <a:xfrm>
              <a:off x="100231" y="146515"/>
              <a:ext cx="537946" cy="460375"/>
            </a:xfrm>
            <a:prstGeom prst="rect">
              <a:avLst/>
            </a:prstGeom>
            <a:solidFill>
              <a:srgbClr val="C00000"/>
            </a:solidFill>
          </p:spPr>
          <p:txBody>
            <a:bodyPr wrap="square" rtlCol="0">
              <a:spAutoFit/>
            </a:bodyPr>
            <a:lstStyle/>
            <a:p>
              <a:pPr algn="ctr"/>
              <a:endParaRPr lang="zh-CN" altLang="en-US" sz="2400" b="1">
                <a:solidFill>
                  <a:schemeClr val="bg1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</p:grpSp>
      <p:sp>
        <p:nvSpPr>
          <p:cNvPr id="3" name="矩形 2"/>
          <p:cNvSpPr/>
          <p:nvPr/>
        </p:nvSpPr>
        <p:spPr>
          <a:xfrm>
            <a:off x="755015" y="950595"/>
            <a:ext cx="11049635" cy="542671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pic>
        <p:nvPicPr>
          <p:cNvPr id="45058" name="图片 1"/>
          <p:cNvPicPr>
            <a:picLocks noChangeAspect="1"/>
          </p:cNvPicPr>
          <p:nvPr/>
        </p:nvPicPr>
        <p:blipFill>
          <a:blip r:embed="rId1"/>
          <a:srcRect t="24435"/>
          <a:stretch>
            <a:fillRect/>
          </a:stretch>
        </p:blipFill>
        <p:spPr>
          <a:xfrm>
            <a:off x="270510" y="1136650"/>
            <a:ext cx="11534140" cy="48323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5059" name="Text Box 4"/>
          <p:cNvSpPr txBox="1"/>
          <p:nvPr/>
        </p:nvSpPr>
        <p:spPr>
          <a:xfrm>
            <a:off x="6981825" y="1849755"/>
            <a:ext cx="2660015" cy="64516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eaLnBrk="0" hangingPunct="0"/>
            <a:r>
              <a:rPr lang="zh-CN" altLang="en-US" sz="36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难免会出错</a:t>
            </a:r>
            <a:endParaRPr lang="zh-CN" altLang="en-US" sz="3600" b="1" dirty="0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45060" name="Text Box 4"/>
          <p:cNvSpPr txBox="1"/>
          <p:nvPr/>
        </p:nvSpPr>
        <p:spPr>
          <a:xfrm>
            <a:off x="4949825" y="3545205"/>
            <a:ext cx="2660015" cy="64516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eaLnBrk="0" hangingPunct="0"/>
            <a:r>
              <a:rPr lang="zh-CN" altLang="en-US" sz="36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意见不同</a:t>
            </a:r>
            <a:endParaRPr lang="zh-CN" altLang="en-US" sz="3600" b="1" dirty="0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45061" name="Text Box 4"/>
          <p:cNvSpPr txBox="1"/>
          <p:nvPr/>
        </p:nvSpPr>
        <p:spPr>
          <a:xfrm>
            <a:off x="2965450" y="5219065"/>
            <a:ext cx="4885055" cy="58356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eaLnBrk="0" hangingPunct="0"/>
            <a:r>
              <a:rPr lang="zh-CN" altLang="en-US" sz="32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难免会遇到一些意外情况</a:t>
            </a:r>
            <a:endParaRPr lang="zh-CN" altLang="en-US" sz="3200" b="1" dirty="0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059" grpId="0"/>
      <p:bldP spid="45060" grpId="0"/>
      <p:bldP spid="45061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CE8E5">
              <a:alpha val="5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-2583" y="0"/>
            <a:ext cx="4181475" cy="6858000"/>
          </a:xfrm>
          <a:prstGeom prst="rect">
            <a:avLst/>
          </a:prstGeom>
          <a:solidFill>
            <a:srgbClr val="FF0000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1525253" y="677779"/>
            <a:ext cx="9141494" cy="550244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711200" dist="50800" dir="5400000" algn="ctr" rotWithShape="0">
              <a:srgbClr val="000000">
                <a:alpha val="99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4072104" y="1550342"/>
            <a:ext cx="2428240" cy="7683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4400" b="1" dirty="0">
                <a:solidFill>
                  <a:srgbClr val="C00000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rPr>
              <a:t>第一部分</a:t>
            </a:r>
            <a:endParaRPr lang="zh-CN" altLang="en-US" sz="4400" b="1" dirty="0">
              <a:solidFill>
                <a:srgbClr val="C00000"/>
              </a:solidFill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1525253" y="2009775"/>
            <a:ext cx="2387562" cy="73819"/>
            <a:chOff x="-243184" y="1857374"/>
            <a:chExt cx="2387562" cy="73819"/>
          </a:xfrm>
          <a:solidFill>
            <a:srgbClr val="C00000"/>
          </a:solidFill>
        </p:grpSpPr>
        <p:cxnSp>
          <p:nvCxnSpPr>
            <p:cNvPr id="8" name="直接连接符 7"/>
            <p:cNvCxnSpPr/>
            <p:nvPr/>
          </p:nvCxnSpPr>
          <p:spPr>
            <a:xfrm>
              <a:off x="-243184" y="1857374"/>
              <a:ext cx="2387562" cy="1"/>
            </a:xfrm>
            <a:prstGeom prst="line">
              <a:avLst/>
            </a:prstGeom>
            <a:grpFill/>
            <a:ln w="28575">
              <a:solidFill>
                <a:srgbClr val="C00000"/>
              </a:solidFill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矩形 8"/>
            <p:cNvSpPr/>
            <p:nvPr/>
          </p:nvSpPr>
          <p:spPr>
            <a:xfrm>
              <a:off x="1522078" y="1857374"/>
              <a:ext cx="622300" cy="7381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</p:grpSp>
      <p:sp>
        <p:nvSpPr>
          <p:cNvPr id="47" name="文本框 46"/>
          <p:cNvSpPr txBox="1"/>
          <p:nvPr/>
        </p:nvSpPr>
        <p:spPr>
          <a:xfrm>
            <a:off x="2868930" y="2746375"/>
            <a:ext cx="11441430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4800" b="1" dirty="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  <a:sym typeface="等线" panose="02010600030101010101" charset="-122"/>
              </a:rPr>
              <a:t>电池 欣赏 旗袍 大方 </a:t>
            </a:r>
            <a:endParaRPr lang="zh-CN" altLang="en-US" sz="4800" b="1" dirty="0">
              <a:solidFill>
                <a:srgbClr val="C00000"/>
              </a:solidFill>
              <a:latin typeface="楷体" panose="02010609060101010101" charset="-122"/>
              <a:ea typeface="楷体" panose="02010609060101010101" charset="-122"/>
              <a:sym typeface="等线" panose="02010600030101010101" charset="-122"/>
            </a:endParaRPr>
          </a:p>
          <a:p>
            <a:pPr algn="l"/>
            <a:r>
              <a:rPr lang="zh-CN" altLang="en-US" sz="4800" b="1" dirty="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  <a:sym typeface="等线" panose="02010600030101010101" charset="-122"/>
              </a:rPr>
              <a:t>古典 事物 相识</a:t>
            </a:r>
            <a:r>
              <a:rPr lang="zh-CN" altLang="en-US" sz="4800" b="1" dirty="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  <a:sym typeface="字魂105号-简雅黑" panose="00000500000000000000" pitchFamily="2" charset="-122"/>
              </a:rPr>
              <a:t> </a:t>
            </a:r>
            <a:endParaRPr lang="zh-CN" altLang="en-US" sz="4800" b="1" dirty="0">
              <a:solidFill>
                <a:srgbClr val="C00000"/>
              </a:solidFill>
              <a:latin typeface="楷体" panose="02010609060101010101" charset="-122"/>
              <a:ea typeface="楷体" panose="02010609060101010101" charset="-122"/>
              <a:sym typeface="字魂105号-简雅黑" panose="00000500000000000000" pitchFamily="2" charset="-122"/>
            </a:endParaRPr>
          </a:p>
        </p:txBody>
      </p:sp>
    </p:spTree>
  </p:cSld>
  <p:clrMapOvr>
    <a:masterClrMapping/>
  </p:clrMapOvr>
  <p:transition spd="med">
    <p:pull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文本框 46"/>
          <p:cNvSpPr txBox="1"/>
          <p:nvPr/>
        </p:nvSpPr>
        <p:spPr>
          <a:xfrm>
            <a:off x="862965" y="127635"/>
            <a:ext cx="395986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sz="4800" b="1" dirty="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电池</a:t>
            </a:r>
            <a:r>
              <a:rPr lang="en-US" altLang="zh-CN" sz="4800" b="1" dirty="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    </a:t>
            </a:r>
            <a:r>
              <a:rPr lang="zh-CN" altLang="en-US" sz="4800" b="1" dirty="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旗袍</a:t>
            </a:r>
            <a:endParaRPr lang="zh-CN" altLang="en-US" sz="4800" b="1" dirty="0">
              <a:solidFill>
                <a:srgbClr val="C00000"/>
              </a:solidFill>
              <a:latin typeface="楷体" panose="02010609060101010101" charset="-122"/>
              <a:ea typeface="楷体" panose="02010609060101010101" charset="-122"/>
              <a:sym typeface="+mn-ea"/>
            </a:endParaRPr>
          </a:p>
        </p:txBody>
      </p:sp>
      <p:grpSp>
        <p:nvGrpSpPr>
          <p:cNvPr id="76" name="组合 75"/>
          <p:cNvGrpSpPr/>
          <p:nvPr/>
        </p:nvGrpSpPr>
        <p:grpSpPr>
          <a:xfrm>
            <a:off x="-118824" y="19211"/>
            <a:ext cx="803918" cy="587679"/>
            <a:chOff x="-118824" y="19211"/>
            <a:chExt cx="803918" cy="587679"/>
          </a:xfrm>
        </p:grpSpPr>
        <p:grpSp>
          <p:nvGrpSpPr>
            <p:cNvPr id="75" name="组合 74"/>
            <p:cNvGrpSpPr/>
            <p:nvPr/>
          </p:nvGrpSpPr>
          <p:grpSpPr>
            <a:xfrm>
              <a:off x="-118824" y="19211"/>
              <a:ext cx="803918" cy="530268"/>
              <a:chOff x="-118824" y="19211"/>
              <a:chExt cx="803918" cy="530268"/>
            </a:xfrm>
          </p:grpSpPr>
          <p:sp>
            <p:nvSpPr>
              <p:cNvPr id="49" name="箭头: 五边形 48"/>
              <p:cNvSpPr/>
              <p:nvPr/>
            </p:nvSpPr>
            <p:spPr>
              <a:xfrm rot="13497409">
                <a:off x="-118824" y="19211"/>
                <a:ext cx="803918" cy="530268"/>
              </a:xfrm>
              <a:prstGeom prst="homePlate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  <p:sp>
            <p:nvSpPr>
              <p:cNvPr id="60" name="椭圆 59"/>
              <p:cNvSpPr/>
              <p:nvPr/>
            </p:nvSpPr>
            <p:spPr>
              <a:xfrm>
                <a:off x="78582" y="80963"/>
                <a:ext cx="66675" cy="6667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</p:grpSp>
        <p:sp>
          <p:nvSpPr>
            <p:cNvPr id="59" name="文本框 58"/>
            <p:cNvSpPr txBox="1"/>
            <p:nvPr/>
          </p:nvSpPr>
          <p:spPr>
            <a:xfrm>
              <a:off x="100231" y="146515"/>
              <a:ext cx="537946" cy="460375"/>
            </a:xfrm>
            <a:prstGeom prst="rect">
              <a:avLst/>
            </a:prstGeom>
            <a:solidFill>
              <a:srgbClr val="C00000"/>
            </a:solidFill>
          </p:spPr>
          <p:txBody>
            <a:bodyPr wrap="square" rtlCol="0">
              <a:spAutoFit/>
            </a:bodyPr>
            <a:lstStyle/>
            <a:p>
              <a:pPr algn="ctr"/>
              <a:endParaRPr lang="zh-CN" altLang="en-US" sz="2400" b="1">
                <a:solidFill>
                  <a:schemeClr val="bg1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</p:grpSp>
      <p:sp>
        <p:nvSpPr>
          <p:cNvPr id="3" name="矩形 2"/>
          <p:cNvSpPr/>
          <p:nvPr/>
        </p:nvSpPr>
        <p:spPr>
          <a:xfrm>
            <a:off x="755015" y="950595"/>
            <a:ext cx="11049635" cy="542671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99845" y="2139315"/>
            <a:ext cx="3627120" cy="253238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540375" y="1430655"/>
            <a:ext cx="6264275" cy="3653155"/>
          </a:xfrm>
          <a:prstGeom prst="rect">
            <a:avLst/>
          </a:prstGeom>
        </p:spPr>
      </p:pic>
    </p:spTree>
  </p:cSld>
  <p:clrMapOvr>
    <a:masterClrMapping/>
  </p:clrMapOvr>
  <p:transition spd="med">
    <p:pull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CE8E5">
              <a:alpha val="5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-2583" y="0"/>
            <a:ext cx="4181475" cy="6858000"/>
          </a:xfrm>
          <a:prstGeom prst="rect">
            <a:avLst/>
          </a:prstGeom>
          <a:solidFill>
            <a:srgbClr val="FF0000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1525253" y="677779"/>
            <a:ext cx="9141494" cy="550244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711200" dist="50800" dir="5400000" algn="ctr" rotWithShape="0">
              <a:srgbClr val="000000">
                <a:alpha val="99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4072104" y="1550342"/>
            <a:ext cx="2428240" cy="7683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4400" b="1" dirty="0">
                <a:solidFill>
                  <a:srgbClr val="C00000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rPr>
              <a:t>第一部分</a:t>
            </a:r>
            <a:endParaRPr lang="zh-CN" altLang="en-US" sz="4400" b="1" dirty="0">
              <a:solidFill>
                <a:srgbClr val="C00000"/>
              </a:solidFill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1525253" y="2009775"/>
            <a:ext cx="2387562" cy="73819"/>
            <a:chOff x="-243184" y="1857374"/>
            <a:chExt cx="2387562" cy="73819"/>
          </a:xfrm>
          <a:solidFill>
            <a:srgbClr val="C00000"/>
          </a:solidFill>
        </p:grpSpPr>
        <p:cxnSp>
          <p:nvCxnSpPr>
            <p:cNvPr id="8" name="直接连接符 7"/>
            <p:cNvCxnSpPr/>
            <p:nvPr/>
          </p:nvCxnSpPr>
          <p:spPr>
            <a:xfrm>
              <a:off x="-243184" y="1857374"/>
              <a:ext cx="2387562" cy="1"/>
            </a:xfrm>
            <a:prstGeom prst="line">
              <a:avLst/>
            </a:prstGeom>
            <a:grpFill/>
            <a:ln w="28575">
              <a:solidFill>
                <a:srgbClr val="C00000"/>
              </a:solidFill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矩形 8"/>
            <p:cNvSpPr/>
            <p:nvPr/>
          </p:nvSpPr>
          <p:spPr>
            <a:xfrm>
              <a:off x="1522078" y="1857374"/>
              <a:ext cx="622300" cy="7381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</p:grpSp>
      <p:sp>
        <p:nvSpPr>
          <p:cNvPr id="2" name="PA-文本框 3"/>
          <p:cNvSpPr txBox="1"/>
          <p:nvPr>
            <p:custDataLst>
              <p:tags r:id="rId1"/>
            </p:custDataLst>
          </p:nvPr>
        </p:nvSpPr>
        <p:spPr>
          <a:xfrm>
            <a:off x="3181051" y="2761373"/>
            <a:ext cx="6917055" cy="23069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4800" b="1" dirty="0">
                <a:solidFill>
                  <a:srgbClr val="00009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矛盾   实话   穿着  允许   解释   反应  </a:t>
            </a:r>
            <a:endParaRPr lang="zh-CN" altLang="en-US" sz="4800" b="1" dirty="0">
              <a:solidFill>
                <a:srgbClr val="000090"/>
              </a:solidFill>
              <a:latin typeface="楷体" panose="02010609060101010101" charset="-122"/>
              <a:ea typeface="楷体" panose="02010609060101010101" charset="-122"/>
              <a:sym typeface="+mn-ea"/>
            </a:endParaRPr>
          </a:p>
          <a:p>
            <a:pPr algn="l"/>
            <a:r>
              <a:rPr lang="zh-CN" altLang="en-US" sz="4800" b="1" dirty="0">
                <a:solidFill>
                  <a:srgbClr val="00009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成语</a:t>
            </a:r>
            <a:r>
              <a:rPr lang="zh-CN" altLang="en-US" sz="4800" b="1" spc="300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字魂105号-简雅黑" panose="00000500000000000000" pitchFamily="2" charset="-122"/>
              </a:rPr>
              <a:t> </a:t>
            </a:r>
            <a:endParaRPr lang="zh-CN" altLang="en-US" sz="4800" b="1" spc="300" dirty="0"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字魂105号-简雅黑" panose="00000500000000000000" pitchFamily="2" charset="-122"/>
            </a:endParaRPr>
          </a:p>
        </p:txBody>
      </p:sp>
    </p:spTree>
  </p:cSld>
  <p:clrMapOvr>
    <a:masterClrMapping/>
  </p:clrMapOvr>
  <p:transition spd="med">
    <p:pull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文本框 46"/>
          <p:cNvSpPr txBox="1"/>
          <p:nvPr/>
        </p:nvSpPr>
        <p:spPr>
          <a:xfrm>
            <a:off x="862965" y="127635"/>
            <a:ext cx="577342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4800" b="1" dirty="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相识</a:t>
            </a:r>
            <a:r>
              <a:rPr lang="en-US" altLang="zh-CN" sz="4800" b="1" dirty="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 v.  </a:t>
            </a:r>
            <a:r>
              <a:rPr lang="zh-CN" altLang="en-US" sz="4000" b="1" dirty="0">
                <a:solidFill>
                  <a:srgbClr val="7030A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互相认识</a:t>
            </a:r>
            <a:endParaRPr lang="zh-CN" altLang="en-US" sz="4000" b="1" dirty="0">
              <a:solidFill>
                <a:srgbClr val="7030A0"/>
              </a:solidFill>
              <a:latin typeface="楷体" panose="02010609060101010101" charset="-122"/>
              <a:ea typeface="楷体" panose="02010609060101010101" charset="-122"/>
              <a:sym typeface="+mn-ea"/>
            </a:endParaRPr>
          </a:p>
        </p:txBody>
      </p:sp>
      <p:grpSp>
        <p:nvGrpSpPr>
          <p:cNvPr id="76" name="组合 75"/>
          <p:cNvGrpSpPr/>
          <p:nvPr/>
        </p:nvGrpSpPr>
        <p:grpSpPr>
          <a:xfrm>
            <a:off x="-118824" y="19211"/>
            <a:ext cx="803918" cy="587679"/>
            <a:chOff x="-118824" y="19211"/>
            <a:chExt cx="803918" cy="587679"/>
          </a:xfrm>
        </p:grpSpPr>
        <p:grpSp>
          <p:nvGrpSpPr>
            <p:cNvPr id="75" name="组合 74"/>
            <p:cNvGrpSpPr/>
            <p:nvPr/>
          </p:nvGrpSpPr>
          <p:grpSpPr>
            <a:xfrm>
              <a:off x="-118824" y="19211"/>
              <a:ext cx="803918" cy="530268"/>
              <a:chOff x="-118824" y="19211"/>
              <a:chExt cx="803918" cy="530268"/>
            </a:xfrm>
          </p:grpSpPr>
          <p:sp>
            <p:nvSpPr>
              <p:cNvPr id="49" name="箭头: 五边形 48"/>
              <p:cNvSpPr/>
              <p:nvPr/>
            </p:nvSpPr>
            <p:spPr>
              <a:xfrm rot="13497409">
                <a:off x="-118824" y="19211"/>
                <a:ext cx="803918" cy="530268"/>
              </a:xfrm>
              <a:prstGeom prst="homePlate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  <p:sp>
            <p:nvSpPr>
              <p:cNvPr id="60" name="椭圆 59"/>
              <p:cNvSpPr/>
              <p:nvPr/>
            </p:nvSpPr>
            <p:spPr>
              <a:xfrm>
                <a:off x="78582" y="80963"/>
                <a:ext cx="66675" cy="6667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</p:grpSp>
        <p:sp>
          <p:nvSpPr>
            <p:cNvPr id="59" name="文本框 58"/>
            <p:cNvSpPr txBox="1"/>
            <p:nvPr/>
          </p:nvSpPr>
          <p:spPr>
            <a:xfrm>
              <a:off x="100231" y="146515"/>
              <a:ext cx="537946" cy="460375"/>
            </a:xfrm>
            <a:prstGeom prst="rect">
              <a:avLst/>
            </a:prstGeom>
            <a:solidFill>
              <a:srgbClr val="C00000"/>
            </a:solidFill>
          </p:spPr>
          <p:txBody>
            <a:bodyPr wrap="square" rtlCol="0">
              <a:spAutoFit/>
            </a:bodyPr>
            <a:lstStyle/>
            <a:p>
              <a:pPr algn="ctr"/>
              <a:endParaRPr lang="zh-CN" altLang="en-US" sz="2400" b="1">
                <a:solidFill>
                  <a:schemeClr val="bg1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</p:grpSp>
      <p:sp>
        <p:nvSpPr>
          <p:cNvPr id="3" name="矩形 2"/>
          <p:cNvSpPr/>
          <p:nvPr/>
        </p:nvSpPr>
        <p:spPr>
          <a:xfrm>
            <a:off x="755015" y="950595"/>
            <a:ext cx="11049635" cy="542671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sp>
        <p:nvSpPr>
          <p:cNvPr id="48131" name="文本框 3"/>
          <p:cNvSpPr txBox="1"/>
          <p:nvPr/>
        </p:nvSpPr>
        <p:spPr>
          <a:xfrm>
            <a:off x="487894" y="3338732"/>
            <a:ext cx="10641013" cy="92202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indent="357505"/>
            <a:r>
              <a:rPr lang="zh-CN" altLang="en-US" sz="40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他们两个人是刚</a:t>
            </a:r>
            <a:r>
              <a:rPr lang="zh-CN" altLang="en-US" sz="54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相识</a:t>
            </a:r>
            <a:r>
              <a:rPr lang="zh-CN" altLang="en-US" sz="40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不久的朋友。</a:t>
            </a:r>
            <a:endParaRPr lang="zh-CN" altLang="en-US" sz="4000" b="1" dirty="0">
              <a:solidFill>
                <a:srgbClr val="00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48132" name="文本框 1"/>
          <p:cNvSpPr txBox="1"/>
          <p:nvPr/>
        </p:nvSpPr>
        <p:spPr>
          <a:xfrm>
            <a:off x="487894" y="1780540"/>
            <a:ext cx="11352372" cy="92333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indent="357505"/>
            <a:r>
              <a:rPr lang="zh-CN" altLang="en-US" sz="40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他们是在同学聚会上</a:t>
            </a:r>
            <a:r>
              <a:rPr lang="zh-CN" altLang="en-US" sz="54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相识</a:t>
            </a:r>
            <a:r>
              <a:rPr lang="zh-CN" altLang="en-US" sz="40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的，后来成为了夫妻。</a:t>
            </a:r>
            <a:endParaRPr lang="zh-CN" altLang="en-US" sz="4000" b="1" dirty="0">
              <a:solidFill>
                <a:srgbClr val="00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862965" y="4895614"/>
            <a:ext cx="1002411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 b="1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我们</a:t>
            </a:r>
            <a:r>
              <a:rPr lang="zh-CN" altLang="en-US" sz="54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相识</a:t>
            </a:r>
            <a:r>
              <a:rPr lang="zh-CN" altLang="en-US" sz="4000" b="1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十多年了，感情很深。</a:t>
            </a:r>
            <a:r>
              <a:rPr lang="en-US" altLang="zh-CN" sz="4000" b="1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 </a:t>
            </a:r>
            <a:endParaRPr lang="en-US" altLang="zh-CN" sz="4000" b="1" dirty="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81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81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8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81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81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8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131" grpId="0" bldLvl="0"/>
      <p:bldP spid="48132" grpId="0" bldLvl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文本框 46"/>
          <p:cNvSpPr txBox="1"/>
          <p:nvPr/>
        </p:nvSpPr>
        <p:spPr>
          <a:xfrm>
            <a:off x="862965" y="127635"/>
            <a:ext cx="577342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4800" b="1" dirty="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相识</a:t>
            </a:r>
            <a:r>
              <a:rPr lang="en-US" altLang="zh-CN" sz="4800" b="1" dirty="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 v.  </a:t>
            </a:r>
            <a:r>
              <a:rPr lang="zh-CN" altLang="en-US" sz="4000" b="1" dirty="0">
                <a:solidFill>
                  <a:srgbClr val="7030A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互相认识</a:t>
            </a:r>
            <a:endParaRPr lang="zh-CN" altLang="en-US" sz="4000" b="1" dirty="0">
              <a:solidFill>
                <a:srgbClr val="7030A0"/>
              </a:solidFill>
              <a:latin typeface="楷体" panose="02010609060101010101" charset="-122"/>
              <a:ea typeface="楷体" panose="02010609060101010101" charset="-122"/>
              <a:sym typeface="+mn-ea"/>
            </a:endParaRPr>
          </a:p>
        </p:txBody>
      </p:sp>
      <p:grpSp>
        <p:nvGrpSpPr>
          <p:cNvPr id="76" name="组合 75"/>
          <p:cNvGrpSpPr/>
          <p:nvPr/>
        </p:nvGrpSpPr>
        <p:grpSpPr>
          <a:xfrm>
            <a:off x="-118824" y="19211"/>
            <a:ext cx="803918" cy="587679"/>
            <a:chOff x="-118824" y="19211"/>
            <a:chExt cx="803918" cy="587679"/>
          </a:xfrm>
        </p:grpSpPr>
        <p:grpSp>
          <p:nvGrpSpPr>
            <p:cNvPr id="75" name="组合 74"/>
            <p:cNvGrpSpPr/>
            <p:nvPr/>
          </p:nvGrpSpPr>
          <p:grpSpPr>
            <a:xfrm>
              <a:off x="-118824" y="19211"/>
              <a:ext cx="803918" cy="530268"/>
              <a:chOff x="-118824" y="19211"/>
              <a:chExt cx="803918" cy="530268"/>
            </a:xfrm>
          </p:grpSpPr>
          <p:sp>
            <p:nvSpPr>
              <p:cNvPr id="49" name="箭头: 五边形 48"/>
              <p:cNvSpPr/>
              <p:nvPr/>
            </p:nvSpPr>
            <p:spPr>
              <a:xfrm rot="13497409">
                <a:off x="-118824" y="19211"/>
                <a:ext cx="803918" cy="530268"/>
              </a:xfrm>
              <a:prstGeom prst="homePlate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  <p:sp>
            <p:nvSpPr>
              <p:cNvPr id="60" name="椭圆 59"/>
              <p:cNvSpPr/>
              <p:nvPr/>
            </p:nvSpPr>
            <p:spPr>
              <a:xfrm>
                <a:off x="78582" y="80963"/>
                <a:ext cx="66675" cy="6667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</p:grpSp>
        <p:sp>
          <p:nvSpPr>
            <p:cNvPr id="59" name="文本框 58"/>
            <p:cNvSpPr txBox="1"/>
            <p:nvPr/>
          </p:nvSpPr>
          <p:spPr>
            <a:xfrm>
              <a:off x="100231" y="146515"/>
              <a:ext cx="537946" cy="460375"/>
            </a:xfrm>
            <a:prstGeom prst="rect">
              <a:avLst/>
            </a:prstGeom>
            <a:solidFill>
              <a:srgbClr val="C00000"/>
            </a:solidFill>
          </p:spPr>
          <p:txBody>
            <a:bodyPr wrap="square" rtlCol="0">
              <a:spAutoFit/>
            </a:bodyPr>
            <a:lstStyle/>
            <a:p>
              <a:pPr algn="ctr"/>
              <a:endParaRPr lang="zh-CN" altLang="en-US" sz="2400" b="1">
                <a:solidFill>
                  <a:schemeClr val="bg1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</p:grpSp>
      <p:sp>
        <p:nvSpPr>
          <p:cNvPr id="3" name="矩形 2"/>
          <p:cNvSpPr/>
          <p:nvPr/>
        </p:nvSpPr>
        <p:spPr>
          <a:xfrm>
            <a:off x="755015" y="950595"/>
            <a:ext cx="11049635" cy="542671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301750" y="1290320"/>
            <a:ext cx="618934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A </a:t>
            </a:r>
            <a:r>
              <a:rPr lang="zh-CN" altLang="en-US" sz="44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和</a:t>
            </a:r>
            <a:r>
              <a:rPr lang="en-US" altLang="zh-CN" sz="44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/</a:t>
            </a:r>
            <a:r>
              <a:rPr lang="zh-CN" altLang="en-US" sz="44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与</a:t>
            </a:r>
            <a:r>
              <a:rPr lang="en-US" altLang="zh-CN" sz="44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/</a:t>
            </a:r>
            <a:r>
              <a:rPr lang="zh-CN" altLang="en-US" sz="44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跟</a:t>
            </a:r>
            <a:r>
              <a:rPr lang="en-US" altLang="zh-CN" sz="44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B  </a:t>
            </a:r>
            <a:r>
              <a:rPr lang="en-US" altLang="zh-CN" sz="44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相识</a:t>
            </a:r>
            <a:r>
              <a:rPr lang="en-US" altLang="zh-CN" sz="44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    </a:t>
            </a:r>
            <a:endParaRPr lang="en-US" altLang="zh-CN" sz="4400" b="1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301750" y="2289962"/>
            <a:ext cx="1002411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b="1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我永远不会忘记与你</a:t>
            </a:r>
            <a:r>
              <a:rPr lang="zh-CN" altLang="en-US" sz="44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相识</a:t>
            </a:r>
            <a:r>
              <a:rPr lang="zh-CN" altLang="en-US" sz="3600" b="1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的那一天。</a:t>
            </a:r>
            <a:r>
              <a:rPr lang="en-US" altLang="zh-CN" sz="3600" dirty="0">
                <a:solidFill>
                  <a:schemeClr val="accent6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</a:t>
            </a:r>
            <a:r>
              <a:rPr lang="en-US" altLang="zh-CN" sz="3600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   </a:t>
            </a:r>
            <a:endParaRPr lang="en-US" altLang="zh-CN" sz="3600" dirty="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1301750" y="3798605"/>
            <a:ext cx="1023128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b="1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我</a:t>
            </a:r>
            <a:r>
              <a:rPr lang="zh-CN" altLang="en-US" sz="3600" b="1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永远不会忘记</a:t>
            </a:r>
            <a:r>
              <a:rPr lang="en-US" altLang="zh-CN" sz="3600" b="1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_________________</a:t>
            </a:r>
            <a:r>
              <a:rPr lang="zh-CN" altLang="en-US" sz="3600" b="1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的</a:t>
            </a:r>
            <a:r>
              <a:rPr lang="zh-CN" altLang="en-US" sz="3600" b="1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二零二一年</a:t>
            </a:r>
            <a:r>
              <a:rPr lang="zh-CN" altLang="en-US" sz="3600" b="1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九月。</a:t>
            </a:r>
            <a:r>
              <a:rPr lang="en-US" altLang="zh-CN" sz="3600" dirty="0">
                <a:solidFill>
                  <a:schemeClr val="accent6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</a:t>
            </a:r>
            <a:r>
              <a:rPr lang="en-US" altLang="zh-CN" sz="3600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   </a:t>
            </a:r>
            <a:endParaRPr lang="en-US" altLang="zh-CN" sz="3600" dirty="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4648208" y="3633782"/>
            <a:ext cx="3976353" cy="6451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36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与四班同学们相识</a:t>
            </a:r>
            <a:endParaRPr lang="zh-CN" altLang="en-US" sz="3600" dirty="0"/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文本框 46"/>
          <p:cNvSpPr txBox="1"/>
          <p:nvPr/>
        </p:nvSpPr>
        <p:spPr>
          <a:xfrm>
            <a:off x="862965" y="127635"/>
            <a:ext cx="686244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4800" b="1" dirty="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欣赏</a:t>
            </a:r>
            <a:r>
              <a:rPr lang="en-US" altLang="zh-CN" sz="4800" b="1" dirty="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  V. </a:t>
            </a:r>
            <a:r>
              <a:rPr lang="en-US" altLang="zh-CN" sz="4800" b="1" spc="300">
                <a:solidFill>
                  <a:srgbClr val="C00000"/>
                </a:solidFill>
                <a:latin typeface="黑体" panose="02010609060101010101" charset="-122"/>
                <a:ea typeface="黑体" panose="02010609060101010101" charset="-122"/>
                <a:cs typeface="华文楷体" panose="02010600040101010101" charset="-122"/>
                <a:sym typeface="字魂105号-简雅黑" panose="00000500000000000000" pitchFamily="2" charset="-122"/>
              </a:rPr>
              <a:t> </a:t>
            </a:r>
            <a:endParaRPr lang="zh-CN" altLang="en-US" sz="4800" b="1" spc="300">
              <a:solidFill>
                <a:srgbClr val="C00000"/>
              </a:solidFill>
              <a:latin typeface="黑体" panose="02010609060101010101" charset="-122"/>
              <a:ea typeface="黑体" panose="02010609060101010101" charset="-122"/>
              <a:cs typeface="华文楷体" panose="02010600040101010101" charset="-122"/>
              <a:sym typeface="字魂105号-简雅黑" panose="00000500000000000000" pitchFamily="2" charset="-122"/>
            </a:endParaRPr>
          </a:p>
        </p:txBody>
      </p:sp>
      <p:grpSp>
        <p:nvGrpSpPr>
          <p:cNvPr id="76" name="组合 75"/>
          <p:cNvGrpSpPr/>
          <p:nvPr/>
        </p:nvGrpSpPr>
        <p:grpSpPr>
          <a:xfrm>
            <a:off x="-118824" y="19211"/>
            <a:ext cx="803918" cy="587679"/>
            <a:chOff x="-118824" y="19211"/>
            <a:chExt cx="803918" cy="587679"/>
          </a:xfrm>
        </p:grpSpPr>
        <p:grpSp>
          <p:nvGrpSpPr>
            <p:cNvPr id="75" name="组合 74"/>
            <p:cNvGrpSpPr/>
            <p:nvPr/>
          </p:nvGrpSpPr>
          <p:grpSpPr>
            <a:xfrm>
              <a:off x="-118824" y="19211"/>
              <a:ext cx="803918" cy="530268"/>
              <a:chOff x="-118824" y="19211"/>
              <a:chExt cx="803918" cy="530268"/>
            </a:xfrm>
          </p:grpSpPr>
          <p:sp>
            <p:nvSpPr>
              <p:cNvPr id="49" name="箭头: 五边形 48"/>
              <p:cNvSpPr/>
              <p:nvPr/>
            </p:nvSpPr>
            <p:spPr>
              <a:xfrm rot="13497409">
                <a:off x="-118824" y="19211"/>
                <a:ext cx="803918" cy="530268"/>
              </a:xfrm>
              <a:prstGeom prst="homePlate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  <p:sp>
            <p:nvSpPr>
              <p:cNvPr id="60" name="椭圆 59"/>
              <p:cNvSpPr/>
              <p:nvPr/>
            </p:nvSpPr>
            <p:spPr>
              <a:xfrm>
                <a:off x="78582" y="80963"/>
                <a:ext cx="66675" cy="6667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</p:grpSp>
        <p:sp>
          <p:nvSpPr>
            <p:cNvPr id="59" name="文本框 58"/>
            <p:cNvSpPr txBox="1"/>
            <p:nvPr/>
          </p:nvSpPr>
          <p:spPr>
            <a:xfrm>
              <a:off x="100231" y="146515"/>
              <a:ext cx="537946" cy="460375"/>
            </a:xfrm>
            <a:prstGeom prst="rect">
              <a:avLst/>
            </a:prstGeom>
            <a:solidFill>
              <a:srgbClr val="C00000"/>
            </a:solidFill>
          </p:spPr>
          <p:txBody>
            <a:bodyPr wrap="square" rtlCol="0">
              <a:spAutoFit/>
            </a:bodyPr>
            <a:lstStyle/>
            <a:p>
              <a:pPr algn="ctr"/>
              <a:endParaRPr lang="zh-CN" altLang="en-US" sz="2400" b="1">
                <a:solidFill>
                  <a:schemeClr val="bg1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</p:grpSp>
      <p:sp>
        <p:nvSpPr>
          <p:cNvPr id="3" name="矩形 2"/>
          <p:cNvSpPr/>
          <p:nvPr/>
        </p:nvSpPr>
        <p:spPr>
          <a:xfrm>
            <a:off x="755015" y="950595"/>
            <a:ext cx="11049635" cy="542671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pic>
        <p:nvPicPr>
          <p:cNvPr id="49155" name="图片 2"/>
          <p:cNvPicPr>
            <a:picLocks noGrp="1"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016497" y="1161469"/>
            <a:ext cx="2604506" cy="1765881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9156" name="文本框 3"/>
          <p:cNvSpPr txBox="1"/>
          <p:nvPr/>
        </p:nvSpPr>
        <p:spPr>
          <a:xfrm>
            <a:off x="469265" y="2005330"/>
            <a:ext cx="10642600" cy="92202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indent="357505"/>
            <a:r>
              <a:rPr lang="zh-CN" altLang="en-US" sz="40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她坐在车上</a:t>
            </a:r>
            <a:r>
              <a:rPr lang="zh-CN" altLang="en-US" sz="54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欣赏</a:t>
            </a:r>
            <a:r>
              <a:rPr lang="zh-CN" altLang="en-US" sz="40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路边美丽的风景。</a:t>
            </a:r>
            <a:endParaRPr lang="zh-CN" altLang="en-US" sz="4000" b="1" dirty="0">
              <a:solidFill>
                <a:srgbClr val="00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862965" y="1205865"/>
            <a:ext cx="945578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1. V. </a:t>
            </a:r>
            <a:r>
              <a:rPr lang="zh-CN" altLang="en-US" sz="3200" b="1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美好地享受</a:t>
            </a:r>
            <a:r>
              <a:rPr lang="en-US" altLang="zh-CN" sz="3200" b="1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/</a:t>
            </a:r>
            <a:r>
              <a:rPr lang="zh-CN" altLang="en-US" sz="3200" b="1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看</a:t>
            </a:r>
            <a:r>
              <a:rPr lang="en-US" altLang="zh-CN" sz="3200" b="1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/</a:t>
            </a:r>
            <a:r>
              <a:rPr lang="zh-CN" altLang="en-US" sz="3200" b="1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听</a:t>
            </a:r>
            <a:r>
              <a:rPr lang="en-US" altLang="zh-CN" sz="3200" b="1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……</a:t>
            </a:r>
            <a:endParaRPr lang="en-US" altLang="zh-CN" sz="3200" b="1">
              <a:gradFill>
                <a:gsLst>
                  <a:gs pos="0">
                    <a:srgbClr val="7B32B2"/>
                  </a:gs>
                  <a:gs pos="100000">
                    <a:srgbClr val="401A5D"/>
                  </a:gs>
                </a:gsLst>
                <a:lin scaled="0"/>
              </a:gradFill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804545" y="3053715"/>
            <a:ext cx="10583545" cy="16300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让我们一起来</a:t>
            </a:r>
            <a:r>
              <a:rPr lang="zh-CN" altLang="en-US" sz="60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欣赏</a:t>
            </a:r>
            <a:r>
              <a:rPr lang="zh-CN" altLang="en-US" sz="40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一下这首音乐</a:t>
            </a:r>
            <a:r>
              <a:rPr lang="en-US" altLang="zh-CN" sz="40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/</a:t>
            </a:r>
            <a:r>
              <a:rPr lang="zh-CN" altLang="en-US" sz="40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这个视频</a:t>
            </a:r>
            <a:r>
              <a:rPr lang="en-US" altLang="zh-CN" sz="40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/</a:t>
            </a:r>
            <a:r>
              <a:rPr lang="zh-CN" altLang="en-US" sz="40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这里的美景</a:t>
            </a:r>
            <a:r>
              <a:rPr lang="en-US" altLang="zh-CN" sz="40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……</a:t>
            </a:r>
            <a:endParaRPr lang="en-US" altLang="zh-CN" sz="4000" b="1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91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91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9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156" grpId="0" bldLvl="0"/>
      <p:bldP spid="7" grpId="0"/>
      <p:bldP spid="8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文本框 46"/>
          <p:cNvSpPr txBox="1"/>
          <p:nvPr/>
        </p:nvSpPr>
        <p:spPr>
          <a:xfrm>
            <a:off x="862965" y="127635"/>
            <a:ext cx="686244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4800" b="1" dirty="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欣赏</a:t>
            </a:r>
            <a:r>
              <a:rPr lang="en-US" altLang="zh-CN" sz="4800" b="1" dirty="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  V. </a:t>
            </a:r>
            <a:r>
              <a:rPr lang="en-US" altLang="zh-CN" sz="4800" b="1" spc="300">
                <a:solidFill>
                  <a:srgbClr val="C00000"/>
                </a:solidFill>
                <a:latin typeface="黑体" panose="02010609060101010101" charset="-122"/>
                <a:ea typeface="黑体" panose="02010609060101010101" charset="-122"/>
                <a:cs typeface="华文楷体" panose="02010600040101010101" charset="-122"/>
                <a:sym typeface="字魂105号-简雅黑" panose="00000500000000000000" pitchFamily="2" charset="-122"/>
              </a:rPr>
              <a:t> </a:t>
            </a:r>
            <a:endParaRPr lang="zh-CN" altLang="en-US" sz="4800" b="1" spc="300">
              <a:solidFill>
                <a:srgbClr val="C00000"/>
              </a:solidFill>
              <a:latin typeface="黑体" panose="02010609060101010101" charset="-122"/>
              <a:ea typeface="黑体" panose="02010609060101010101" charset="-122"/>
              <a:cs typeface="华文楷体" panose="02010600040101010101" charset="-122"/>
              <a:sym typeface="字魂105号-简雅黑" panose="00000500000000000000" pitchFamily="2" charset="-122"/>
            </a:endParaRPr>
          </a:p>
        </p:txBody>
      </p:sp>
      <p:grpSp>
        <p:nvGrpSpPr>
          <p:cNvPr id="76" name="组合 75"/>
          <p:cNvGrpSpPr/>
          <p:nvPr/>
        </p:nvGrpSpPr>
        <p:grpSpPr>
          <a:xfrm>
            <a:off x="-118824" y="19211"/>
            <a:ext cx="803918" cy="587679"/>
            <a:chOff x="-118824" y="19211"/>
            <a:chExt cx="803918" cy="587679"/>
          </a:xfrm>
        </p:grpSpPr>
        <p:grpSp>
          <p:nvGrpSpPr>
            <p:cNvPr id="75" name="组合 74"/>
            <p:cNvGrpSpPr/>
            <p:nvPr/>
          </p:nvGrpSpPr>
          <p:grpSpPr>
            <a:xfrm>
              <a:off x="-118824" y="19211"/>
              <a:ext cx="803918" cy="530268"/>
              <a:chOff x="-118824" y="19211"/>
              <a:chExt cx="803918" cy="530268"/>
            </a:xfrm>
          </p:grpSpPr>
          <p:sp>
            <p:nvSpPr>
              <p:cNvPr id="49" name="箭头: 五边形 48"/>
              <p:cNvSpPr/>
              <p:nvPr/>
            </p:nvSpPr>
            <p:spPr>
              <a:xfrm rot="13497409">
                <a:off x="-118824" y="19211"/>
                <a:ext cx="803918" cy="530268"/>
              </a:xfrm>
              <a:prstGeom prst="homePlate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  <p:sp>
            <p:nvSpPr>
              <p:cNvPr id="60" name="椭圆 59"/>
              <p:cNvSpPr/>
              <p:nvPr/>
            </p:nvSpPr>
            <p:spPr>
              <a:xfrm>
                <a:off x="78582" y="80963"/>
                <a:ext cx="66675" cy="6667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</p:grpSp>
        <p:sp>
          <p:nvSpPr>
            <p:cNvPr id="59" name="文本框 58"/>
            <p:cNvSpPr txBox="1"/>
            <p:nvPr/>
          </p:nvSpPr>
          <p:spPr>
            <a:xfrm>
              <a:off x="100231" y="146515"/>
              <a:ext cx="537946" cy="460375"/>
            </a:xfrm>
            <a:prstGeom prst="rect">
              <a:avLst/>
            </a:prstGeom>
            <a:solidFill>
              <a:srgbClr val="C00000"/>
            </a:solidFill>
          </p:spPr>
          <p:txBody>
            <a:bodyPr wrap="square" rtlCol="0">
              <a:spAutoFit/>
            </a:bodyPr>
            <a:lstStyle/>
            <a:p>
              <a:pPr algn="ctr"/>
              <a:endParaRPr lang="zh-CN" altLang="en-US" sz="2400" b="1">
                <a:solidFill>
                  <a:schemeClr val="bg1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</p:grpSp>
      <p:sp>
        <p:nvSpPr>
          <p:cNvPr id="3" name="矩形 2"/>
          <p:cNvSpPr/>
          <p:nvPr/>
        </p:nvSpPr>
        <p:spPr>
          <a:xfrm>
            <a:off x="755015" y="950595"/>
            <a:ext cx="11049635" cy="542671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804545" y="1205230"/>
            <a:ext cx="94557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2. V. </a:t>
            </a:r>
            <a:r>
              <a:rPr lang="zh-CN" altLang="en-US" sz="3200" b="1" dirty="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欣赏</a:t>
            </a:r>
            <a:r>
              <a:rPr lang="en-US" altLang="zh-CN" sz="3200" b="1" dirty="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 + sb</a:t>
            </a:r>
            <a:r>
              <a:rPr lang="zh-CN" altLang="en-US" sz="3200" b="1" dirty="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（的</a:t>
            </a:r>
            <a:r>
              <a:rPr lang="en-US" altLang="zh-CN" sz="3200" b="1" dirty="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N</a:t>
            </a:r>
            <a:r>
              <a:rPr lang="zh-CN" altLang="en-US" sz="3200" b="1" dirty="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）</a:t>
            </a:r>
            <a:r>
              <a:rPr lang="en-US" altLang="zh-CN" sz="3200" b="1" dirty="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.  </a:t>
            </a:r>
            <a:r>
              <a:rPr lang="zh-CN" altLang="en-US" sz="3200" b="1" dirty="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认为</a:t>
            </a:r>
            <a:r>
              <a:rPr lang="en-US" altLang="zh-CN" sz="3200" b="1" dirty="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……</a:t>
            </a:r>
            <a:r>
              <a:rPr lang="zh-CN" altLang="en-US" sz="3200" b="1" dirty="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好；喜欢</a:t>
            </a:r>
            <a:r>
              <a:rPr lang="en-US" altLang="zh-CN" sz="3200" b="1" dirty="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……</a:t>
            </a:r>
            <a:endParaRPr lang="en-US" altLang="zh-CN" sz="3200" b="1" dirty="0">
              <a:gradFill>
                <a:gsLst>
                  <a:gs pos="0">
                    <a:srgbClr val="7B32B2"/>
                  </a:gs>
                  <a:gs pos="100000">
                    <a:srgbClr val="401A5D"/>
                  </a:gs>
                </a:gsLst>
                <a:lin scaled="0"/>
              </a:gradFill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804545" y="2327910"/>
            <a:ext cx="10583545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他的工作能力很强，老板很</a:t>
            </a:r>
            <a:r>
              <a:rPr lang="zh-CN" altLang="en-US" sz="60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欣赏</a:t>
            </a:r>
            <a:r>
              <a:rPr lang="zh-CN" altLang="en-US" sz="40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他。</a:t>
            </a:r>
            <a:endParaRPr lang="zh-CN" altLang="en-US" sz="4000" b="1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  <p:sp>
        <p:nvSpPr>
          <p:cNvPr id="2" name="文本框 4"/>
          <p:cNvSpPr txBox="1"/>
          <p:nvPr/>
        </p:nvSpPr>
        <p:spPr>
          <a:xfrm>
            <a:off x="519748" y="3425825"/>
            <a:ext cx="10641012" cy="1014413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indent="357505"/>
            <a:r>
              <a:rPr lang="zh-CN" altLang="en-US" sz="44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老板很</a:t>
            </a:r>
            <a:r>
              <a:rPr lang="zh-CN" altLang="en-US" sz="60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欣赏</a:t>
            </a:r>
            <a:r>
              <a:rPr lang="zh-CN" altLang="en-US" sz="44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这位员工的工作能力。</a:t>
            </a:r>
            <a:endParaRPr lang="zh-CN" altLang="en-US" sz="4400" b="1" dirty="0">
              <a:solidFill>
                <a:srgbClr val="00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6" grpId="0"/>
      <p:bldP spid="2" grpId="0" bldLvl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文本框 46"/>
          <p:cNvSpPr txBox="1"/>
          <p:nvPr/>
        </p:nvSpPr>
        <p:spPr>
          <a:xfrm>
            <a:off x="862965" y="127635"/>
            <a:ext cx="686244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 sz="4800" b="1" dirty="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事物  N. </a:t>
            </a:r>
            <a:r>
              <a:rPr lang="en-US" altLang="zh-CN" sz="4800" b="1" spc="300">
                <a:solidFill>
                  <a:srgbClr val="C00000"/>
                </a:solidFill>
                <a:latin typeface="黑体" panose="02010609060101010101" charset="-122"/>
                <a:ea typeface="黑体" panose="02010609060101010101" charset="-122"/>
                <a:cs typeface="华文楷体" panose="02010600040101010101" charset="-122"/>
                <a:sym typeface="字魂105号-简雅黑" panose="00000500000000000000" pitchFamily="2" charset="-122"/>
              </a:rPr>
              <a:t> </a:t>
            </a:r>
            <a:endParaRPr lang="zh-CN" altLang="en-US" sz="4800" b="1" spc="300">
              <a:solidFill>
                <a:srgbClr val="C00000"/>
              </a:solidFill>
              <a:latin typeface="黑体" panose="02010609060101010101" charset="-122"/>
              <a:ea typeface="黑体" panose="02010609060101010101" charset="-122"/>
              <a:cs typeface="华文楷体" panose="02010600040101010101" charset="-122"/>
              <a:sym typeface="字魂105号-简雅黑" panose="00000500000000000000" pitchFamily="2" charset="-122"/>
            </a:endParaRPr>
          </a:p>
        </p:txBody>
      </p:sp>
      <p:grpSp>
        <p:nvGrpSpPr>
          <p:cNvPr id="76" name="组合 75"/>
          <p:cNvGrpSpPr/>
          <p:nvPr/>
        </p:nvGrpSpPr>
        <p:grpSpPr>
          <a:xfrm>
            <a:off x="-118824" y="19211"/>
            <a:ext cx="803918" cy="587679"/>
            <a:chOff x="-118824" y="19211"/>
            <a:chExt cx="803918" cy="587679"/>
          </a:xfrm>
        </p:grpSpPr>
        <p:grpSp>
          <p:nvGrpSpPr>
            <p:cNvPr id="75" name="组合 74"/>
            <p:cNvGrpSpPr/>
            <p:nvPr/>
          </p:nvGrpSpPr>
          <p:grpSpPr>
            <a:xfrm>
              <a:off x="-118824" y="19211"/>
              <a:ext cx="803918" cy="530268"/>
              <a:chOff x="-118824" y="19211"/>
              <a:chExt cx="803918" cy="530268"/>
            </a:xfrm>
          </p:grpSpPr>
          <p:sp>
            <p:nvSpPr>
              <p:cNvPr id="49" name="箭头: 五边形 48"/>
              <p:cNvSpPr/>
              <p:nvPr/>
            </p:nvSpPr>
            <p:spPr>
              <a:xfrm rot="13497409">
                <a:off x="-118824" y="19211"/>
                <a:ext cx="803918" cy="530268"/>
              </a:xfrm>
              <a:prstGeom prst="homePlate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  <p:sp>
            <p:nvSpPr>
              <p:cNvPr id="60" name="椭圆 59"/>
              <p:cNvSpPr/>
              <p:nvPr/>
            </p:nvSpPr>
            <p:spPr>
              <a:xfrm>
                <a:off x="78582" y="80963"/>
                <a:ext cx="66675" cy="6667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</p:grpSp>
        <p:sp>
          <p:nvSpPr>
            <p:cNvPr id="59" name="文本框 58"/>
            <p:cNvSpPr txBox="1"/>
            <p:nvPr/>
          </p:nvSpPr>
          <p:spPr>
            <a:xfrm>
              <a:off x="100231" y="146515"/>
              <a:ext cx="537946" cy="460375"/>
            </a:xfrm>
            <a:prstGeom prst="rect">
              <a:avLst/>
            </a:prstGeom>
            <a:solidFill>
              <a:srgbClr val="C00000"/>
            </a:solidFill>
          </p:spPr>
          <p:txBody>
            <a:bodyPr wrap="square" rtlCol="0">
              <a:spAutoFit/>
            </a:bodyPr>
            <a:lstStyle/>
            <a:p>
              <a:pPr algn="ctr"/>
              <a:endParaRPr lang="zh-CN" altLang="en-US" sz="2400" b="1">
                <a:solidFill>
                  <a:schemeClr val="bg1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</p:grpSp>
      <p:sp>
        <p:nvSpPr>
          <p:cNvPr id="3" name="矩形 2"/>
          <p:cNvSpPr/>
          <p:nvPr/>
        </p:nvSpPr>
        <p:spPr>
          <a:xfrm>
            <a:off x="755015" y="950595"/>
            <a:ext cx="11049635" cy="542671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sp>
        <p:nvSpPr>
          <p:cNvPr id="50179" name="文本框 1"/>
          <p:cNvSpPr txBox="1"/>
          <p:nvPr/>
        </p:nvSpPr>
        <p:spPr>
          <a:xfrm>
            <a:off x="862965" y="1176338"/>
            <a:ext cx="10325100" cy="92202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zh-CN" altLang="en-US" sz="4000" b="1" dirty="0">
                <a:latin typeface="楷体" panose="02010609060101010101" charset="-122"/>
                <a:ea typeface="楷体" panose="02010609060101010101" charset="-122"/>
              </a:rPr>
              <a:t>地球对地球上的任何</a:t>
            </a:r>
            <a:r>
              <a:rPr lang="zh-CN" altLang="en-US" sz="54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事物</a:t>
            </a:r>
            <a:r>
              <a:rPr lang="zh-CN" altLang="en-US" sz="4000" b="1" dirty="0">
                <a:latin typeface="楷体" panose="02010609060101010101" charset="-122"/>
                <a:ea typeface="楷体" panose="02010609060101010101" charset="-122"/>
              </a:rPr>
              <a:t>都有引力。</a:t>
            </a:r>
            <a:endParaRPr lang="zh-CN" altLang="en-US" sz="4000" b="1" dirty="0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50180" name="文本框 3"/>
          <p:cNvSpPr txBox="1"/>
          <p:nvPr/>
        </p:nvSpPr>
        <p:spPr>
          <a:xfrm>
            <a:off x="862965" y="2689225"/>
            <a:ext cx="10325100" cy="92202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zh-CN" altLang="en-US" sz="4000" b="1" dirty="0">
                <a:latin typeface="楷体" panose="02010609060101010101" charset="-122"/>
                <a:ea typeface="楷体" panose="02010609060101010101" charset="-122"/>
              </a:rPr>
              <a:t>年轻人更容易接受新鲜</a:t>
            </a:r>
            <a:r>
              <a:rPr lang="zh-CN" altLang="en-US" sz="54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事物</a:t>
            </a:r>
            <a:r>
              <a:rPr lang="zh-CN" altLang="en-US" sz="4000" b="1" dirty="0">
                <a:latin typeface="楷体" panose="02010609060101010101" charset="-122"/>
                <a:ea typeface="楷体" panose="02010609060101010101" charset="-122"/>
              </a:rPr>
              <a:t>。</a:t>
            </a:r>
            <a:endParaRPr lang="zh-CN" altLang="en-US" sz="4000" b="1" dirty="0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50181" name="文本框 4"/>
          <p:cNvSpPr txBox="1"/>
          <p:nvPr/>
        </p:nvSpPr>
        <p:spPr>
          <a:xfrm>
            <a:off x="862648" y="4052253"/>
            <a:ext cx="11906250" cy="92202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zh-CN" altLang="en-US" sz="4000" b="1" dirty="0">
                <a:latin typeface="楷体" panose="02010609060101010101" charset="-122"/>
                <a:ea typeface="楷体" panose="02010609060101010101" charset="-122"/>
              </a:rPr>
              <a:t>他一直待在家里，对外面的</a:t>
            </a:r>
            <a:r>
              <a:rPr lang="zh-CN" altLang="en-US" sz="54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事物</a:t>
            </a:r>
            <a:r>
              <a:rPr lang="zh-CN" altLang="en-US" sz="4000" b="1" dirty="0">
                <a:latin typeface="楷体" panose="02010609060101010101" charset="-122"/>
                <a:ea typeface="楷体" panose="02010609060101010101" charset="-122"/>
              </a:rPr>
              <a:t>完全不感兴趣。</a:t>
            </a:r>
            <a:endParaRPr lang="zh-CN" altLang="en-US" sz="4000" b="1" dirty="0"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01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01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0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01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01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0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01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01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0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179" grpId="0" bldLvl="0"/>
      <p:bldP spid="50180" grpId="0" bldLvl="0"/>
      <p:bldP spid="50181" grpId="0" bldLvl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文本框 46"/>
          <p:cNvSpPr txBox="1"/>
          <p:nvPr/>
        </p:nvSpPr>
        <p:spPr>
          <a:xfrm>
            <a:off x="862965" y="127635"/>
            <a:ext cx="686244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4800" b="1" dirty="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大方</a:t>
            </a:r>
            <a:r>
              <a:rPr lang="en-US" altLang="zh-CN" sz="4800" b="1" dirty="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  adj. </a:t>
            </a:r>
            <a:r>
              <a:rPr lang="en-US" altLang="zh-CN" sz="4800" b="1" spc="300">
                <a:solidFill>
                  <a:srgbClr val="C00000"/>
                </a:solidFill>
                <a:latin typeface="黑体" panose="02010609060101010101" charset="-122"/>
                <a:ea typeface="黑体" panose="02010609060101010101" charset="-122"/>
                <a:cs typeface="华文楷体" panose="02010600040101010101" charset="-122"/>
                <a:sym typeface="字魂105号-简雅黑" panose="00000500000000000000" pitchFamily="2" charset="-122"/>
              </a:rPr>
              <a:t> </a:t>
            </a:r>
            <a:endParaRPr lang="zh-CN" altLang="en-US" sz="4800" b="1" spc="300">
              <a:solidFill>
                <a:srgbClr val="C00000"/>
              </a:solidFill>
              <a:latin typeface="黑体" panose="02010609060101010101" charset="-122"/>
              <a:ea typeface="黑体" panose="02010609060101010101" charset="-122"/>
              <a:cs typeface="华文楷体" panose="02010600040101010101" charset="-122"/>
              <a:sym typeface="字魂105号-简雅黑" panose="00000500000000000000" pitchFamily="2" charset="-122"/>
            </a:endParaRPr>
          </a:p>
        </p:txBody>
      </p:sp>
      <p:grpSp>
        <p:nvGrpSpPr>
          <p:cNvPr id="76" name="组合 75"/>
          <p:cNvGrpSpPr/>
          <p:nvPr/>
        </p:nvGrpSpPr>
        <p:grpSpPr>
          <a:xfrm>
            <a:off x="-118824" y="19211"/>
            <a:ext cx="803918" cy="587679"/>
            <a:chOff x="-118824" y="19211"/>
            <a:chExt cx="803918" cy="587679"/>
          </a:xfrm>
        </p:grpSpPr>
        <p:grpSp>
          <p:nvGrpSpPr>
            <p:cNvPr id="75" name="组合 74"/>
            <p:cNvGrpSpPr/>
            <p:nvPr/>
          </p:nvGrpSpPr>
          <p:grpSpPr>
            <a:xfrm>
              <a:off x="-118824" y="19211"/>
              <a:ext cx="803918" cy="530268"/>
              <a:chOff x="-118824" y="19211"/>
              <a:chExt cx="803918" cy="530268"/>
            </a:xfrm>
          </p:grpSpPr>
          <p:sp>
            <p:nvSpPr>
              <p:cNvPr id="49" name="箭头: 五边形 48"/>
              <p:cNvSpPr/>
              <p:nvPr/>
            </p:nvSpPr>
            <p:spPr>
              <a:xfrm rot="13497409">
                <a:off x="-118824" y="19211"/>
                <a:ext cx="803918" cy="530268"/>
              </a:xfrm>
              <a:prstGeom prst="homePlate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  <p:sp>
            <p:nvSpPr>
              <p:cNvPr id="60" name="椭圆 59"/>
              <p:cNvSpPr/>
              <p:nvPr/>
            </p:nvSpPr>
            <p:spPr>
              <a:xfrm>
                <a:off x="78582" y="80963"/>
                <a:ext cx="66675" cy="6667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</p:grpSp>
        <p:sp>
          <p:nvSpPr>
            <p:cNvPr id="59" name="文本框 58"/>
            <p:cNvSpPr txBox="1"/>
            <p:nvPr/>
          </p:nvSpPr>
          <p:spPr>
            <a:xfrm>
              <a:off x="100231" y="146515"/>
              <a:ext cx="537946" cy="460375"/>
            </a:xfrm>
            <a:prstGeom prst="rect">
              <a:avLst/>
            </a:prstGeom>
            <a:solidFill>
              <a:srgbClr val="C00000"/>
            </a:solidFill>
          </p:spPr>
          <p:txBody>
            <a:bodyPr wrap="square" rtlCol="0">
              <a:spAutoFit/>
            </a:bodyPr>
            <a:lstStyle/>
            <a:p>
              <a:pPr algn="ctr"/>
              <a:endParaRPr lang="zh-CN" altLang="en-US" sz="2400" b="1">
                <a:solidFill>
                  <a:schemeClr val="bg1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</p:grpSp>
      <p:sp>
        <p:nvSpPr>
          <p:cNvPr id="3" name="矩形 2"/>
          <p:cNvSpPr/>
          <p:nvPr/>
        </p:nvSpPr>
        <p:spPr>
          <a:xfrm>
            <a:off x="755015" y="950595"/>
            <a:ext cx="11049635" cy="542671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sp>
        <p:nvSpPr>
          <p:cNvPr id="51203" name="文本框 1"/>
          <p:cNvSpPr txBox="1"/>
          <p:nvPr/>
        </p:nvSpPr>
        <p:spPr>
          <a:xfrm>
            <a:off x="862965" y="3663950"/>
            <a:ext cx="6723040" cy="1538883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zh-CN" altLang="en-US" sz="4000" b="1" dirty="0">
                <a:latin typeface="楷体" panose="02010609060101010101" charset="-122"/>
                <a:ea typeface="楷体" panose="02010609060101010101" charset="-122"/>
              </a:rPr>
              <a:t>今晚的主人</a:t>
            </a:r>
            <a:r>
              <a:rPr lang="zh-CN" altLang="en-US" sz="54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热情大方</a:t>
            </a:r>
            <a:r>
              <a:rPr lang="zh-CN" altLang="en-US" sz="4000" b="1" dirty="0">
                <a:latin typeface="楷体" panose="02010609060101010101" charset="-122"/>
                <a:ea typeface="楷体" panose="02010609060101010101" charset="-122"/>
              </a:rPr>
              <a:t>，让做客的客人十分温暖。</a:t>
            </a:r>
            <a:endParaRPr lang="zh-CN" altLang="en-US" sz="4000" b="1" dirty="0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51204" name="文本框 2"/>
          <p:cNvSpPr txBox="1"/>
          <p:nvPr/>
        </p:nvSpPr>
        <p:spPr>
          <a:xfrm>
            <a:off x="862965" y="1399167"/>
            <a:ext cx="6723040" cy="1538883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zh-CN" altLang="en-US" sz="4000" b="1" dirty="0">
                <a:latin typeface="楷体" panose="02010609060101010101" charset="-122"/>
                <a:ea typeface="楷体" panose="02010609060101010101" charset="-122"/>
              </a:rPr>
              <a:t>姐姐经常穿一件白色的衬衣，简单</a:t>
            </a:r>
            <a:r>
              <a:rPr lang="zh-CN" altLang="en-US" sz="54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大方</a:t>
            </a:r>
            <a:r>
              <a:rPr lang="zh-CN" altLang="en-US" sz="4000" b="1" dirty="0">
                <a:latin typeface="楷体" panose="02010609060101010101" charset="-122"/>
                <a:ea typeface="楷体" panose="02010609060101010101" charset="-122"/>
              </a:rPr>
              <a:t>。</a:t>
            </a:r>
            <a:endParaRPr lang="zh-CN" altLang="en-US" sz="4000" b="1" dirty="0">
              <a:latin typeface="楷体" panose="02010609060101010101" charset="-122"/>
              <a:ea typeface="楷体" panose="02010609060101010101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333714" y="146515"/>
            <a:ext cx="2072489" cy="285589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31350" y="284345"/>
            <a:ext cx="2381250" cy="2381250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7159434" y="5266849"/>
            <a:ext cx="4493538" cy="523220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zh-CN" altLang="en-US" sz="2800" dirty="0"/>
              <a:t>很热情，充满真挚的情感。</a:t>
            </a:r>
            <a:endParaRPr lang="zh-CN" altLang="en-US" sz="2800" dirty="0"/>
          </a:p>
        </p:txBody>
      </p:sp>
      <p:sp>
        <p:nvSpPr>
          <p:cNvPr id="8" name="箭头: 右 7"/>
          <p:cNvSpPr/>
          <p:nvPr/>
        </p:nvSpPr>
        <p:spPr>
          <a:xfrm rot="1734214">
            <a:off x="6057688" y="4879987"/>
            <a:ext cx="998113" cy="23936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12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12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1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12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12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12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04" grpId="0" bldLvl="0"/>
      <p:bldP spid="7" grpId="0" animBg="1"/>
      <p:bldP spid="8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文本框 46"/>
          <p:cNvSpPr txBox="1"/>
          <p:nvPr/>
        </p:nvSpPr>
        <p:spPr>
          <a:xfrm>
            <a:off x="862965" y="127635"/>
            <a:ext cx="686244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4800" b="1" dirty="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古典</a:t>
            </a:r>
            <a:r>
              <a:rPr lang="en-US" altLang="zh-CN" sz="4800" b="1" dirty="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  adj. </a:t>
            </a:r>
            <a:r>
              <a:rPr lang="en-US" altLang="zh-CN" sz="4800" b="1" spc="300">
                <a:solidFill>
                  <a:srgbClr val="C00000"/>
                </a:solidFill>
                <a:latin typeface="黑体" panose="02010609060101010101" charset="-122"/>
                <a:ea typeface="黑体" panose="02010609060101010101" charset="-122"/>
                <a:cs typeface="华文楷体" panose="02010600040101010101" charset="-122"/>
                <a:sym typeface="字魂105号-简雅黑" panose="00000500000000000000" pitchFamily="2" charset="-122"/>
              </a:rPr>
              <a:t> </a:t>
            </a:r>
            <a:endParaRPr lang="zh-CN" altLang="en-US" sz="4800" b="1" spc="300">
              <a:solidFill>
                <a:srgbClr val="C00000"/>
              </a:solidFill>
              <a:latin typeface="黑体" panose="02010609060101010101" charset="-122"/>
              <a:ea typeface="黑体" panose="02010609060101010101" charset="-122"/>
              <a:cs typeface="华文楷体" panose="02010600040101010101" charset="-122"/>
              <a:sym typeface="字魂105号-简雅黑" panose="00000500000000000000" pitchFamily="2" charset="-122"/>
            </a:endParaRPr>
          </a:p>
        </p:txBody>
      </p:sp>
      <p:grpSp>
        <p:nvGrpSpPr>
          <p:cNvPr id="76" name="组合 75"/>
          <p:cNvGrpSpPr/>
          <p:nvPr/>
        </p:nvGrpSpPr>
        <p:grpSpPr>
          <a:xfrm>
            <a:off x="-118824" y="19211"/>
            <a:ext cx="803918" cy="587679"/>
            <a:chOff x="-118824" y="19211"/>
            <a:chExt cx="803918" cy="587679"/>
          </a:xfrm>
        </p:grpSpPr>
        <p:grpSp>
          <p:nvGrpSpPr>
            <p:cNvPr id="75" name="组合 74"/>
            <p:cNvGrpSpPr/>
            <p:nvPr/>
          </p:nvGrpSpPr>
          <p:grpSpPr>
            <a:xfrm>
              <a:off x="-118824" y="19211"/>
              <a:ext cx="803918" cy="530268"/>
              <a:chOff x="-118824" y="19211"/>
              <a:chExt cx="803918" cy="530268"/>
            </a:xfrm>
          </p:grpSpPr>
          <p:sp>
            <p:nvSpPr>
              <p:cNvPr id="49" name="箭头: 五边形 48"/>
              <p:cNvSpPr/>
              <p:nvPr/>
            </p:nvSpPr>
            <p:spPr>
              <a:xfrm rot="13497409">
                <a:off x="-118824" y="19211"/>
                <a:ext cx="803918" cy="530268"/>
              </a:xfrm>
              <a:prstGeom prst="homePlate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  <p:sp>
            <p:nvSpPr>
              <p:cNvPr id="60" name="椭圆 59"/>
              <p:cNvSpPr/>
              <p:nvPr/>
            </p:nvSpPr>
            <p:spPr>
              <a:xfrm>
                <a:off x="78582" y="80963"/>
                <a:ext cx="66675" cy="6667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</p:grpSp>
        <p:sp>
          <p:nvSpPr>
            <p:cNvPr id="59" name="文本框 58"/>
            <p:cNvSpPr txBox="1"/>
            <p:nvPr/>
          </p:nvSpPr>
          <p:spPr>
            <a:xfrm>
              <a:off x="100231" y="146515"/>
              <a:ext cx="537946" cy="460375"/>
            </a:xfrm>
            <a:prstGeom prst="rect">
              <a:avLst/>
            </a:prstGeom>
            <a:solidFill>
              <a:srgbClr val="C00000"/>
            </a:solidFill>
          </p:spPr>
          <p:txBody>
            <a:bodyPr wrap="square" rtlCol="0">
              <a:spAutoFit/>
            </a:bodyPr>
            <a:lstStyle/>
            <a:p>
              <a:pPr algn="ctr"/>
              <a:endParaRPr lang="zh-CN" altLang="en-US" sz="2400" b="1">
                <a:solidFill>
                  <a:schemeClr val="bg1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</p:grpSp>
      <p:sp>
        <p:nvSpPr>
          <p:cNvPr id="3" name="矩形 2"/>
          <p:cNvSpPr/>
          <p:nvPr/>
        </p:nvSpPr>
        <p:spPr>
          <a:xfrm>
            <a:off x="755015" y="950595"/>
            <a:ext cx="11049635" cy="542671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sp>
        <p:nvSpPr>
          <p:cNvPr id="52227" name="文本框 1"/>
          <p:cNvSpPr txBox="1"/>
          <p:nvPr/>
        </p:nvSpPr>
        <p:spPr>
          <a:xfrm>
            <a:off x="862648" y="950595"/>
            <a:ext cx="11109325" cy="1014412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zh-CN" altLang="en-US" sz="4400" b="1" dirty="0">
                <a:latin typeface="楷体" panose="02010609060101010101" charset="-122"/>
                <a:ea typeface="楷体" panose="02010609060101010101" charset="-122"/>
              </a:rPr>
              <a:t>与现在的流行音乐相比，我更喜欢</a:t>
            </a:r>
            <a:r>
              <a:rPr lang="zh-CN" altLang="en-US" sz="60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古典</a:t>
            </a:r>
            <a:r>
              <a:rPr lang="zh-CN" altLang="en-US" sz="6000" b="1" dirty="0">
                <a:solidFill>
                  <a:srgbClr val="00B050"/>
                </a:solidFill>
                <a:latin typeface="楷体" panose="02010609060101010101" charset="-122"/>
                <a:ea typeface="楷体" panose="02010609060101010101" charset="-122"/>
              </a:rPr>
              <a:t>乐</a:t>
            </a:r>
            <a:r>
              <a:rPr lang="zh-CN" altLang="en-US" sz="4400" b="1" dirty="0">
                <a:latin typeface="楷体" panose="02010609060101010101" charset="-122"/>
                <a:ea typeface="楷体" panose="02010609060101010101" charset="-122"/>
              </a:rPr>
              <a:t>。</a:t>
            </a:r>
            <a:endParaRPr lang="zh-CN" altLang="en-US" sz="4400" b="1" dirty="0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52228" name="文本框 2"/>
          <p:cNvSpPr txBox="1"/>
          <p:nvPr/>
        </p:nvSpPr>
        <p:spPr>
          <a:xfrm>
            <a:off x="862648" y="1843881"/>
            <a:ext cx="10988675" cy="1014413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zh-CN" altLang="en-US" sz="4400" b="1" dirty="0">
                <a:latin typeface="楷体" panose="02010609060101010101" charset="-122"/>
                <a:ea typeface="楷体" panose="02010609060101010101" charset="-122"/>
              </a:rPr>
              <a:t>《红楼梦》是中国最著名的</a:t>
            </a:r>
            <a:r>
              <a:rPr lang="zh-CN" altLang="en-US" sz="60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古典</a:t>
            </a:r>
            <a:r>
              <a:rPr lang="zh-CN" altLang="en-US" sz="4400" b="1" dirty="0">
                <a:latin typeface="楷体" panose="02010609060101010101" charset="-122"/>
                <a:ea typeface="楷体" panose="02010609060101010101" charset="-122"/>
              </a:rPr>
              <a:t>小说之一。</a:t>
            </a:r>
            <a:endParaRPr lang="zh-CN" altLang="en-US" sz="4400" b="1" dirty="0">
              <a:latin typeface="楷体" panose="02010609060101010101" charset="-122"/>
              <a:ea typeface="楷体" panose="02010609060101010101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150955" y="2931874"/>
            <a:ext cx="4752975" cy="3371850"/>
          </a:xfrm>
          <a:prstGeom prst="rect">
            <a:avLst/>
          </a:prstGeom>
        </p:spPr>
      </p:pic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22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22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2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22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22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2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227" grpId="0" bldLvl="0"/>
      <p:bldP spid="52228" grpId="0" bldLvl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文本框 46"/>
          <p:cNvSpPr txBox="1"/>
          <p:nvPr/>
        </p:nvSpPr>
        <p:spPr>
          <a:xfrm>
            <a:off x="862965" y="127635"/>
            <a:ext cx="1144143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4800" b="1" dirty="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  <a:sym typeface="等线" panose="02010600030101010101" charset="-122"/>
              </a:rPr>
              <a:t>电池 欣赏 旗袍 大方 古典 事物 相识</a:t>
            </a:r>
            <a:r>
              <a:rPr lang="zh-CN" altLang="en-US" sz="4800" b="1" dirty="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  <a:sym typeface="字魂105号-简雅黑" panose="00000500000000000000" pitchFamily="2" charset="-122"/>
              </a:rPr>
              <a:t> </a:t>
            </a:r>
            <a:endParaRPr lang="zh-CN" altLang="en-US" sz="4800" b="1" dirty="0">
              <a:solidFill>
                <a:srgbClr val="C00000"/>
              </a:solidFill>
              <a:latin typeface="楷体" panose="02010609060101010101" charset="-122"/>
              <a:ea typeface="楷体" panose="02010609060101010101" charset="-122"/>
              <a:sym typeface="字魂105号-简雅黑" panose="00000500000000000000" pitchFamily="2" charset="-122"/>
            </a:endParaRPr>
          </a:p>
        </p:txBody>
      </p:sp>
      <p:grpSp>
        <p:nvGrpSpPr>
          <p:cNvPr id="76" name="组合 75"/>
          <p:cNvGrpSpPr/>
          <p:nvPr/>
        </p:nvGrpSpPr>
        <p:grpSpPr>
          <a:xfrm>
            <a:off x="-118824" y="19211"/>
            <a:ext cx="803918" cy="587679"/>
            <a:chOff x="-118824" y="19211"/>
            <a:chExt cx="803918" cy="587679"/>
          </a:xfrm>
        </p:grpSpPr>
        <p:grpSp>
          <p:nvGrpSpPr>
            <p:cNvPr id="75" name="组合 74"/>
            <p:cNvGrpSpPr/>
            <p:nvPr/>
          </p:nvGrpSpPr>
          <p:grpSpPr>
            <a:xfrm>
              <a:off x="-118824" y="19211"/>
              <a:ext cx="803918" cy="530268"/>
              <a:chOff x="-118824" y="19211"/>
              <a:chExt cx="803918" cy="530268"/>
            </a:xfrm>
          </p:grpSpPr>
          <p:sp>
            <p:nvSpPr>
              <p:cNvPr id="49" name="箭头: 五边形 48"/>
              <p:cNvSpPr/>
              <p:nvPr/>
            </p:nvSpPr>
            <p:spPr>
              <a:xfrm rot="13497409">
                <a:off x="-118824" y="19211"/>
                <a:ext cx="803918" cy="530268"/>
              </a:xfrm>
              <a:prstGeom prst="homePlate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  <p:sp>
            <p:nvSpPr>
              <p:cNvPr id="60" name="椭圆 59"/>
              <p:cNvSpPr/>
              <p:nvPr/>
            </p:nvSpPr>
            <p:spPr>
              <a:xfrm>
                <a:off x="78582" y="80963"/>
                <a:ext cx="66675" cy="6667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</p:grpSp>
        <p:sp>
          <p:nvSpPr>
            <p:cNvPr id="59" name="文本框 58"/>
            <p:cNvSpPr txBox="1"/>
            <p:nvPr/>
          </p:nvSpPr>
          <p:spPr>
            <a:xfrm>
              <a:off x="100231" y="146515"/>
              <a:ext cx="537946" cy="460375"/>
            </a:xfrm>
            <a:prstGeom prst="rect">
              <a:avLst/>
            </a:prstGeom>
            <a:solidFill>
              <a:srgbClr val="C00000"/>
            </a:solidFill>
          </p:spPr>
          <p:txBody>
            <a:bodyPr wrap="square" rtlCol="0">
              <a:spAutoFit/>
            </a:bodyPr>
            <a:lstStyle/>
            <a:p>
              <a:pPr algn="ctr"/>
              <a:endParaRPr lang="zh-CN" altLang="en-US" sz="2400" b="1">
                <a:solidFill>
                  <a:schemeClr val="bg1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</p:grpSp>
      <p:sp>
        <p:nvSpPr>
          <p:cNvPr id="20483" name="Text Box 4"/>
          <p:cNvSpPr txBox="1"/>
          <p:nvPr/>
        </p:nvSpPr>
        <p:spPr>
          <a:xfrm>
            <a:off x="255270" y="1292225"/>
            <a:ext cx="12049125" cy="584200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r>
              <a:rPr lang="en-US" altLang="zh-CN" sz="32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1.</a:t>
            </a:r>
            <a:r>
              <a:rPr lang="zh-CN" altLang="en-US" sz="32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面试的时候，他表现得</a:t>
            </a:r>
            <a:r>
              <a:rPr lang="en-US" altLang="zh-CN" sz="32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_____</a:t>
            </a:r>
            <a:r>
              <a:rPr lang="zh-CN" altLang="en-US" sz="32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又自信，最后得到了这份工作。</a:t>
            </a:r>
            <a:endParaRPr lang="zh-CN" altLang="en-US" sz="3200" b="1" dirty="0">
              <a:solidFill>
                <a:srgbClr val="000000"/>
              </a:solidFill>
              <a:latin typeface="楷体" panose="02010609060101010101" charset="-122"/>
              <a:ea typeface="楷体" panose="02010609060101010101" charset="-122"/>
              <a:sym typeface="等线" panose="02010600030101010101" charset="-122"/>
            </a:endParaRPr>
          </a:p>
        </p:txBody>
      </p:sp>
      <p:sp>
        <p:nvSpPr>
          <p:cNvPr id="20484" name="Rectangle 5"/>
          <p:cNvSpPr/>
          <p:nvPr/>
        </p:nvSpPr>
        <p:spPr>
          <a:xfrm>
            <a:off x="4760595" y="862013"/>
            <a:ext cx="2232025" cy="1444625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r>
              <a:rPr lang="zh-CN" altLang="en-US" sz="40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大方</a:t>
            </a:r>
            <a:endParaRPr lang="zh-CN" altLang="en-US" sz="4000" b="1" dirty="0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20485" name="Text Box 4"/>
          <p:cNvSpPr txBox="1"/>
          <p:nvPr/>
        </p:nvSpPr>
        <p:spPr>
          <a:xfrm>
            <a:off x="255270" y="2014538"/>
            <a:ext cx="12049125" cy="584200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r>
              <a:rPr lang="zh-CN" altLang="en-US" sz="32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2</a:t>
            </a:r>
            <a:r>
              <a:rPr lang="en-US" altLang="zh-CN" sz="32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.</a:t>
            </a:r>
            <a:r>
              <a:rPr lang="zh-CN" altLang="en-US" sz="32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和他</a:t>
            </a:r>
            <a:r>
              <a:rPr lang="en-US" altLang="zh-CN" sz="32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_____</a:t>
            </a:r>
            <a:r>
              <a:rPr lang="zh-CN" altLang="en-US" sz="32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的那一天，外面下着雨，我没带伞，他把我送回了家。</a:t>
            </a:r>
            <a:endParaRPr lang="zh-CN" altLang="en-US" sz="3200" b="1" dirty="0">
              <a:solidFill>
                <a:srgbClr val="000000"/>
              </a:solidFill>
              <a:latin typeface="楷体" panose="02010609060101010101" charset="-122"/>
              <a:ea typeface="楷体" panose="02010609060101010101" charset="-122"/>
              <a:sym typeface="等线" panose="02010600030101010101" charset="-122"/>
            </a:endParaRPr>
          </a:p>
        </p:txBody>
      </p:sp>
      <p:sp>
        <p:nvSpPr>
          <p:cNvPr id="20486" name="Rectangle 5"/>
          <p:cNvSpPr/>
          <p:nvPr/>
        </p:nvSpPr>
        <p:spPr>
          <a:xfrm>
            <a:off x="1490345" y="1624013"/>
            <a:ext cx="2232025" cy="1363662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r>
              <a:rPr lang="zh-CN" altLang="en-US" sz="40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相识</a:t>
            </a:r>
            <a:endParaRPr lang="zh-CN" altLang="en-US" sz="4000" b="1" dirty="0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20487" name="Text Box 4"/>
          <p:cNvSpPr txBox="1"/>
          <p:nvPr/>
        </p:nvSpPr>
        <p:spPr>
          <a:xfrm>
            <a:off x="255270" y="2819400"/>
            <a:ext cx="12049125" cy="58420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zh-CN" altLang="en-US" sz="32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3</a:t>
            </a:r>
            <a:r>
              <a:rPr lang="en-US" altLang="zh-CN" sz="32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.</a:t>
            </a:r>
            <a:r>
              <a:rPr lang="zh-CN" altLang="en-US" sz="32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她喜欢流行音乐，而我喜欢</a:t>
            </a:r>
            <a:r>
              <a:rPr lang="en-US" altLang="zh-CN" sz="32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_____</a:t>
            </a:r>
            <a:r>
              <a:rPr lang="zh-CN" altLang="en-US" sz="32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音乐。</a:t>
            </a:r>
            <a:endParaRPr lang="zh-CN" altLang="en-US" sz="3200" b="1" dirty="0">
              <a:solidFill>
                <a:srgbClr val="00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20488" name="Rectangle 5"/>
          <p:cNvSpPr/>
          <p:nvPr/>
        </p:nvSpPr>
        <p:spPr>
          <a:xfrm>
            <a:off x="5522595" y="2306638"/>
            <a:ext cx="2232025" cy="1609725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r>
              <a:rPr lang="zh-CN" altLang="en-US" sz="40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古典</a:t>
            </a:r>
            <a:endParaRPr lang="zh-CN" altLang="en-US" sz="4000" b="1" dirty="0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20489" name="Text Box 4"/>
          <p:cNvSpPr txBox="1"/>
          <p:nvPr/>
        </p:nvSpPr>
        <p:spPr>
          <a:xfrm>
            <a:off x="248920" y="3571875"/>
            <a:ext cx="11917363" cy="582613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en-US" altLang="zh-CN" sz="32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4.</a:t>
            </a:r>
            <a:r>
              <a:rPr lang="zh-CN" altLang="en-US" sz="32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中国的传统服装都特别漂亮，尤其是女孩子穿的</a:t>
            </a:r>
            <a:r>
              <a:rPr lang="en-US" altLang="zh-CN" sz="32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______</a:t>
            </a:r>
            <a:r>
              <a:rPr lang="zh-CN" altLang="en-US" sz="32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。</a:t>
            </a:r>
            <a:endParaRPr lang="zh-CN" altLang="en-US" sz="3200" b="1" dirty="0">
              <a:solidFill>
                <a:srgbClr val="00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20490" name="Rectangle 5"/>
          <p:cNvSpPr/>
          <p:nvPr/>
        </p:nvSpPr>
        <p:spPr>
          <a:xfrm flipH="1">
            <a:off x="9243695" y="3141663"/>
            <a:ext cx="1700213" cy="1444625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r>
              <a:rPr lang="zh-CN" altLang="en-US" sz="40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旗袍</a:t>
            </a:r>
            <a:endParaRPr lang="zh-CN" altLang="en-US" sz="4000" b="1" dirty="0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20491" name="Text Box 4"/>
          <p:cNvSpPr txBox="1"/>
          <p:nvPr/>
        </p:nvSpPr>
        <p:spPr>
          <a:xfrm>
            <a:off x="255270" y="4405313"/>
            <a:ext cx="11917363" cy="58420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en-US" altLang="zh-CN" sz="32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5.</a:t>
            </a:r>
            <a:r>
              <a:rPr lang="zh-CN" altLang="en-US" sz="32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刚来中国的时候，我对一切新鲜</a:t>
            </a:r>
            <a:r>
              <a:rPr lang="en-US" altLang="zh-CN" sz="32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_____</a:t>
            </a:r>
            <a:r>
              <a:rPr lang="zh-CN" altLang="en-US" sz="32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都很好奇。</a:t>
            </a:r>
            <a:endParaRPr lang="zh-CN" altLang="en-US" sz="3200" b="1" dirty="0">
              <a:solidFill>
                <a:srgbClr val="00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20492" name="Rectangle 5"/>
          <p:cNvSpPr/>
          <p:nvPr/>
        </p:nvSpPr>
        <p:spPr>
          <a:xfrm>
            <a:off x="6402070" y="3449638"/>
            <a:ext cx="1868488" cy="2251075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r>
              <a:rPr lang="zh-CN" altLang="en-US" sz="40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事物</a:t>
            </a:r>
            <a:endParaRPr lang="zh-CN" altLang="en-US" sz="4000" b="1" dirty="0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20493" name="Text Box 4"/>
          <p:cNvSpPr txBox="1"/>
          <p:nvPr/>
        </p:nvSpPr>
        <p:spPr>
          <a:xfrm>
            <a:off x="248920" y="5129213"/>
            <a:ext cx="11917363" cy="58420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zh-CN" altLang="en-US" sz="32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  <a:sym typeface="Arial" panose="020B0604020202020204"/>
              </a:rPr>
              <a:t>6.这位努力工作的小伙子得到了老板的</a:t>
            </a:r>
            <a:r>
              <a:rPr lang="en-US" altLang="zh-CN" sz="32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  <a:sym typeface="Arial" panose="020B0604020202020204"/>
              </a:rPr>
              <a:t>_______</a:t>
            </a:r>
            <a:r>
              <a:rPr lang="zh-CN" altLang="en-US" sz="32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  <a:sym typeface="Arial" panose="020B0604020202020204"/>
              </a:rPr>
              <a:t>。</a:t>
            </a:r>
            <a:endParaRPr lang="zh-CN" altLang="en-US" sz="3200" b="1" dirty="0">
              <a:solidFill>
                <a:srgbClr val="000000"/>
              </a:solidFill>
              <a:latin typeface="楷体" panose="02010609060101010101" charset="-122"/>
              <a:ea typeface="楷体" panose="02010609060101010101" charset="-122"/>
              <a:sym typeface="Arial" panose="020B0604020202020204"/>
            </a:endParaRPr>
          </a:p>
        </p:txBody>
      </p:sp>
      <p:sp>
        <p:nvSpPr>
          <p:cNvPr id="20494" name="Rectangle 5"/>
          <p:cNvSpPr/>
          <p:nvPr/>
        </p:nvSpPr>
        <p:spPr>
          <a:xfrm>
            <a:off x="7375208" y="4295775"/>
            <a:ext cx="1868487" cy="2251075"/>
          </a:xfrm>
          <a:prstGeom prst="rect">
            <a:avLst/>
          </a:prstGeom>
          <a:noFill/>
          <a:ln w="9525">
            <a:noFill/>
          </a:ln>
        </p:spPr>
        <p:txBody>
          <a:bodyPr wrap="square" anchor="ctr"/>
          <a:lstStyle/>
          <a:p>
            <a:pPr>
              <a:buSzTx/>
            </a:pPr>
            <a:r>
              <a:rPr lang="zh-CN" altLang="en-US" sz="40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欣赏</a:t>
            </a:r>
            <a:endParaRPr lang="zh-CN" altLang="en-US" sz="4000" b="1" dirty="0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20495" name="Text Box 4"/>
          <p:cNvSpPr txBox="1"/>
          <p:nvPr/>
        </p:nvSpPr>
        <p:spPr>
          <a:xfrm>
            <a:off x="223520" y="5962650"/>
            <a:ext cx="11917363" cy="58420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en-US" altLang="zh-CN" sz="32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  <a:sym typeface="Arial" panose="020B0604020202020204"/>
              </a:rPr>
              <a:t>7</a:t>
            </a:r>
            <a:r>
              <a:rPr lang="zh-CN" altLang="en-US" sz="32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  <a:sym typeface="Arial" panose="020B0604020202020204"/>
              </a:rPr>
              <a:t>.我的照相机没电了，你去超市顺便帮我带一块</a:t>
            </a:r>
            <a:r>
              <a:rPr lang="en-US" altLang="zh-CN" sz="32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  <a:sym typeface="Arial" panose="020B0604020202020204"/>
              </a:rPr>
              <a:t>_____</a:t>
            </a:r>
            <a:r>
              <a:rPr lang="zh-CN" altLang="en-US" sz="32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  <a:sym typeface="Arial" panose="020B0604020202020204"/>
              </a:rPr>
              <a:t>吧。</a:t>
            </a:r>
            <a:endParaRPr lang="zh-CN" altLang="en-US" sz="3200" b="1" dirty="0">
              <a:solidFill>
                <a:srgbClr val="000000"/>
              </a:solidFill>
              <a:latin typeface="楷体" panose="02010609060101010101" charset="-122"/>
              <a:ea typeface="楷体" panose="02010609060101010101" charset="-122"/>
              <a:sym typeface="Arial" panose="020B0604020202020204"/>
            </a:endParaRPr>
          </a:p>
        </p:txBody>
      </p:sp>
      <p:sp>
        <p:nvSpPr>
          <p:cNvPr id="20496" name="Rectangle 5"/>
          <p:cNvSpPr/>
          <p:nvPr/>
        </p:nvSpPr>
        <p:spPr>
          <a:xfrm>
            <a:off x="8711883" y="5449888"/>
            <a:ext cx="2232025" cy="1609725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r>
              <a:rPr lang="zh-CN" altLang="en-US" sz="40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电池</a:t>
            </a:r>
            <a:endParaRPr lang="zh-CN" altLang="en-US" sz="4000" b="1" dirty="0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04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04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04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204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204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204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204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4" grpId="0"/>
      <p:bldP spid="20486" grpId="0"/>
      <p:bldP spid="20488" grpId="0"/>
      <p:bldP spid="20490" grpId="0"/>
      <p:bldP spid="20492" grpId="0"/>
      <p:bldP spid="20494" grpId="0"/>
      <p:bldP spid="20496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CE8E5">
              <a:alpha val="5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-2583" y="0"/>
            <a:ext cx="4181475" cy="6858000"/>
          </a:xfrm>
          <a:prstGeom prst="rect">
            <a:avLst/>
          </a:prstGeom>
          <a:solidFill>
            <a:srgbClr val="FF0000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1525253" y="677779"/>
            <a:ext cx="9141494" cy="550244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711200" dist="50800" dir="5400000" algn="ctr" rotWithShape="0">
              <a:srgbClr val="000000">
                <a:alpha val="99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4072104" y="1550342"/>
            <a:ext cx="2428240" cy="7683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4400" b="1" dirty="0">
                <a:solidFill>
                  <a:srgbClr val="C00000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rPr>
              <a:t>第二部分</a:t>
            </a:r>
            <a:endParaRPr lang="zh-CN" altLang="en-US" sz="4400" b="1" dirty="0">
              <a:solidFill>
                <a:srgbClr val="C00000"/>
              </a:solidFill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sp>
        <p:nvSpPr>
          <p:cNvPr id="4" name="PA-文本框 3"/>
          <p:cNvSpPr txBox="1"/>
          <p:nvPr>
            <p:custDataLst>
              <p:tags r:id="rId1"/>
            </p:custDataLst>
          </p:nvPr>
        </p:nvSpPr>
        <p:spPr>
          <a:xfrm>
            <a:off x="4945949" y="2768193"/>
            <a:ext cx="3358515" cy="13220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zh-CN" sz="8000" b="1" spc="300" dirty="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  <a:sym typeface="字魂105号-简雅黑" panose="00000500000000000000" pitchFamily="2" charset="-122"/>
              </a:rPr>
              <a:t>语言点</a:t>
            </a:r>
            <a:endParaRPr lang="zh-CN" altLang="zh-CN" sz="8000" b="1" spc="300" dirty="0">
              <a:solidFill>
                <a:srgbClr val="C00000"/>
              </a:solidFill>
              <a:latin typeface="楷体" panose="02010609060101010101" charset="-122"/>
              <a:ea typeface="楷体" panose="02010609060101010101" charset="-122"/>
              <a:sym typeface="字魂105号-简雅黑" panose="00000500000000000000" pitchFamily="2" charset="-122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1525253" y="2009775"/>
            <a:ext cx="2387562" cy="73819"/>
            <a:chOff x="-243184" y="1857374"/>
            <a:chExt cx="2387562" cy="73819"/>
          </a:xfrm>
          <a:solidFill>
            <a:srgbClr val="C00000"/>
          </a:solidFill>
        </p:grpSpPr>
        <p:cxnSp>
          <p:nvCxnSpPr>
            <p:cNvPr id="8" name="直接连接符 7"/>
            <p:cNvCxnSpPr/>
            <p:nvPr/>
          </p:nvCxnSpPr>
          <p:spPr>
            <a:xfrm>
              <a:off x="-243184" y="1857374"/>
              <a:ext cx="2387562" cy="1"/>
            </a:xfrm>
            <a:prstGeom prst="line">
              <a:avLst/>
            </a:prstGeom>
            <a:grpFill/>
            <a:ln w="28575">
              <a:solidFill>
                <a:srgbClr val="C00000"/>
              </a:solidFill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矩形 8"/>
            <p:cNvSpPr/>
            <p:nvPr/>
          </p:nvSpPr>
          <p:spPr>
            <a:xfrm>
              <a:off x="1522078" y="1857374"/>
              <a:ext cx="622300" cy="7381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</p:grpSp>
    </p:spTree>
  </p:cSld>
  <p:clrMapOvr>
    <a:masterClrMapping/>
  </p:clrMapOvr>
  <p:transition spd="med">
    <p:pull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 bwMode="auto">
          <a:xfrm>
            <a:off x="141605" y="0"/>
            <a:ext cx="9126220" cy="840105"/>
          </a:xfrm>
          <a:prstGeom prst="rect">
            <a:avLst/>
          </a:prstGeom>
          <a:solidFill>
            <a:srgbClr val="C00000"/>
          </a:solidFill>
          <a:ln w="38100">
            <a:solidFill>
              <a:schemeClr val="bg1"/>
            </a:solidFill>
            <a:miter lim="800000"/>
          </a:ln>
          <a:effectLst>
            <a:outerShdw blurRad="63500" dist="38100" dir="2700000" algn="tl" rotWithShape="0">
              <a:srgbClr val="000000">
                <a:alpha val="39998"/>
              </a:srgbClr>
            </a:outerShdw>
          </a:effec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9pPr>
          </a:lstStyle>
          <a:p>
            <a:pPr indent="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None/>
            </a:pPr>
            <a:endParaRPr kumimoji="0" lang="zh-CN" altLang="en-US" sz="4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楷体" panose="02010609060101010101" charset="-122"/>
              <a:ea typeface="楷体" panose="02010609060101010101" charset="-122"/>
              <a:cs typeface="+mn-cs"/>
            </a:endParaRPr>
          </a:p>
          <a:p>
            <a:pPr indent="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None/>
            </a:pPr>
            <a:r>
              <a: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+mn-cs"/>
              </a:rPr>
              <a:t>语言点</a:t>
            </a: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+mn-cs"/>
              </a:rPr>
              <a:t>2:</a:t>
            </a:r>
            <a:r>
              <a:rPr lang="zh-CN" altLang="en-US" sz="4400" b="1" dirty="0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由于</a:t>
            </a:r>
            <a:r>
              <a:rPr lang="en-US" altLang="zh-CN" sz="4400" b="1" dirty="0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…</a:t>
            </a:r>
            <a:r>
              <a:rPr lang="zh-CN" altLang="en-US" sz="4400" b="1" dirty="0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的缘故，</a:t>
            </a:r>
            <a:r>
              <a:rPr lang="en-US" altLang="zh-CN" sz="4400" b="1" dirty="0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…</a:t>
            </a:r>
            <a:endParaRPr lang="zh-CN" altLang="en-US" sz="4400" b="1" dirty="0">
              <a:solidFill>
                <a:schemeClr val="bg1"/>
              </a:solidFill>
              <a:latin typeface="楷体" panose="02010609060101010101" charset="-122"/>
              <a:ea typeface="楷体" panose="02010609060101010101" charset="-122"/>
            </a:endParaRPr>
          </a:p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</a:pPr>
            <a:endParaRPr kumimoji="0" lang="zh-CN" altLang="en-US" sz="4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楷体" panose="02010609060101010101" charset="-122"/>
              <a:ea typeface="楷体" panose="02010609060101010101" charset="-122"/>
              <a:cs typeface="+mn-cs"/>
              <a:sym typeface="+mn-ea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458470" y="787400"/>
            <a:ext cx="11346180" cy="5589905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sp>
        <p:nvSpPr>
          <p:cNvPr id="54275" name="文本框 1"/>
          <p:cNvSpPr txBox="1"/>
          <p:nvPr/>
        </p:nvSpPr>
        <p:spPr>
          <a:xfrm>
            <a:off x="458470" y="2260412"/>
            <a:ext cx="10670773" cy="646331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indent="357505"/>
            <a:r>
              <a:rPr lang="zh-CN" altLang="en-US" sz="36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由于</a:t>
            </a:r>
            <a:r>
              <a:rPr lang="zh-CN" altLang="en-US" sz="36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下大雨</a:t>
            </a:r>
            <a:r>
              <a:rPr lang="zh-CN" altLang="en-US" sz="36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的缘故</a:t>
            </a:r>
            <a:r>
              <a:rPr lang="zh-CN" altLang="en-US" sz="36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，航空公司推迟了起飞时间。</a:t>
            </a:r>
            <a:endParaRPr lang="zh-CN" altLang="en-US" sz="3600" b="1" dirty="0">
              <a:solidFill>
                <a:srgbClr val="00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54276" name="文本框 2"/>
          <p:cNvSpPr txBox="1"/>
          <p:nvPr/>
        </p:nvSpPr>
        <p:spPr>
          <a:xfrm>
            <a:off x="847403" y="3699389"/>
            <a:ext cx="10837863" cy="646331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zh-CN" altLang="en-US" sz="36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由于</a:t>
            </a:r>
            <a:r>
              <a:rPr lang="zh-CN" altLang="en-US" sz="3600" b="1" dirty="0">
                <a:latin typeface="楷体" panose="02010609060101010101" charset="-122"/>
                <a:ea typeface="楷体" panose="02010609060101010101" charset="-122"/>
              </a:rPr>
              <a:t>地址写错</a:t>
            </a:r>
            <a:r>
              <a:rPr lang="zh-CN" altLang="en-US" sz="36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的缘故，</a:t>
            </a:r>
            <a:r>
              <a:rPr lang="zh-CN" altLang="en-US" sz="3600" b="1" dirty="0">
                <a:latin typeface="楷体" panose="02010609060101010101" charset="-122"/>
                <a:ea typeface="楷体" panose="02010609060101010101" charset="-122"/>
              </a:rPr>
              <a:t>寄出去的信被退了回来。</a:t>
            </a:r>
            <a:endParaRPr lang="zh-CN" altLang="en-US" sz="3600" b="1" dirty="0"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42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42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4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54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275" grpId="0" bldLvl="0"/>
      <p:bldP spid="54276" grpId="0" bldLvl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文本框 46"/>
          <p:cNvSpPr txBox="1"/>
          <p:nvPr/>
        </p:nvSpPr>
        <p:spPr>
          <a:xfrm>
            <a:off x="862965" y="127635"/>
            <a:ext cx="808418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4800" b="1" dirty="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</a:rPr>
              <a:t>穿着</a:t>
            </a:r>
            <a:r>
              <a:rPr lang="en-US" altLang="zh-CN" sz="4800" b="1" dirty="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</a:rPr>
              <a:t>  n.  </a:t>
            </a:r>
            <a:r>
              <a:rPr lang="zh-CN" altLang="en-US" sz="3600" b="1" dirty="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楷体" panose="02010609060101010101" charset="-122"/>
                <a:ea typeface="楷体" panose="02010609060101010101" charset="-122"/>
              </a:rPr>
              <a:t>穿和戴（名词）</a:t>
            </a:r>
            <a:endParaRPr lang="zh-CN" altLang="en-US" sz="3600" b="1" dirty="0">
              <a:gradFill>
                <a:gsLst>
                  <a:gs pos="0">
                    <a:srgbClr val="7B32B2"/>
                  </a:gs>
                  <a:gs pos="100000">
                    <a:srgbClr val="401A5D"/>
                  </a:gs>
                </a:gsLst>
                <a:lin scaled="0"/>
              </a:gradFill>
              <a:latin typeface="楷体" panose="02010609060101010101" charset="-122"/>
              <a:ea typeface="楷体" panose="02010609060101010101" charset="-122"/>
            </a:endParaRPr>
          </a:p>
        </p:txBody>
      </p:sp>
      <p:grpSp>
        <p:nvGrpSpPr>
          <p:cNvPr id="76" name="组合 75"/>
          <p:cNvGrpSpPr/>
          <p:nvPr/>
        </p:nvGrpSpPr>
        <p:grpSpPr>
          <a:xfrm>
            <a:off x="-118824" y="19211"/>
            <a:ext cx="803918" cy="587679"/>
            <a:chOff x="-118824" y="19211"/>
            <a:chExt cx="803918" cy="587679"/>
          </a:xfrm>
        </p:grpSpPr>
        <p:grpSp>
          <p:nvGrpSpPr>
            <p:cNvPr id="75" name="组合 74"/>
            <p:cNvGrpSpPr/>
            <p:nvPr/>
          </p:nvGrpSpPr>
          <p:grpSpPr>
            <a:xfrm>
              <a:off x="-118824" y="19211"/>
              <a:ext cx="803918" cy="530268"/>
              <a:chOff x="-118824" y="19211"/>
              <a:chExt cx="803918" cy="530268"/>
            </a:xfrm>
          </p:grpSpPr>
          <p:sp>
            <p:nvSpPr>
              <p:cNvPr id="49" name="箭头: 五边形 48"/>
              <p:cNvSpPr/>
              <p:nvPr/>
            </p:nvSpPr>
            <p:spPr>
              <a:xfrm rot="13497409">
                <a:off x="-118824" y="19211"/>
                <a:ext cx="803918" cy="530268"/>
              </a:xfrm>
              <a:prstGeom prst="homePlate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  <p:sp>
            <p:nvSpPr>
              <p:cNvPr id="60" name="椭圆 59"/>
              <p:cNvSpPr/>
              <p:nvPr/>
            </p:nvSpPr>
            <p:spPr>
              <a:xfrm>
                <a:off x="78582" y="80963"/>
                <a:ext cx="66675" cy="6667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</p:grpSp>
        <p:sp>
          <p:nvSpPr>
            <p:cNvPr id="59" name="文本框 58"/>
            <p:cNvSpPr txBox="1"/>
            <p:nvPr/>
          </p:nvSpPr>
          <p:spPr>
            <a:xfrm>
              <a:off x="100231" y="146515"/>
              <a:ext cx="537946" cy="460375"/>
            </a:xfrm>
            <a:prstGeom prst="rect">
              <a:avLst/>
            </a:prstGeom>
            <a:solidFill>
              <a:srgbClr val="C00000"/>
            </a:solidFill>
          </p:spPr>
          <p:txBody>
            <a:bodyPr wrap="square" rtlCol="0">
              <a:spAutoFit/>
            </a:bodyPr>
            <a:lstStyle/>
            <a:p>
              <a:pPr algn="ctr"/>
              <a:endParaRPr lang="zh-CN" altLang="en-US" sz="2400" b="1">
                <a:solidFill>
                  <a:schemeClr val="bg1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</p:grpSp>
      <p:sp>
        <p:nvSpPr>
          <p:cNvPr id="3" name="矩形 2"/>
          <p:cNvSpPr/>
          <p:nvPr/>
        </p:nvSpPr>
        <p:spPr>
          <a:xfrm>
            <a:off x="755015" y="950595"/>
            <a:ext cx="11049635" cy="542671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291955" y="0"/>
            <a:ext cx="2512695" cy="384746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969327" y="2163964"/>
            <a:ext cx="8150225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 b="1" dirty="0">
                <a:latin typeface="楷体" panose="02010609060101010101" charset="-122"/>
                <a:ea typeface="楷体" panose="02010609060101010101" charset="-122"/>
              </a:rPr>
              <a:t>去参加重要的会议时，这样的穿着非常不合适。</a:t>
            </a:r>
            <a:endParaRPr lang="zh-CN" altLang="en-US" sz="4000" b="1" dirty="0">
              <a:latin typeface="楷体" panose="02010609060101010101" charset="-122"/>
              <a:ea typeface="楷体" panose="02010609060101010101" charset="-122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28915" y="3010535"/>
            <a:ext cx="3975735" cy="3963035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969327" y="3847465"/>
            <a:ext cx="815022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 b="1" dirty="0">
                <a:latin typeface="楷体" panose="02010609060101010101" charset="-122"/>
                <a:ea typeface="楷体" panose="02010609060101010101" charset="-122"/>
              </a:rPr>
              <a:t>她的穿着一直都很时尚。</a:t>
            </a:r>
            <a:endParaRPr lang="zh-CN" altLang="en-US" sz="4000" b="1" dirty="0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862965" y="1156202"/>
            <a:ext cx="435568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600" b="1" dirty="0">
                <a:solidFill>
                  <a:srgbClr val="0070C0"/>
                </a:solidFill>
                <a:latin typeface="楷体" panose="02010609060101010101" charset="-122"/>
                <a:ea typeface="楷体" panose="02010609060101010101" charset="-122"/>
              </a:rPr>
              <a:t>穿着合适</a:t>
            </a:r>
            <a:r>
              <a:rPr lang="en-US" altLang="zh-CN" sz="3600" b="1" dirty="0">
                <a:solidFill>
                  <a:srgbClr val="0070C0"/>
                </a:solidFill>
                <a:latin typeface="楷体" panose="02010609060101010101" charset="-122"/>
                <a:ea typeface="楷体" panose="02010609060101010101" charset="-122"/>
              </a:rPr>
              <a:t>/</a:t>
            </a:r>
            <a:r>
              <a:rPr lang="zh-CN" altLang="en-US" sz="3600" b="1" dirty="0">
                <a:solidFill>
                  <a:srgbClr val="0070C0"/>
                </a:solidFill>
                <a:latin typeface="楷体" panose="02010609060101010101" charset="-122"/>
                <a:ea typeface="楷体" panose="02010609060101010101" charset="-122"/>
              </a:rPr>
              <a:t>时尚</a:t>
            </a:r>
            <a:r>
              <a:rPr lang="en-US" altLang="zh-CN" sz="3600" b="1" dirty="0">
                <a:solidFill>
                  <a:srgbClr val="0070C0"/>
                </a:solidFill>
                <a:latin typeface="楷体" panose="02010609060101010101" charset="-122"/>
                <a:ea typeface="楷体" panose="02010609060101010101" charset="-122"/>
              </a:rPr>
              <a:t>/</a:t>
            </a:r>
            <a:r>
              <a:rPr lang="zh-CN" altLang="en-US" sz="3600" b="1" dirty="0">
                <a:solidFill>
                  <a:srgbClr val="0070C0"/>
                </a:solidFill>
                <a:latin typeface="楷体" panose="02010609060101010101" charset="-122"/>
                <a:ea typeface="楷体" panose="02010609060101010101" charset="-122"/>
              </a:rPr>
              <a:t>简单</a:t>
            </a:r>
            <a:endParaRPr lang="zh-CN" altLang="en-US" sz="3600" b="1" dirty="0">
              <a:solidFill>
                <a:srgbClr val="0070C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文本框 46"/>
          <p:cNvSpPr txBox="1"/>
          <p:nvPr/>
        </p:nvSpPr>
        <p:spPr>
          <a:xfrm>
            <a:off x="862965" y="127635"/>
            <a:ext cx="325691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3600" b="1" spc="300">
                <a:solidFill>
                  <a:srgbClr val="C00000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rPr>
              <a:t>练习：</a:t>
            </a:r>
            <a:r>
              <a:rPr lang="en-US" altLang="zh-CN" sz="3600" b="1" spc="300">
                <a:solidFill>
                  <a:srgbClr val="C00000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rPr>
              <a:t>P79</a:t>
            </a:r>
            <a:endParaRPr lang="en-US" altLang="zh-CN" sz="3600" b="1" spc="300">
              <a:solidFill>
                <a:srgbClr val="C00000"/>
              </a:solidFill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grpSp>
        <p:nvGrpSpPr>
          <p:cNvPr id="75" name="组合 74"/>
          <p:cNvGrpSpPr/>
          <p:nvPr/>
        </p:nvGrpSpPr>
        <p:grpSpPr>
          <a:xfrm>
            <a:off x="-118745" y="19050"/>
            <a:ext cx="803910" cy="530225"/>
            <a:chOff x="-118824" y="19211"/>
            <a:chExt cx="803918" cy="530268"/>
          </a:xfrm>
        </p:grpSpPr>
        <p:sp>
          <p:nvSpPr>
            <p:cNvPr id="49" name="箭头: 五边形 48"/>
            <p:cNvSpPr/>
            <p:nvPr/>
          </p:nvSpPr>
          <p:spPr>
            <a:xfrm rot="13497409">
              <a:off x="-118824" y="19211"/>
              <a:ext cx="803918" cy="530268"/>
            </a:xfrm>
            <a:prstGeom prst="homePlat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  <p:sp>
          <p:nvSpPr>
            <p:cNvPr id="60" name="椭圆 59"/>
            <p:cNvSpPr/>
            <p:nvPr/>
          </p:nvSpPr>
          <p:spPr>
            <a:xfrm>
              <a:off x="78582" y="80963"/>
              <a:ext cx="66675" cy="6667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</p:grpSp>
      <p:pic>
        <p:nvPicPr>
          <p:cNvPr id="55298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8659" y="840868"/>
            <a:ext cx="12093575" cy="37782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5300" name="文本框 4"/>
          <p:cNvSpPr txBox="1"/>
          <p:nvPr/>
        </p:nvSpPr>
        <p:spPr>
          <a:xfrm>
            <a:off x="120650" y="4721225"/>
            <a:ext cx="12071350" cy="64516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zh-CN" altLang="en-US" sz="36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由于对汉语感兴趣的缘故，我来到中国学习汉语。</a:t>
            </a:r>
            <a:r>
              <a:rPr lang="en-US" altLang="zh-CN" dirty="0">
                <a:latin typeface="等线" panose="02010600030101010101" charset="-122"/>
                <a:ea typeface="等线" panose="02010600030101010101" charset="-122"/>
              </a:rPr>
              <a:t>.</a:t>
            </a:r>
            <a:endParaRPr lang="en-US" altLang="zh-CN" dirty="0">
              <a:latin typeface="等线" panose="02010600030101010101" charset="-122"/>
              <a:ea typeface="等线" panose="02010600030101010101" charset="-122"/>
            </a:endParaRPr>
          </a:p>
        </p:txBody>
      </p:sp>
      <p:sp>
        <p:nvSpPr>
          <p:cNvPr id="55301" name="文本框 5"/>
          <p:cNvSpPr txBox="1"/>
          <p:nvPr/>
        </p:nvSpPr>
        <p:spPr>
          <a:xfrm>
            <a:off x="120650" y="5454650"/>
            <a:ext cx="12071350" cy="64452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zh-CN" altLang="en-US" sz="36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sym typeface="等线" panose="02010600030101010101" charset="-122"/>
              </a:rPr>
              <a:t>由于熬夜玩手机的缘故，我迟到过一次。</a:t>
            </a:r>
            <a:endParaRPr lang="zh-CN" altLang="en-US" dirty="0">
              <a:latin typeface="等线" panose="02010600030101010101" charset="-122"/>
              <a:ea typeface="等线" panose="02010600030101010101" charset="-122"/>
            </a:endParaRPr>
          </a:p>
        </p:txBody>
      </p:sp>
      <p:sp>
        <p:nvSpPr>
          <p:cNvPr id="55302" name="文本框 6"/>
          <p:cNvSpPr txBox="1"/>
          <p:nvPr/>
        </p:nvSpPr>
        <p:spPr>
          <a:xfrm>
            <a:off x="120650" y="6099175"/>
            <a:ext cx="12071350" cy="64452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zh-CN" altLang="en-US" sz="36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sym typeface="等线" panose="02010600030101010101" charset="-122"/>
              </a:rPr>
              <a:t>由于他有好的学习习惯的缘故，所以他的学习成绩很好。</a:t>
            </a:r>
            <a:endParaRPr lang="zh-CN" altLang="en-US" dirty="0">
              <a:latin typeface="等线" panose="02010600030101010101" charset="-122"/>
              <a:ea typeface="等线" panose="02010600030101010101" charset="-122"/>
            </a:endParaRP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53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53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553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文本框 46"/>
          <p:cNvSpPr txBox="1"/>
          <p:nvPr/>
        </p:nvSpPr>
        <p:spPr>
          <a:xfrm>
            <a:off x="862965" y="127635"/>
            <a:ext cx="325691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3600" b="1" spc="300">
                <a:solidFill>
                  <a:srgbClr val="C00000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rPr>
              <a:t>练习：</a:t>
            </a:r>
            <a:r>
              <a:rPr lang="en-US" altLang="zh-CN" sz="3600" b="1" spc="300">
                <a:solidFill>
                  <a:srgbClr val="C00000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rPr>
              <a:t>P79</a:t>
            </a:r>
            <a:endParaRPr lang="en-US" altLang="zh-CN" sz="3600" b="1" spc="300">
              <a:solidFill>
                <a:srgbClr val="C00000"/>
              </a:solidFill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grpSp>
        <p:nvGrpSpPr>
          <p:cNvPr id="75" name="组合 74"/>
          <p:cNvGrpSpPr/>
          <p:nvPr/>
        </p:nvGrpSpPr>
        <p:grpSpPr>
          <a:xfrm>
            <a:off x="-118745" y="19050"/>
            <a:ext cx="803910" cy="530225"/>
            <a:chOff x="-118824" y="19211"/>
            <a:chExt cx="803918" cy="530268"/>
          </a:xfrm>
        </p:grpSpPr>
        <p:sp>
          <p:nvSpPr>
            <p:cNvPr id="49" name="箭头: 五边形 48"/>
            <p:cNvSpPr/>
            <p:nvPr/>
          </p:nvSpPr>
          <p:spPr>
            <a:xfrm rot="13497409">
              <a:off x="-118824" y="19211"/>
              <a:ext cx="803918" cy="530268"/>
            </a:xfrm>
            <a:prstGeom prst="homePlat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  <p:sp>
          <p:nvSpPr>
            <p:cNvPr id="60" name="椭圆 59"/>
            <p:cNvSpPr/>
            <p:nvPr/>
          </p:nvSpPr>
          <p:spPr>
            <a:xfrm>
              <a:off x="78582" y="80963"/>
              <a:ext cx="66675" cy="6667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</p:grpSp>
      <p:pic>
        <p:nvPicPr>
          <p:cNvPr id="56322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435350" y="80645"/>
            <a:ext cx="8756650" cy="668401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med">
    <p:pull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 bwMode="auto">
          <a:xfrm>
            <a:off x="141605" y="0"/>
            <a:ext cx="10578465" cy="840105"/>
          </a:xfrm>
          <a:prstGeom prst="rect">
            <a:avLst/>
          </a:prstGeom>
          <a:solidFill>
            <a:srgbClr val="C00000"/>
          </a:solidFill>
          <a:ln w="38100">
            <a:solidFill>
              <a:schemeClr val="bg1"/>
            </a:solidFill>
            <a:miter lim="800000"/>
          </a:ln>
          <a:effectLst>
            <a:outerShdw blurRad="63500" dist="38100" dir="2700000" algn="tl" rotWithShape="0">
              <a:srgbClr val="000000">
                <a:alpha val="39998"/>
              </a:srgbClr>
            </a:outerShdw>
          </a:effec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9pPr>
          </a:lstStyle>
          <a:p>
            <a:pPr indent="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None/>
            </a:pPr>
            <a:r>
              <a:rPr kumimoji="0" lang="zh-CN" altLang="en-US" sz="44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+mn-cs"/>
              </a:rPr>
              <a:t>语言点</a:t>
            </a:r>
            <a:r>
              <a:rPr kumimoji="0" lang="en-US" altLang="zh-CN" sz="44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+mn-cs"/>
              </a:rPr>
              <a:t>1:</a:t>
            </a:r>
            <a:r>
              <a:rPr lang="zh-CN" altLang="en-US" sz="4400" b="1" dirty="0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因果关系复句的常用关联词</a:t>
            </a:r>
            <a:endParaRPr kumimoji="0" lang="zh-CN" altLang="en-US" sz="4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楷体" panose="02010609060101010101" charset="-122"/>
              <a:ea typeface="楷体" panose="02010609060101010101" charset="-122"/>
              <a:cs typeface="+mn-cs"/>
              <a:sym typeface="+mn-ea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458470" y="787400"/>
            <a:ext cx="11346180" cy="597281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sp>
        <p:nvSpPr>
          <p:cNvPr id="58370" name="文本框 99"/>
          <p:cNvSpPr txBox="1"/>
          <p:nvPr/>
        </p:nvSpPr>
        <p:spPr>
          <a:xfrm>
            <a:off x="127000" y="2522855"/>
            <a:ext cx="11114088" cy="82994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indent="357505"/>
            <a:r>
              <a:rPr lang="zh-CN" altLang="en-US" sz="4800" b="1" dirty="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</a:rPr>
              <a:t>之所以</a:t>
            </a:r>
            <a:r>
              <a:rPr lang="en-US" altLang="zh-CN" sz="4800" b="1" dirty="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</a:rPr>
              <a:t> + </a:t>
            </a:r>
            <a:r>
              <a:rPr lang="zh-CN" altLang="zh-CN" sz="4800" b="1" dirty="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</a:rPr>
              <a:t>结果</a:t>
            </a:r>
            <a:r>
              <a:rPr lang="zh-CN" altLang="en-US" sz="4800" b="1" dirty="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</a:rPr>
              <a:t>，是因为</a:t>
            </a:r>
            <a:r>
              <a:rPr lang="en-US" altLang="zh-CN" sz="4800" b="1" dirty="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</a:rPr>
              <a:t> + </a:t>
            </a:r>
            <a:r>
              <a:rPr lang="zh-CN" altLang="en-US" sz="4800" b="1" dirty="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</a:rPr>
              <a:t>原因</a:t>
            </a:r>
            <a:endParaRPr lang="zh-CN" altLang="en-US" sz="4800" b="1" dirty="0">
              <a:solidFill>
                <a:srgbClr val="C0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58371" name="文本框 3"/>
          <p:cNvSpPr txBox="1"/>
          <p:nvPr/>
        </p:nvSpPr>
        <p:spPr>
          <a:xfrm>
            <a:off x="-126365" y="1692910"/>
            <a:ext cx="11114088" cy="82994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indent="357505"/>
            <a:r>
              <a:rPr lang="zh-CN" altLang="en-US" sz="4800" b="1" dirty="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</a:rPr>
              <a:t>（由于）</a:t>
            </a:r>
            <a:r>
              <a:rPr lang="en-US" altLang="zh-CN" sz="4800" b="1" dirty="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</a:rPr>
              <a:t>……</a:t>
            </a:r>
            <a:r>
              <a:rPr lang="zh-CN" altLang="en-US" sz="4800" b="1" dirty="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</a:rPr>
              <a:t>，因此</a:t>
            </a:r>
            <a:r>
              <a:rPr lang="en-US" altLang="zh-CN" sz="4800" b="1" dirty="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</a:rPr>
              <a:t>……</a:t>
            </a:r>
            <a:endParaRPr lang="en-US" altLang="zh-CN" sz="4800" b="1" dirty="0">
              <a:solidFill>
                <a:srgbClr val="C0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58372" name="文本框 4"/>
          <p:cNvSpPr txBox="1"/>
          <p:nvPr/>
        </p:nvSpPr>
        <p:spPr>
          <a:xfrm>
            <a:off x="127000" y="862648"/>
            <a:ext cx="11114088" cy="82994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indent="357505"/>
            <a:r>
              <a:rPr lang="zh-CN" altLang="en-US" sz="4800" b="1" dirty="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</a:rPr>
              <a:t>因为</a:t>
            </a:r>
            <a:r>
              <a:rPr lang="en-US" altLang="zh-CN" sz="4800" b="1" dirty="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</a:rPr>
              <a:t>/</a:t>
            </a:r>
            <a:r>
              <a:rPr lang="zh-CN" altLang="en-US" sz="4800" b="1" dirty="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</a:rPr>
              <a:t>由于</a:t>
            </a:r>
            <a:r>
              <a:rPr lang="en-US" altLang="zh-CN" sz="4800" b="1" dirty="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</a:rPr>
              <a:t>……</a:t>
            </a:r>
            <a:r>
              <a:rPr lang="zh-CN" altLang="en-US" sz="4800" b="1" dirty="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</a:rPr>
              <a:t>，所以</a:t>
            </a:r>
            <a:r>
              <a:rPr lang="en-US" altLang="zh-CN" sz="4800" b="1" dirty="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</a:rPr>
              <a:t>……</a:t>
            </a:r>
            <a:endParaRPr lang="en-US" altLang="zh-CN" sz="4800" b="1" dirty="0">
              <a:solidFill>
                <a:srgbClr val="C0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58373" name="文本框 5"/>
          <p:cNvSpPr txBox="1"/>
          <p:nvPr/>
        </p:nvSpPr>
        <p:spPr>
          <a:xfrm>
            <a:off x="464820" y="3314376"/>
            <a:ext cx="11671300" cy="1690687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zh-CN" altLang="en-US" sz="4400" b="1" dirty="0">
                <a:latin typeface="楷体" panose="02010609060101010101" charset="-122"/>
                <a:ea typeface="楷体" panose="02010609060101010101" charset="-122"/>
              </a:rPr>
              <a:t>他总是不尊重大家的意见，</a:t>
            </a:r>
            <a:r>
              <a:rPr lang="zh-CN" altLang="en-US" sz="6000" b="1" dirty="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</a:rPr>
              <a:t>因此</a:t>
            </a:r>
            <a:r>
              <a:rPr lang="zh-CN" altLang="en-US" sz="4400" b="1" dirty="0">
                <a:latin typeface="楷体" panose="02010609060101010101" charset="-122"/>
                <a:ea typeface="楷体" panose="02010609060101010101" charset="-122"/>
              </a:rPr>
              <a:t>大家对他的态度十分冷淡。</a:t>
            </a:r>
            <a:endParaRPr lang="zh-CN" altLang="en-US" sz="4400" b="1" dirty="0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58374" name="文本框 6"/>
          <p:cNvSpPr txBox="1"/>
          <p:nvPr/>
        </p:nvSpPr>
        <p:spPr>
          <a:xfrm>
            <a:off x="500380" y="4946077"/>
            <a:ext cx="11262360" cy="1692771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zh-CN" altLang="en-US" sz="4400" b="1" dirty="0">
                <a:latin typeface="楷体" panose="02010609060101010101" charset="-122"/>
                <a:ea typeface="楷体" panose="02010609060101010101" charset="-122"/>
              </a:rPr>
              <a:t>人们</a:t>
            </a:r>
            <a:r>
              <a:rPr lang="zh-CN" altLang="en-US" sz="6000" b="1" dirty="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</a:rPr>
              <a:t>之所以</a:t>
            </a:r>
            <a:r>
              <a:rPr lang="zh-CN" altLang="en-US" sz="4400" b="1" dirty="0">
                <a:latin typeface="楷体" panose="02010609060101010101" charset="-122"/>
                <a:ea typeface="楷体" panose="02010609060101010101" charset="-122"/>
              </a:rPr>
              <a:t>喜欢大熊猫，</a:t>
            </a:r>
            <a:r>
              <a:rPr lang="zh-CN" altLang="en-US" sz="6000" b="1" dirty="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</a:rPr>
              <a:t>是因为</a:t>
            </a:r>
            <a:r>
              <a:rPr lang="zh-CN" altLang="en-US" sz="4400" b="1" dirty="0">
                <a:latin typeface="楷体" panose="02010609060101010101" charset="-122"/>
                <a:ea typeface="楷体" panose="02010609060101010101" charset="-122"/>
              </a:rPr>
              <a:t>它实在太可爱了。</a:t>
            </a:r>
            <a:endParaRPr lang="zh-CN" altLang="en-US" sz="4400" b="1" dirty="0"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83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83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370" grpId="0" bldLvl="0"/>
      <p:bldP spid="58371" grpId="0"/>
      <p:bldP spid="58372" grpId="0"/>
      <p:bldP spid="58373" grpId="0"/>
      <p:bldP spid="58374" grpId="0" bldLvl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文本框 46"/>
          <p:cNvSpPr txBox="1"/>
          <p:nvPr/>
        </p:nvSpPr>
        <p:spPr>
          <a:xfrm>
            <a:off x="862965" y="127635"/>
            <a:ext cx="325691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3600" b="1" spc="300">
                <a:solidFill>
                  <a:srgbClr val="C00000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rPr>
              <a:t>练习：</a:t>
            </a:r>
            <a:r>
              <a:rPr lang="en-US" altLang="zh-CN" sz="3600" b="1" spc="300">
                <a:solidFill>
                  <a:srgbClr val="C00000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rPr>
              <a:t>P78</a:t>
            </a:r>
            <a:endParaRPr lang="en-US" altLang="zh-CN" sz="3600" b="1" spc="300">
              <a:solidFill>
                <a:srgbClr val="C00000"/>
              </a:solidFill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grpSp>
        <p:nvGrpSpPr>
          <p:cNvPr id="75" name="组合 74"/>
          <p:cNvGrpSpPr/>
          <p:nvPr/>
        </p:nvGrpSpPr>
        <p:grpSpPr>
          <a:xfrm>
            <a:off x="-118745" y="19050"/>
            <a:ext cx="803910" cy="530225"/>
            <a:chOff x="-118824" y="19211"/>
            <a:chExt cx="803918" cy="530268"/>
          </a:xfrm>
        </p:grpSpPr>
        <p:sp>
          <p:nvSpPr>
            <p:cNvPr id="49" name="箭头: 五边形 48"/>
            <p:cNvSpPr/>
            <p:nvPr/>
          </p:nvSpPr>
          <p:spPr>
            <a:xfrm rot="13497409">
              <a:off x="-118824" y="19211"/>
              <a:ext cx="803918" cy="530268"/>
            </a:xfrm>
            <a:prstGeom prst="homePlat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  <p:sp>
          <p:nvSpPr>
            <p:cNvPr id="60" name="椭圆 59"/>
            <p:cNvSpPr/>
            <p:nvPr/>
          </p:nvSpPr>
          <p:spPr>
            <a:xfrm>
              <a:off x="78582" y="80963"/>
              <a:ext cx="66675" cy="6667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</p:grpSp>
      <p:pic>
        <p:nvPicPr>
          <p:cNvPr id="5939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1430" y="147320"/>
            <a:ext cx="10680700" cy="68294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9396" name="Text Box 4"/>
          <p:cNvSpPr txBox="1"/>
          <p:nvPr/>
        </p:nvSpPr>
        <p:spPr>
          <a:xfrm>
            <a:off x="9661843" y="2388870"/>
            <a:ext cx="2906712" cy="706438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 eaLnBrk="0" hangingPunct="0"/>
            <a:r>
              <a:rPr lang="zh-CN" altLang="en-US" sz="40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 </a:t>
            </a:r>
            <a:r>
              <a:rPr lang="en-US" altLang="zh-CN" sz="40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DCBA</a:t>
            </a:r>
            <a:endParaRPr lang="en-US" altLang="zh-CN" sz="4000" b="1" dirty="0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59397" name="Text Box 4"/>
          <p:cNvSpPr txBox="1"/>
          <p:nvPr/>
        </p:nvSpPr>
        <p:spPr>
          <a:xfrm>
            <a:off x="9749155" y="4128770"/>
            <a:ext cx="2906713" cy="70802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 eaLnBrk="0" hangingPunct="0"/>
            <a:r>
              <a:rPr lang="zh-CN" altLang="en-US" sz="40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 </a:t>
            </a:r>
            <a:r>
              <a:rPr lang="en-US" altLang="zh-CN" sz="40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BCAD</a:t>
            </a:r>
            <a:endParaRPr lang="en-US" altLang="zh-CN" sz="4000" b="1" dirty="0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59398" name="Text Box 4"/>
          <p:cNvSpPr txBox="1"/>
          <p:nvPr/>
        </p:nvSpPr>
        <p:spPr>
          <a:xfrm>
            <a:off x="10057130" y="5922645"/>
            <a:ext cx="1568450" cy="70802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eaLnBrk="0" hangingPunct="0"/>
            <a:r>
              <a:rPr lang="en-US" altLang="zh-CN" sz="40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DBAC</a:t>
            </a:r>
            <a:endParaRPr lang="en-US" altLang="zh-CN" sz="4000" b="1" dirty="0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59399" name="矩形 1"/>
          <p:cNvSpPr/>
          <p:nvPr/>
        </p:nvSpPr>
        <p:spPr>
          <a:xfrm>
            <a:off x="2676843" y="1320483"/>
            <a:ext cx="649287" cy="301625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ctr"/>
          <a:lstStyle/>
          <a:p>
            <a:pPr algn="ctr"/>
            <a:endParaRPr lang="zh-CN" altLang="en-US" dirty="0">
              <a:solidFill>
                <a:srgbClr val="000000"/>
              </a:solidFill>
              <a:latin typeface="等线" panose="02010600030101010101" charset="-122"/>
              <a:ea typeface="等线" panose="02010600030101010101" charset="-122"/>
            </a:endParaRPr>
          </a:p>
        </p:txBody>
      </p:sp>
      <p:sp>
        <p:nvSpPr>
          <p:cNvPr id="59400" name="矩形 2"/>
          <p:cNvSpPr/>
          <p:nvPr/>
        </p:nvSpPr>
        <p:spPr>
          <a:xfrm>
            <a:off x="2676843" y="2231708"/>
            <a:ext cx="649287" cy="301625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ctr"/>
          <a:lstStyle/>
          <a:p>
            <a:pPr algn="ctr"/>
            <a:endParaRPr lang="zh-CN" altLang="en-US" dirty="0">
              <a:solidFill>
                <a:srgbClr val="000000"/>
              </a:solidFill>
              <a:latin typeface="等线" panose="02010600030101010101" charset="-122"/>
              <a:ea typeface="等线" panose="02010600030101010101" charset="-122"/>
            </a:endParaRPr>
          </a:p>
        </p:txBody>
      </p:sp>
      <p:sp>
        <p:nvSpPr>
          <p:cNvPr id="59401" name="矩形 3"/>
          <p:cNvSpPr/>
          <p:nvPr/>
        </p:nvSpPr>
        <p:spPr>
          <a:xfrm>
            <a:off x="2676843" y="4403408"/>
            <a:ext cx="649287" cy="301625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ctr"/>
          <a:lstStyle/>
          <a:p>
            <a:pPr algn="ctr"/>
            <a:endParaRPr lang="zh-CN" altLang="en-US" dirty="0">
              <a:solidFill>
                <a:srgbClr val="000000"/>
              </a:solidFill>
              <a:latin typeface="等线" panose="02010600030101010101" charset="-122"/>
              <a:ea typeface="等线" panose="02010600030101010101" charset="-122"/>
            </a:endParaRPr>
          </a:p>
        </p:txBody>
      </p:sp>
      <p:sp>
        <p:nvSpPr>
          <p:cNvPr id="59402" name="矩形 7"/>
          <p:cNvSpPr/>
          <p:nvPr/>
        </p:nvSpPr>
        <p:spPr>
          <a:xfrm>
            <a:off x="2676843" y="4836795"/>
            <a:ext cx="987425" cy="301625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ctr"/>
          <a:lstStyle/>
          <a:p>
            <a:pPr algn="ctr"/>
            <a:endParaRPr lang="zh-CN" altLang="en-US" dirty="0">
              <a:solidFill>
                <a:srgbClr val="000000"/>
              </a:solidFill>
              <a:latin typeface="等线" panose="02010600030101010101" charset="-122"/>
              <a:ea typeface="等线" panose="02010600030101010101" charset="-122"/>
            </a:endParaRPr>
          </a:p>
        </p:txBody>
      </p:sp>
      <p:sp>
        <p:nvSpPr>
          <p:cNvPr id="59403" name="矩形 8"/>
          <p:cNvSpPr/>
          <p:nvPr/>
        </p:nvSpPr>
        <p:spPr>
          <a:xfrm>
            <a:off x="2676843" y="5730558"/>
            <a:ext cx="987425" cy="301625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ctr"/>
          <a:lstStyle/>
          <a:p>
            <a:pPr algn="ctr"/>
            <a:endParaRPr lang="zh-CN" altLang="en-US" dirty="0">
              <a:solidFill>
                <a:srgbClr val="000000"/>
              </a:solidFill>
              <a:latin typeface="等线" panose="02010600030101010101" charset="-122"/>
              <a:ea typeface="等线" panose="02010600030101010101" charset="-122"/>
            </a:endParaRP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93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94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593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594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593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594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594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593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399" grpId="0" bldLvl="0" animBg="1"/>
      <p:bldP spid="59400" grpId="0" bldLvl="0" animBg="1"/>
      <p:bldP spid="59401" grpId="0" bldLvl="0" animBg="1"/>
      <p:bldP spid="59402" grpId="0" bldLvl="0" animBg="1"/>
      <p:bldP spid="59403" grpId="0" bldLvl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 bwMode="auto">
          <a:xfrm>
            <a:off x="141605" y="98425"/>
            <a:ext cx="10337800" cy="840105"/>
          </a:xfrm>
          <a:prstGeom prst="rect">
            <a:avLst/>
          </a:prstGeom>
          <a:solidFill>
            <a:srgbClr val="C00000"/>
          </a:solidFill>
          <a:ln w="38100">
            <a:solidFill>
              <a:schemeClr val="bg1"/>
            </a:solidFill>
            <a:miter lim="800000"/>
          </a:ln>
          <a:effectLst>
            <a:outerShdw blurRad="63500" dist="38100" dir="2700000" algn="tl" rotWithShape="0">
              <a:srgbClr val="000000">
                <a:alpha val="39998"/>
              </a:srgbClr>
            </a:outerShdw>
          </a:effec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44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+mn-cs"/>
              </a:rPr>
              <a:t>语言点</a:t>
            </a:r>
            <a:r>
              <a:rPr kumimoji="0" lang="en-US" altLang="zh-CN" sz="44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+mn-cs"/>
              </a:rPr>
              <a:t>2:</a:t>
            </a:r>
            <a:r>
              <a:rPr lang="zh-CN" altLang="en-US" sz="4400" b="1" dirty="0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不</a:t>
            </a:r>
            <a:r>
              <a:rPr lang="en-US" altLang="zh-CN" sz="4400" b="1" dirty="0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……</a:t>
            </a:r>
            <a:r>
              <a:rPr lang="zh-CN" altLang="en-US" sz="4400" b="1" dirty="0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不</a:t>
            </a:r>
            <a:r>
              <a:rPr lang="en-US" altLang="zh-CN" sz="4400" b="1" dirty="0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……</a:t>
            </a:r>
            <a:endParaRPr kumimoji="0" lang="en-US" altLang="zh-CN" sz="4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楷体" panose="02010609060101010101" charset="-122"/>
              <a:ea typeface="楷体" panose="02010609060101010101" charset="-122"/>
              <a:cs typeface="+mn-cs"/>
              <a:sym typeface="+mn-ea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458470" y="787400"/>
            <a:ext cx="11346180" cy="5589905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sp>
        <p:nvSpPr>
          <p:cNvPr id="61442" name="文本框 99"/>
          <p:cNvSpPr txBox="1"/>
          <p:nvPr/>
        </p:nvSpPr>
        <p:spPr>
          <a:xfrm>
            <a:off x="239427" y="1439802"/>
            <a:ext cx="11009312" cy="1014413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indent="357505"/>
            <a:r>
              <a:rPr lang="zh-CN" altLang="en-US" sz="44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这件商品容易摔碎，</a:t>
            </a:r>
            <a:r>
              <a:rPr lang="zh-CN" altLang="en-US" sz="60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不</a:t>
            </a:r>
            <a:r>
              <a:rPr lang="zh-CN" altLang="en-US" sz="44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买</a:t>
            </a:r>
            <a:r>
              <a:rPr lang="zh-CN" altLang="en-US" sz="60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不</a:t>
            </a:r>
            <a:r>
              <a:rPr lang="zh-CN" altLang="en-US" sz="44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要随便碰。</a:t>
            </a:r>
            <a:endParaRPr lang="zh-CN" altLang="en-US" sz="4400" b="1" dirty="0">
              <a:solidFill>
                <a:srgbClr val="00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61444" name="文本框 5"/>
          <p:cNvSpPr txBox="1"/>
          <p:nvPr/>
        </p:nvSpPr>
        <p:spPr>
          <a:xfrm>
            <a:off x="548055" y="2454215"/>
            <a:ext cx="11346180" cy="1690687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zh-CN" altLang="en-US" sz="44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有些衣服看着好看，但</a:t>
            </a:r>
            <a:r>
              <a:rPr lang="zh-CN" altLang="en-US" sz="60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不</a:t>
            </a:r>
            <a:r>
              <a:rPr lang="zh-CN" altLang="en-US" sz="44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试</a:t>
            </a:r>
            <a:r>
              <a:rPr lang="zh-CN" altLang="en-US" sz="60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不</a:t>
            </a:r>
            <a:r>
              <a:rPr lang="zh-CN" altLang="en-US" sz="44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知道适不适合自己。</a:t>
            </a:r>
            <a:endParaRPr lang="zh-CN" altLang="en-US" sz="4400" b="1" dirty="0">
              <a:solidFill>
                <a:srgbClr val="00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632437" y="4144902"/>
            <a:ext cx="11346180" cy="1015663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zh-CN" altLang="en-US" sz="44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你</a:t>
            </a:r>
            <a:r>
              <a:rPr lang="zh-CN" altLang="en-US" sz="60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不</a:t>
            </a:r>
            <a:r>
              <a:rPr lang="zh-CN" altLang="en-US" sz="44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学</a:t>
            </a:r>
            <a:r>
              <a:rPr lang="zh-CN" altLang="en-US" sz="60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不</a:t>
            </a:r>
            <a:r>
              <a:rPr lang="zh-CN" altLang="en-US" sz="44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知道中文的美。</a:t>
            </a:r>
            <a:endParaRPr lang="zh-CN" altLang="en-US" sz="4400" b="1" dirty="0">
              <a:solidFill>
                <a:srgbClr val="00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14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14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42" grpId="0" bldLvl="0"/>
      <p:bldP spid="61444" grpId="0" bldLvl="0"/>
      <p:bldP spid="6" grpId="0" bldLvl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458470" y="787400"/>
            <a:ext cx="11346180" cy="5589905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pic>
        <p:nvPicPr>
          <p:cNvPr id="62466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23850" y="863600"/>
            <a:ext cx="11544300" cy="590708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2468" name="Rectangle 6"/>
          <p:cNvSpPr/>
          <p:nvPr/>
        </p:nvSpPr>
        <p:spPr>
          <a:xfrm>
            <a:off x="487363" y="2492375"/>
            <a:ext cx="11704637" cy="1873250"/>
          </a:xfrm>
          <a:prstGeom prst="rect">
            <a:avLst/>
          </a:prstGeom>
          <a:noFill/>
          <a:ln w="9525">
            <a:noFill/>
          </a:ln>
        </p:spPr>
        <p:txBody>
          <a:bodyPr anchor="t"/>
          <a:lstStyle/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</a:pPr>
            <a:r>
              <a:rPr lang="zh-CN" altLang="en-US" sz="72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   </a:t>
            </a:r>
            <a:r>
              <a:rPr lang="zh-CN" altLang="en-US" sz="40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不来不知道，原来这里的风景这么美啊！</a:t>
            </a:r>
            <a:endParaRPr lang="zh-CN" altLang="en-US" sz="4000" b="1" dirty="0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62469" name="Rectangle 6"/>
          <p:cNvSpPr/>
          <p:nvPr/>
        </p:nvSpPr>
        <p:spPr>
          <a:xfrm>
            <a:off x="323850" y="4124325"/>
            <a:ext cx="11704638" cy="1873250"/>
          </a:xfrm>
          <a:prstGeom prst="rect">
            <a:avLst/>
          </a:prstGeom>
          <a:noFill/>
          <a:ln w="9525">
            <a:noFill/>
          </a:ln>
        </p:spPr>
        <p:txBody>
          <a:bodyPr anchor="t"/>
          <a:lstStyle/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</a:pPr>
            <a:r>
              <a:rPr lang="zh-CN" altLang="en-US" sz="72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   </a:t>
            </a:r>
            <a:r>
              <a:rPr lang="zh-CN" altLang="en-US" sz="36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买衣服之前一定要试一下，不试不知道合不合适。</a:t>
            </a:r>
            <a:endParaRPr lang="zh-CN" altLang="en-US" sz="3600" b="1" dirty="0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62470" name="Rectangle 6"/>
          <p:cNvSpPr/>
          <p:nvPr/>
        </p:nvSpPr>
        <p:spPr>
          <a:xfrm>
            <a:off x="396875" y="5427663"/>
            <a:ext cx="11704638" cy="1193800"/>
          </a:xfrm>
          <a:prstGeom prst="rect">
            <a:avLst/>
          </a:prstGeom>
          <a:noFill/>
          <a:ln w="9525">
            <a:noFill/>
          </a:ln>
        </p:spPr>
        <p:txBody>
          <a:bodyPr anchor="t"/>
          <a:lstStyle/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</a:pPr>
            <a:r>
              <a:rPr lang="zh-CN" altLang="en-US" sz="72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   </a:t>
            </a:r>
            <a:r>
              <a:rPr lang="zh-CN" altLang="en-US" sz="36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这个女孩子每天出门都会先打扮，不打扮不见人。</a:t>
            </a:r>
            <a:endParaRPr lang="zh-CN" altLang="en-US" sz="3600" b="1" dirty="0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47" name="文本框 46"/>
          <p:cNvSpPr txBox="1"/>
          <p:nvPr/>
        </p:nvSpPr>
        <p:spPr>
          <a:xfrm>
            <a:off x="862705" y="127949"/>
            <a:ext cx="2480310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3600" b="1" spc="300">
                <a:solidFill>
                  <a:srgbClr val="C00000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rPr>
              <a:t>练习：</a:t>
            </a:r>
            <a:r>
              <a:rPr lang="en-US" altLang="zh-CN" sz="3600" b="1" spc="300">
                <a:solidFill>
                  <a:srgbClr val="C00000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rPr>
              <a:t>P80</a:t>
            </a:r>
            <a:endParaRPr lang="en-US" altLang="zh-CN" sz="3600" b="1" spc="300">
              <a:solidFill>
                <a:srgbClr val="C00000"/>
              </a:solidFill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grpSp>
        <p:nvGrpSpPr>
          <p:cNvPr id="75" name="组合 74"/>
          <p:cNvGrpSpPr/>
          <p:nvPr/>
        </p:nvGrpSpPr>
        <p:grpSpPr>
          <a:xfrm>
            <a:off x="-118745" y="19050"/>
            <a:ext cx="803910" cy="530225"/>
            <a:chOff x="-118824" y="19211"/>
            <a:chExt cx="803918" cy="530268"/>
          </a:xfrm>
        </p:grpSpPr>
        <p:sp>
          <p:nvSpPr>
            <p:cNvPr id="49" name="箭头: 五边形 48"/>
            <p:cNvSpPr/>
            <p:nvPr/>
          </p:nvSpPr>
          <p:spPr>
            <a:xfrm rot="13497409">
              <a:off x="-118824" y="19211"/>
              <a:ext cx="803918" cy="530268"/>
            </a:xfrm>
            <a:prstGeom prst="homePlat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  <p:sp>
          <p:nvSpPr>
            <p:cNvPr id="60" name="椭圆 59"/>
            <p:cNvSpPr/>
            <p:nvPr/>
          </p:nvSpPr>
          <p:spPr>
            <a:xfrm>
              <a:off x="78582" y="80963"/>
              <a:ext cx="66675" cy="6667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</p:grp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24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24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624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文本框 46"/>
          <p:cNvSpPr txBox="1"/>
          <p:nvPr/>
        </p:nvSpPr>
        <p:spPr>
          <a:xfrm>
            <a:off x="862705" y="127949"/>
            <a:ext cx="2480310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3600" b="1" spc="300">
                <a:solidFill>
                  <a:srgbClr val="C00000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rPr>
              <a:t>练习：</a:t>
            </a:r>
            <a:r>
              <a:rPr lang="en-US" altLang="zh-CN" sz="3600" b="1" spc="300">
                <a:solidFill>
                  <a:srgbClr val="C00000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rPr>
              <a:t>P80</a:t>
            </a:r>
            <a:endParaRPr lang="en-US" altLang="zh-CN" sz="3600" b="1" spc="300">
              <a:solidFill>
                <a:srgbClr val="C00000"/>
              </a:solidFill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grpSp>
        <p:nvGrpSpPr>
          <p:cNvPr id="75" name="组合 74"/>
          <p:cNvGrpSpPr/>
          <p:nvPr/>
        </p:nvGrpSpPr>
        <p:grpSpPr>
          <a:xfrm>
            <a:off x="-118745" y="19050"/>
            <a:ext cx="803910" cy="530225"/>
            <a:chOff x="-118824" y="19211"/>
            <a:chExt cx="803918" cy="530268"/>
          </a:xfrm>
        </p:grpSpPr>
        <p:sp>
          <p:nvSpPr>
            <p:cNvPr id="49" name="箭头: 五边形 48"/>
            <p:cNvSpPr/>
            <p:nvPr/>
          </p:nvSpPr>
          <p:spPr>
            <a:xfrm rot="13497409">
              <a:off x="-118824" y="19211"/>
              <a:ext cx="803918" cy="530268"/>
            </a:xfrm>
            <a:prstGeom prst="homePlat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  <p:sp>
          <p:nvSpPr>
            <p:cNvPr id="60" name="椭圆 59"/>
            <p:cNvSpPr/>
            <p:nvPr/>
          </p:nvSpPr>
          <p:spPr>
            <a:xfrm>
              <a:off x="78582" y="80963"/>
              <a:ext cx="66675" cy="6667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</p:grpSp>
      <p:pic>
        <p:nvPicPr>
          <p:cNvPr id="63490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93675" y="1270000"/>
            <a:ext cx="12096750" cy="545306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3492" name="Rectangle 6"/>
          <p:cNvSpPr/>
          <p:nvPr/>
        </p:nvSpPr>
        <p:spPr>
          <a:xfrm>
            <a:off x="3671888" y="3836988"/>
            <a:ext cx="3236912" cy="527050"/>
          </a:xfrm>
          <a:prstGeom prst="rect">
            <a:avLst/>
          </a:prstGeom>
          <a:noFill/>
          <a:ln w="9525">
            <a:noFill/>
          </a:ln>
        </p:spPr>
        <p:txBody>
          <a:bodyPr anchor="t"/>
          <a:lstStyle/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</a:pPr>
            <a:r>
              <a:rPr lang="zh-CN" altLang="en-US" sz="44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不尝不知道</a:t>
            </a:r>
            <a:endParaRPr lang="zh-CN" altLang="en-US" sz="4400" b="1" dirty="0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63493" name="Rectangle 6"/>
          <p:cNvSpPr/>
          <p:nvPr/>
        </p:nvSpPr>
        <p:spPr>
          <a:xfrm>
            <a:off x="8093075" y="4630738"/>
            <a:ext cx="3238500" cy="525462"/>
          </a:xfrm>
          <a:prstGeom prst="rect">
            <a:avLst/>
          </a:prstGeom>
          <a:noFill/>
          <a:ln w="9525">
            <a:noFill/>
          </a:ln>
        </p:spPr>
        <p:txBody>
          <a:bodyPr anchor="t"/>
          <a:lstStyle/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</a:pPr>
            <a:r>
              <a:rPr lang="zh-CN" altLang="en-US" sz="44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不打针不行</a:t>
            </a:r>
            <a:endParaRPr lang="zh-CN" altLang="en-US" sz="4400" b="1" dirty="0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63494" name="Rectangle 6"/>
          <p:cNvSpPr/>
          <p:nvPr/>
        </p:nvSpPr>
        <p:spPr>
          <a:xfrm>
            <a:off x="6437313" y="5467350"/>
            <a:ext cx="4894262" cy="527050"/>
          </a:xfrm>
          <a:prstGeom prst="rect">
            <a:avLst/>
          </a:prstGeom>
          <a:noFill/>
          <a:ln w="9525">
            <a:noFill/>
          </a:ln>
        </p:spPr>
        <p:txBody>
          <a:bodyPr anchor="t"/>
          <a:lstStyle/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</a:pPr>
            <a:r>
              <a:rPr lang="zh-CN" altLang="en-US" sz="44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不成功不放弃</a:t>
            </a:r>
            <a:endParaRPr lang="zh-CN" altLang="en-US" sz="4400" b="1" dirty="0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34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34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634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 bwMode="auto">
          <a:xfrm>
            <a:off x="141605" y="98425"/>
            <a:ext cx="6035675" cy="840105"/>
          </a:xfrm>
          <a:prstGeom prst="rect">
            <a:avLst/>
          </a:prstGeom>
          <a:solidFill>
            <a:srgbClr val="C00000"/>
          </a:solidFill>
          <a:ln w="38100">
            <a:solidFill>
              <a:schemeClr val="bg1"/>
            </a:solidFill>
            <a:miter lim="800000"/>
          </a:ln>
          <a:effectLst>
            <a:outerShdw blurRad="63500" dist="38100" dir="2700000" algn="tl" rotWithShape="0">
              <a:srgbClr val="000000">
                <a:alpha val="39998"/>
              </a:srgbClr>
            </a:outerShdw>
          </a:effec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44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+mn-cs"/>
              </a:rPr>
              <a:t>语言点</a:t>
            </a:r>
            <a:r>
              <a:rPr kumimoji="0" lang="en-US" altLang="zh-CN" sz="44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+mn-cs"/>
              </a:rPr>
              <a:t>3:</a:t>
            </a:r>
            <a:r>
              <a:rPr lang="zh-CN" altLang="en-US" sz="4400" b="1" dirty="0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不打不相识</a:t>
            </a:r>
            <a:endParaRPr kumimoji="0" lang="zh-CN" altLang="en-US" sz="4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楷体" panose="02010609060101010101" charset="-122"/>
              <a:ea typeface="楷体" panose="02010609060101010101" charset="-122"/>
              <a:cs typeface="+mn-cs"/>
              <a:sym typeface="+mn-ea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458470" y="787400"/>
            <a:ext cx="11346180" cy="5589905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sp>
        <p:nvSpPr>
          <p:cNvPr id="65538" name="文本框 99"/>
          <p:cNvSpPr txBox="1"/>
          <p:nvPr/>
        </p:nvSpPr>
        <p:spPr>
          <a:xfrm>
            <a:off x="589280" y="1236821"/>
            <a:ext cx="11144250" cy="1690687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zh-CN" altLang="en-US" sz="44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要不是那次吵架，我们俩也不会互相理解，成为朋友，真是</a:t>
            </a:r>
            <a:r>
              <a:rPr lang="zh-CN" altLang="en-US" sz="60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不打不相识</a:t>
            </a:r>
            <a:r>
              <a:rPr lang="zh-CN" altLang="en-US" sz="44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啊</a:t>
            </a:r>
            <a:r>
              <a:rPr lang="en-US" altLang="zh-CN" sz="44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!</a:t>
            </a:r>
            <a:endParaRPr lang="zh-CN" altLang="en-US" sz="4400" b="1" dirty="0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65539" name="文本框 3"/>
          <p:cNvSpPr txBox="1"/>
          <p:nvPr/>
        </p:nvSpPr>
        <p:spPr>
          <a:xfrm>
            <a:off x="222250" y="3074035"/>
            <a:ext cx="11582400" cy="101600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indent="357505"/>
            <a:r>
              <a:rPr lang="zh-CN" altLang="en-US" sz="44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他和马克成为了</a:t>
            </a:r>
            <a:r>
              <a:rPr lang="zh-CN" altLang="en-US" sz="60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不打不相识</a:t>
            </a:r>
            <a:r>
              <a:rPr lang="zh-CN" altLang="en-US" sz="44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的好朋友。</a:t>
            </a:r>
            <a:endParaRPr lang="zh-CN" altLang="en-US" sz="4400" b="1" dirty="0">
              <a:solidFill>
                <a:srgbClr val="00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pic>
        <p:nvPicPr>
          <p:cNvPr id="65540" name="图片 4"/>
          <p:cNvPicPr>
            <a:picLocks noGrp="1"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322820" y="4284345"/>
            <a:ext cx="4481830" cy="273812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55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55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538" grpId="0" bldLvl="0"/>
      <p:bldP spid="65539" grpId="0" bldLvl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 bwMode="auto">
          <a:xfrm>
            <a:off x="141605" y="98425"/>
            <a:ext cx="6035675" cy="840105"/>
          </a:xfrm>
          <a:prstGeom prst="rect">
            <a:avLst/>
          </a:prstGeom>
          <a:solidFill>
            <a:srgbClr val="C00000"/>
          </a:solidFill>
          <a:ln w="38100">
            <a:solidFill>
              <a:schemeClr val="bg1"/>
            </a:solidFill>
            <a:miter lim="800000"/>
          </a:ln>
          <a:effectLst>
            <a:outerShdw blurRad="63500" dist="38100" dir="2700000" algn="tl" rotWithShape="0">
              <a:srgbClr val="000000">
                <a:alpha val="39998"/>
              </a:srgbClr>
            </a:outerShdw>
          </a:effec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+mn-cs"/>
                <a:sym typeface="+mn-ea"/>
              </a:rPr>
              <a:t>课文梳理</a:t>
            </a:r>
            <a:endParaRPr kumimoji="0" lang="zh-CN" altLang="en-US" sz="4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楷体" panose="02010609060101010101" charset="-122"/>
              <a:ea typeface="楷体" panose="02010609060101010101" charset="-122"/>
              <a:cs typeface="+mn-cs"/>
              <a:sym typeface="+mn-ea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458470" y="787400"/>
            <a:ext cx="11346180" cy="5589905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812538" y="1375562"/>
            <a:ext cx="10992112" cy="456471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4000" b="1" dirty="0">
                <a:latin typeface="楷体" panose="02010609060101010101" charset="-122"/>
                <a:ea typeface="楷体" panose="02010609060101010101" charset="-122"/>
              </a:rPr>
              <a:t>1.</a:t>
            </a:r>
            <a:r>
              <a:rPr lang="zh-CN" altLang="en-US" sz="4000" b="1" dirty="0">
                <a:latin typeface="楷体" panose="02010609060101010101" charset="-122"/>
                <a:ea typeface="楷体" panose="02010609060101010101" charset="-122"/>
              </a:rPr>
              <a:t>“不打不相识”是什么意思？</a:t>
            </a:r>
            <a:endParaRPr lang="en-US" altLang="zh-CN" sz="4000" b="1" dirty="0">
              <a:latin typeface="楷体" panose="02010609060101010101" charset="-122"/>
              <a:ea typeface="楷体" panose="02010609060101010101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4000" b="1" dirty="0">
                <a:latin typeface="楷体" panose="02010609060101010101" charset="-122"/>
                <a:ea typeface="楷体" panose="02010609060101010101" charset="-122"/>
              </a:rPr>
              <a:t>2.</a:t>
            </a:r>
            <a:r>
              <a:rPr lang="zh-CN" altLang="en-US" sz="4000" b="1" dirty="0">
                <a:latin typeface="楷体" panose="02010609060101010101" charset="-122"/>
                <a:ea typeface="楷体" panose="02010609060101010101" charset="-122"/>
              </a:rPr>
              <a:t>孟宏在商场遇见的女孩子穿着什么样的衣服？</a:t>
            </a:r>
            <a:endParaRPr lang="en-US" altLang="zh-CN" sz="4000" b="1" dirty="0">
              <a:latin typeface="楷体" panose="02010609060101010101" charset="-122"/>
              <a:ea typeface="楷体" panose="02010609060101010101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4000" b="1" dirty="0">
                <a:latin typeface="楷体" panose="02010609060101010101" charset="-122"/>
                <a:ea typeface="楷体" panose="02010609060101010101" charset="-122"/>
              </a:rPr>
              <a:t>3.</a:t>
            </a:r>
            <a:r>
              <a:rPr lang="zh-CN" altLang="en-US" sz="4000" b="1" dirty="0">
                <a:latin typeface="楷体" panose="02010609060101010101" charset="-122"/>
                <a:ea typeface="楷体" panose="02010609060101010101" charset="-122"/>
              </a:rPr>
              <a:t>女孩子同不同意被拍照？她有什么反应？</a:t>
            </a:r>
            <a:endParaRPr lang="en-US" altLang="zh-CN" sz="4000" b="1" dirty="0">
              <a:latin typeface="楷体" panose="02010609060101010101" charset="-122"/>
              <a:ea typeface="楷体" panose="02010609060101010101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4000" b="1" dirty="0">
                <a:latin typeface="楷体" panose="02010609060101010101" charset="-122"/>
                <a:ea typeface="楷体" panose="02010609060101010101" charset="-122"/>
              </a:rPr>
              <a:t>4.</a:t>
            </a:r>
            <a:r>
              <a:rPr lang="zh-CN" altLang="en-US" sz="4000" b="1" dirty="0">
                <a:latin typeface="楷体" panose="02010609060101010101" charset="-122"/>
                <a:ea typeface="楷体" panose="02010609060101010101" charset="-122"/>
              </a:rPr>
              <a:t>孟宏是怎么解释的？女孩子原谅他了吗？</a:t>
            </a:r>
            <a:endParaRPr lang="en-US" altLang="zh-CN" sz="4000" b="1" dirty="0">
              <a:latin typeface="楷体" panose="02010609060101010101" charset="-122"/>
              <a:ea typeface="楷体" panose="02010609060101010101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4000" b="1" dirty="0">
                <a:latin typeface="楷体" panose="02010609060101010101" charset="-122"/>
                <a:ea typeface="楷体" panose="02010609060101010101" charset="-122"/>
              </a:rPr>
              <a:t>5.</a:t>
            </a:r>
            <a:r>
              <a:rPr lang="zh-CN" altLang="en-US" sz="4000" b="1" dirty="0">
                <a:latin typeface="楷体" panose="02010609060101010101" charset="-122"/>
                <a:ea typeface="楷体" panose="02010609060101010101" charset="-122"/>
              </a:rPr>
              <a:t>孟宏和女孩子后来的关系有没有改变？</a:t>
            </a:r>
            <a:endParaRPr lang="zh-CN" altLang="en-US" sz="4000" b="1" dirty="0"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  <p:transition spd="med">
    <p:pull/>
  </p:transition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 bwMode="auto">
          <a:xfrm>
            <a:off x="141605" y="98425"/>
            <a:ext cx="6035675" cy="840105"/>
          </a:xfrm>
          <a:prstGeom prst="rect">
            <a:avLst/>
          </a:prstGeom>
          <a:solidFill>
            <a:srgbClr val="C00000"/>
          </a:solidFill>
          <a:ln w="38100">
            <a:solidFill>
              <a:schemeClr val="bg1"/>
            </a:solidFill>
            <a:miter lim="800000"/>
          </a:ln>
          <a:effectLst>
            <a:outerShdw blurRad="63500" dist="38100" dir="2700000" algn="tl" rotWithShape="0">
              <a:srgbClr val="000000">
                <a:alpha val="39998"/>
              </a:srgbClr>
            </a:outerShdw>
          </a:effec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+mn-cs"/>
                <a:sym typeface="+mn-ea"/>
              </a:rPr>
              <a:t>课文</a:t>
            </a:r>
            <a:r>
              <a:rPr lang="zh-CN" altLang="en-US" sz="4400" b="1" dirty="0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复述</a:t>
            </a:r>
            <a:endParaRPr kumimoji="0" lang="zh-CN" altLang="en-US" sz="4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楷体" panose="02010609060101010101" charset="-122"/>
              <a:ea typeface="楷体" panose="02010609060101010101" charset="-122"/>
              <a:cs typeface="+mn-cs"/>
              <a:sym typeface="+mn-ea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458470" y="787400"/>
            <a:ext cx="11346180" cy="5589905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812537" y="1375562"/>
            <a:ext cx="10585189" cy="36702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3200" b="1" dirty="0">
                <a:solidFill>
                  <a:srgbClr val="0070C0"/>
                </a:solidFill>
                <a:latin typeface="楷体" panose="02010609060101010101" charset="-122"/>
                <a:ea typeface="楷体" panose="02010609060101010101" charset="-122"/>
              </a:rPr>
              <a:t>第一段</a:t>
            </a:r>
            <a:endParaRPr lang="en-US" altLang="zh-CN" sz="3200" b="1" dirty="0">
              <a:solidFill>
                <a:srgbClr val="0070C0"/>
              </a:solidFill>
              <a:latin typeface="楷体" panose="02010609060101010101" charset="-122"/>
              <a:ea typeface="楷体" panose="02010609060101010101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3200" b="1" dirty="0">
                <a:latin typeface="楷体" panose="02010609060101010101" charset="-122"/>
                <a:ea typeface="楷体" panose="02010609060101010101" charset="-122"/>
              </a:rPr>
              <a:t>不打不相识   发生   矛盾   互相理解   说实话</a:t>
            </a:r>
            <a:endParaRPr lang="en-US" altLang="zh-CN" sz="3200" b="1" dirty="0">
              <a:latin typeface="楷体" panose="02010609060101010101" charset="-122"/>
              <a:ea typeface="楷体" panose="02010609060101010101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3200" b="1" dirty="0">
                <a:solidFill>
                  <a:srgbClr val="0070C0"/>
                </a:solidFill>
                <a:latin typeface="楷体" panose="02010609060101010101" charset="-122"/>
                <a:ea typeface="楷体" panose="02010609060101010101" charset="-122"/>
              </a:rPr>
              <a:t>第二段</a:t>
            </a:r>
            <a:endParaRPr lang="en-US" altLang="zh-CN" sz="3200" b="1" dirty="0">
              <a:solidFill>
                <a:srgbClr val="0070C0"/>
              </a:solidFill>
              <a:latin typeface="楷体" panose="02010609060101010101" charset="-122"/>
              <a:ea typeface="楷体" panose="02010609060101010101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3200" b="1" dirty="0">
                <a:latin typeface="楷体" panose="02010609060101010101" charset="-122"/>
                <a:ea typeface="楷体" panose="02010609060101010101" charset="-122"/>
              </a:rPr>
              <a:t>遇见   旗袍   感兴趣   忍不住   结果   生气   解释   千万</a:t>
            </a:r>
            <a:r>
              <a:rPr lang="en-US" altLang="zh-CN" sz="3200" b="1" dirty="0">
                <a:latin typeface="楷体" panose="02010609060101010101" charset="-122"/>
                <a:ea typeface="楷体" panose="02010609060101010101" charset="-122"/>
              </a:rPr>
              <a:t>   </a:t>
            </a:r>
            <a:r>
              <a:rPr lang="zh-CN" altLang="en-US" sz="3200" b="1" dirty="0">
                <a:latin typeface="楷体" panose="02010609060101010101" charset="-122"/>
                <a:ea typeface="楷体" panose="02010609060101010101" charset="-122"/>
              </a:rPr>
              <a:t>发音   新鲜事物   好奇   反应</a:t>
            </a:r>
            <a:endParaRPr lang="zh-CN" altLang="en-US" sz="3200" b="1" dirty="0"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  <p:transition spd="med">
    <p:pull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6" name="组合 75"/>
          <p:cNvGrpSpPr/>
          <p:nvPr/>
        </p:nvGrpSpPr>
        <p:grpSpPr>
          <a:xfrm>
            <a:off x="-118824" y="19211"/>
            <a:ext cx="803918" cy="587679"/>
            <a:chOff x="-118824" y="19211"/>
            <a:chExt cx="803918" cy="587679"/>
          </a:xfrm>
        </p:grpSpPr>
        <p:grpSp>
          <p:nvGrpSpPr>
            <p:cNvPr id="75" name="组合 74"/>
            <p:cNvGrpSpPr/>
            <p:nvPr/>
          </p:nvGrpSpPr>
          <p:grpSpPr>
            <a:xfrm>
              <a:off x="-118824" y="19211"/>
              <a:ext cx="803918" cy="530268"/>
              <a:chOff x="-118824" y="19211"/>
              <a:chExt cx="803918" cy="530268"/>
            </a:xfrm>
          </p:grpSpPr>
          <p:sp>
            <p:nvSpPr>
              <p:cNvPr id="49" name="箭头: 五边形 48"/>
              <p:cNvSpPr/>
              <p:nvPr/>
            </p:nvSpPr>
            <p:spPr>
              <a:xfrm rot="13497409">
                <a:off x="-118824" y="19211"/>
                <a:ext cx="803918" cy="530268"/>
              </a:xfrm>
              <a:prstGeom prst="homePlate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  <p:sp>
            <p:nvSpPr>
              <p:cNvPr id="60" name="椭圆 59"/>
              <p:cNvSpPr/>
              <p:nvPr/>
            </p:nvSpPr>
            <p:spPr>
              <a:xfrm>
                <a:off x="78582" y="80963"/>
                <a:ext cx="66675" cy="6667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</p:grpSp>
        <p:sp>
          <p:nvSpPr>
            <p:cNvPr id="59" name="文本框 58"/>
            <p:cNvSpPr txBox="1"/>
            <p:nvPr/>
          </p:nvSpPr>
          <p:spPr>
            <a:xfrm>
              <a:off x="100231" y="146515"/>
              <a:ext cx="537946" cy="460375"/>
            </a:xfrm>
            <a:prstGeom prst="rect">
              <a:avLst/>
            </a:prstGeom>
            <a:solidFill>
              <a:srgbClr val="C00000"/>
            </a:solidFill>
          </p:spPr>
          <p:txBody>
            <a:bodyPr wrap="square" rtlCol="0">
              <a:spAutoFit/>
            </a:bodyPr>
            <a:lstStyle/>
            <a:p>
              <a:pPr algn="ctr"/>
              <a:endParaRPr lang="zh-CN" altLang="en-US" sz="2400" b="1">
                <a:solidFill>
                  <a:schemeClr val="bg1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</p:grpSp>
      <p:sp>
        <p:nvSpPr>
          <p:cNvPr id="3" name="矩形 2"/>
          <p:cNvSpPr/>
          <p:nvPr/>
        </p:nvSpPr>
        <p:spPr>
          <a:xfrm>
            <a:off x="755015" y="950595"/>
            <a:ext cx="11049635" cy="542671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00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862330" y="147955"/>
            <a:ext cx="889254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sz="3600" b="1" spc="30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字魂105号-简雅黑" panose="00000500000000000000" pitchFamily="2" charset="-122"/>
              </a:rPr>
              <a:t>穿着</a:t>
            </a:r>
            <a:r>
              <a:rPr lang="en-US" altLang="zh-CN" sz="3600" b="1" spc="30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字魂105号-简雅黑" panose="00000500000000000000" pitchFamily="2" charset="-122"/>
              </a:rPr>
              <a:t> </a:t>
            </a:r>
            <a:r>
              <a:rPr lang="zh-CN" altLang="en-US" sz="3600" b="1" spc="30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字魂105号-简雅黑" panose="00000500000000000000" pitchFamily="2" charset="-122"/>
              </a:rPr>
              <a:t>成语</a:t>
            </a:r>
            <a:r>
              <a:rPr sz="3600" b="1" spc="30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字魂105号-简雅黑" panose="00000500000000000000" pitchFamily="2" charset="-122"/>
              </a:rPr>
              <a:t>  </a:t>
            </a:r>
            <a:endParaRPr sz="3600" b="1" spc="300">
              <a:solidFill>
                <a:srgbClr val="C00000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字魂105号-简雅黑" panose="00000500000000000000" pitchFamily="2" charset="-122"/>
            </a:endParaRPr>
          </a:p>
        </p:txBody>
      </p:sp>
      <p:sp>
        <p:nvSpPr>
          <p:cNvPr id="9219" name="Text Box 4"/>
          <p:cNvSpPr txBox="1"/>
          <p:nvPr/>
        </p:nvSpPr>
        <p:spPr>
          <a:xfrm>
            <a:off x="976630" y="1411923"/>
            <a:ext cx="12049125" cy="1322070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r>
              <a:rPr lang="en-US" altLang="zh-CN" sz="40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1.</a:t>
            </a:r>
            <a:r>
              <a:rPr lang="zh-CN" altLang="en-US" sz="40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汉语里有一种特殊的词语叫作</a:t>
            </a:r>
            <a:r>
              <a:rPr lang="en-US" altLang="zh-CN" sz="40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____</a:t>
            </a:r>
            <a:r>
              <a:rPr lang="zh-CN" altLang="en-US" sz="40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，这些词语</a:t>
            </a:r>
            <a:endParaRPr lang="zh-CN" altLang="en-US" sz="4000" b="1" dirty="0">
              <a:solidFill>
                <a:srgbClr val="000000"/>
              </a:solidFill>
              <a:latin typeface="楷体" panose="02010609060101010101" charset="-122"/>
              <a:ea typeface="楷体" panose="02010609060101010101" charset="-122"/>
            </a:endParaRPr>
          </a:p>
          <a:p>
            <a:r>
              <a:rPr lang="zh-CN" altLang="en-US" sz="40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常常用很少的字来告诉我们一个道理。</a:t>
            </a:r>
            <a:endParaRPr lang="zh-CN" altLang="en-US" sz="4000" b="1" dirty="0">
              <a:solidFill>
                <a:srgbClr val="000000"/>
              </a:solidFill>
              <a:latin typeface="楷体" panose="02010609060101010101" charset="-122"/>
              <a:ea typeface="楷体" panose="02010609060101010101" charset="-122"/>
              <a:sym typeface="等线" panose="02010600030101010101" charset="-122"/>
            </a:endParaRPr>
          </a:p>
        </p:txBody>
      </p:sp>
      <p:sp>
        <p:nvSpPr>
          <p:cNvPr id="9220" name="Rectangle 5"/>
          <p:cNvSpPr/>
          <p:nvPr/>
        </p:nvSpPr>
        <p:spPr>
          <a:xfrm>
            <a:off x="8071803" y="793115"/>
            <a:ext cx="2232025" cy="1444625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r>
              <a:rPr lang="zh-CN" altLang="en-US" sz="48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成语</a:t>
            </a:r>
            <a:endParaRPr lang="zh-CN" altLang="en-US" sz="4800" b="1" dirty="0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9221" name="Text Box 4"/>
          <p:cNvSpPr txBox="1"/>
          <p:nvPr/>
        </p:nvSpPr>
        <p:spPr>
          <a:xfrm>
            <a:off x="976630" y="3464878"/>
            <a:ext cx="12049125" cy="132207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en-US" altLang="zh-CN" sz="40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2.</a:t>
            </a:r>
            <a:r>
              <a:rPr lang="zh-CN" altLang="en-US" sz="40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面试的时候，你这样的</a:t>
            </a:r>
            <a:r>
              <a:rPr lang="en-US" altLang="zh-CN" sz="40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_____</a:t>
            </a:r>
            <a:r>
              <a:rPr lang="zh-CN" altLang="en-US" sz="40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很不合适，快去</a:t>
            </a:r>
            <a:endParaRPr lang="zh-CN" altLang="en-US" sz="4000" b="1" dirty="0">
              <a:solidFill>
                <a:srgbClr val="000000"/>
              </a:solidFill>
              <a:latin typeface="楷体" panose="02010609060101010101" charset="-122"/>
              <a:ea typeface="楷体" panose="02010609060101010101" charset="-122"/>
            </a:endParaRPr>
          </a:p>
          <a:p>
            <a:r>
              <a:rPr lang="zh-CN" altLang="en-US" sz="40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换一件正式点儿的衣服吧。</a:t>
            </a:r>
            <a:endParaRPr lang="zh-CN" altLang="en-US" sz="4000" b="1" dirty="0">
              <a:solidFill>
                <a:srgbClr val="00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9222" name="Rectangle 5"/>
          <p:cNvSpPr/>
          <p:nvPr/>
        </p:nvSpPr>
        <p:spPr>
          <a:xfrm>
            <a:off x="6703060" y="2706370"/>
            <a:ext cx="2232025" cy="1444625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r>
              <a:rPr lang="zh-CN" altLang="en-US" sz="48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穿着</a:t>
            </a:r>
            <a:endParaRPr lang="zh-CN" altLang="en-US" sz="4800" b="1" dirty="0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2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2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9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19" grpId="0"/>
      <p:bldP spid="9220" grpId="0"/>
      <p:bldP spid="9221" grpId="0"/>
      <p:bldP spid="922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文本框 46"/>
          <p:cNvSpPr txBox="1"/>
          <p:nvPr/>
        </p:nvSpPr>
        <p:spPr>
          <a:xfrm>
            <a:off x="862965" y="127635"/>
            <a:ext cx="563181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sz="4800" b="1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</a:rPr>
              <a:t>矛盾</a:t>
            </a:r>
            <a:r>
              <a:rPr lang="en-US" altLang="zh-CN" sz="4800" b="1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</a:rPr>
              <a:t>  n./v.</a:t>
            </a:r>
            <a:endParaRPr lang="zh-CN" altLang="en-US" sz="4800" b="1">
              <a:solidFill>
                <a:srgbClr val="C0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grpSp>
        <p:nvGrpSpPr>
          <p:cNvPr id="76" name="组合 75"/>
          <p:cNvGrpSpPr/>
          <p:nvPr/>
        </p:nvGrpSpPr>
        <p:grpSpPr>
          <a:xfrm>
            <a:off x="-118824" y="19211"/>
            <a:ext cx="803918" cy="587679"/>
            <a:chOff x="-118824" y="19211"/>
            <a:chExt cx="803918" cy="587679"/>
          </a:xfrm>
        </p:grpSpPr>
        <p:grpSp>
          <p:nvGrpSpPr>
            <p:cNvPr id="75" name="组合 74"/>
            <p:cNvGrpSpPr/>
            <p:nvPr/>
          </p:nvGrpSpPr>
          <p:grpSpPr>
            <a:xfrm>
              <a:off x="-118824" y="19211"/>
              <a:ext cx="803918" cy="530268"/>
              <a:chOff x="-118824" y="19211"/>
              <a:chExt cx="803918" cy="530268"/>
            </a:xfrm>
          </p:grpSpPr>
          <p:sp>
            <p:nvSpPr>
              <p:cNvPr id="49" name="箭头: 五边形 48"/>
              <p:cNvSpPr/>
              <p:nvPr/>
            </p:nvSpPr>
            <p:spPr>
              <a:xfrm rot="13497409">
                <a:off x="-118824" y="19211"/>
                <a:ext cx="803918" cy="530268"/>
              </a:xfrm>
              <a:prstGeom prst="homePlate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  <p:sp>
            <p:nvSpPr>
              <p:cNvPr id="60" name="椭圆 59"/>
              <p:cNvSpPr/>
              <p:nvPr/>
            </p:nvSpPr>
            <p:spPr>
              <a:xfrm>
                <a:off x="78582" y="80963"/>
                <a:ext cx="66675" cy="6667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</p:grpSp>
        <p:sp>
          <p:nvSpPr>
            <p:cNvPr id="59" name="文本框 58"/>
            <p:cNvSpPr txBox="1"/>
            <p:nvPr/>
          </p:nvSpPr>
          <p:spPr>
            <a:xfrm>
              <a:off x="100231" y="146515"/>
              <a:ext cx="537946" cy="460375"/>
            </a:xfrm>
            <a:prstGeom prst="rect">
              <a:avLst/>
            </a:prstGeom>
            <a:solidFill>
              <a:srgbClr val="C00000"/>
            </a:solidFill>
          </p:spPr>
          <p:txBody>
            <a:bodyPr wrap="square" rtlCol="0">
              <a:spAutoFit/>
            </a:bodyPr>
            <a:lstStyle/>
            <a:p>
              <a:pPr algn="ctr"/>
              <a:endParaRPr lang="zh-CN" altLang="en-US" sz="2400" b="1">
                <a:solidFill>
                  <a:schemeClr val="bg1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</p:grpSp>
      <p:sp>
        <p:nvSpPr>
          <p:cNvPr id="3" name="矩形 2"/>
          <p:cNvSpPr/>
          <p:nvPr/>
        </p:nvSpPr>
        <p:spPr>
          <a:xfrm>
            <a:off x="755015" y="950595"/>
            <a:ext cx="11049635" cy="542671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sp>
        <p:nvSpPr>
          <p:cNvPr id="11268" name="Text Box 4"/>
          <p:cNvSpPr txBox="1"/>
          <p:nvPr/>
        </p:nvSpPr>
        <p:spPr>
          <a:xfrm>
            <a:off x="862965" y="1780223"/>
            <a:ext cx="10766658" cy="1537970"/>
          </a:xfrm>
          <a:prstGeom prst="rect">
            <a:avLst/>
          </a:prstGeom>
          <a:noFill/>
          <a:ln w="9525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 wrap="square" anchor="t">
            <a:spAutoFit/>
          </a:bodyPr>
          <a:lstStyle/>
          <a:p>
            <a:r>
              <a:rPr lang="zh-CN" altLang="en-US" sz="4000" b="1" dirty="0">
                <a:latin typeface="楷体" panose="02010609060101010101" charset="-122"/>
                <a:ea typeface="楷体" panose="02010609060101010101" charset="-122"/>
              </a:rPr>
              <a:t>朋友之间</a:t>
            </a:r>
            <a:r>
              <a:rPr lang="zh-CN" altLang="en-US" sz="5400" b="1" dirty="0">
                <a:solidFill>
                  <a:srgbClr val="00B050"/>
                </a:solidFill>
                <a:latin typeface="楷体" panose="02010609060101010101" charset="-122"/>
                <a:ea typeface="楷体" panose="02010609060101010101" charset="-122"/>
              </a:rPr>
              <a:t>产生</a:t>
            </a:r>
            <a:r>
              <a:rPr lang="zh-CN" altLang="en-US" sz="54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矛盾</a:t>
            </a:r>
            <a:r>
              <a:rPr lang="zh-CN" altLang="en-US" sz="4000" b="1" dirty="0">
                <a:latin typeface="楷体" panose="02010609060101010101" charset="-122"/>
                <a:ea typeface="楷体" panose="02010609060101010101" charset="-122"/>
              </a:rPr>
              <a:t>要及时</a:t>
            </a:r>
            <a:r>
              <a:rPr lang="zh-CN" altLang="en-US" sz="5400" b="1" dirty="0">
                <a:solidFill>
                  <a:srgbClr val="00B050"/>
                </a:solidFill>
                <a:latin typeface="楷体" panose="02010609060101010101" charset="-122"/>
                <a:ea typeface="楷体" panose="02010609060101010101" charset="-122"/>
              </a:rPr>
              <a:t>解决</a:t>
            </a:r>
            <a:r>
              <a:rPr lang="zh-CN" altLang="en-US" sz="4000" b="1" dirty="0">
                <a:latin typeface="楷体" panose="02010609060101010101" charset="-122"/>
                <a:ea typeface="楷体" panose="02010609060101010101" charset="-122"/>
              </a:rPr>
              <a:t>，不然容易影响感情。</a:t>
            </a:r>
            <a:endParaRPr lang="zh-CN" altLang="en-US" sz="4000" b="1" dirty="0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4" name="Text Box 4"/>
          <p:cNvSpPr txBox="1"/>
          <p:nvPr/>
        </p:nvSpPr>
        <p:spPr>
          <a:xfrm>
            <a:off x="862965" y="1073468"/>
            <a:ext cx="11588750" cy="706755"/>
          </a:xfrm>
          <a:prstGeom prst="rect">
            <a:avLst/>
          </a:prstGeom>
          <a:noFill/>
          <a:ln w="9525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 wrap="square" anchor="t">
            <a:spAutoFit/>
          </a:bodyPr>
          <a:lstStyle/>
          <a:p>
            <a:r>
              <a:rPr lang="en-US" altLang="zh-CN" sz="4000" b="1" dirty="0">
                <a:latin typeface="楷体" panose="02010609060101010101" charset="-122"/>
                <a:ea typeface="楷体" panose="02010609060101010101" charset="-122"/>
              </a:rPr>
              <a:t>1. </a:t>
            </a:r>
            <a:r>
              <a:rPr lang="zh-CN" altLang="en-US" sz="4000" b="1" dirty="0">
                <a:latin typeface="楷体" panose="02010609060101010101" charset="-122"/>
                <a:ea typeface="楷体" panose="02010609060101010101" charset="-122"/>
              </a:rPr>
              <a:t>矛盾</a:t>
            </a:r>
            <a:r>
              <a:rPr lang="en-US" altLang="zh-CN" sz="4000" b="1" dirty="0">
                <a:latin typeface="楷体" panose="02010609060101010101" charset="-122"/>
                <a:ea typeface="楷体" panose="02010609060101010101" charset="-122"/>
              </a:rPr>
              <a:t>  N.   </a:t>
            </a:r>
            <a:r>
              <a:rPr lang="zh-CN" altLang="en-US" sz="4000" b="1" dirty="0">
                <a:latin typeface="楷体" panose="02010609060101010101" charset="-122"/>
                <a:ea typeface="楷体" panose="02010609060101010101" charset="-122"/>
              </a:rPr>
              <a:t>有矛盾；产生矛盾</a:t>
            </a:r>
            <a:endParaRPr lang="zh-CN" altLang="en-US" sz="4000" b="1" dirty="0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6" name="Text Box 4"/>
          <p:cNvSpPr txBox="1"/>
          <p:nvPr/>
        </p:nvSpPr>
        <p:spPr>
          <a:xfrm>
            <a:off x="862965" y="3521393"/>
            <a:ext cx="11588750" cy="706755"/>
          </a:xfrm>
          <a:prstGeom prst="rect">
            <a:avLst/>
          </a:prstGeom>
          <a:noFill/>
          <a:ln w="9525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 wrap="square" anchor="t">
            <a:spAutoFit/>
          </a:bodyPr>
          <a:lstStyle/>
          <a:p>
            <a:r>
              <a:rPr lang="en-US" altLang="zh-CN" sz="4000" b="1" dirty="0">
                <a:latin typeface="楷体" panose="02010609060101010101" charset="-122"/>
                <a:ea typeface="楷体" panose="02010609060101010101" charset="-122"/>
              </a:rPr>
              <a:t>2. </a:t>
            </a:r>
            <a:r>
              <a:rPr lang="zh-CN" altLang="en-US" sz="4000" b="1" dirty="0">
                <a:latin typeface="楷体" panose="02010609060101010101" charset="-122"/>
                <a:ea typeface="楷体" panose="02010609060101010101" charset="-122"/>
              </a:rPr>
              <a:t>矛盾</a:t>
            </a:r>
            <a:r>
              <a:rPr lang="en-US" altLang="zh-CN" sz="4000" b="1" dirty="0">
                <a:latin typeface="楷体" panose="02010609060101010101" charset="-122"/>
                <a:ea typeface="楷体" panose="02010609060101010101" charset="-122"/>
              </a:rPr>
              <a:t>  v.   </a:t>
            </a:r>
            <a:r>
              <a:rPr lang="zh-CN" altLang="zh-CN" sz="4000" b="1" dirty="0">
                <a:latin typeface="楷体" panose="02010609060101010101" charset="-122"/>
                <a:ea typeface="楷体" panose="02010609060101010101" charset="-122"/>
              </a:rPr>
              <a:t>前后矛盾；自相矛盾</a:t>
            </a:r>
            <a:endParaRPr lang="zh-CN" altLang="zh-CN" sz="4000" b="1" dirty="0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862965" y="4493747"/>
            <a:ext cx="10766658" cy="13220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4000" b="1" dirty="0">
                <a:latin typeface="楷体" panose="02010609060101010101" charset="-122"/>
                <a:ea typeface="楷体" panose="02010609060101010101" charset="-122"/>
              </a:rPr>
              <a:t>她说一定要减肥，可是她今天又吃了很多蛋糕，她的说法和做法</a:t>
            </a:r>
            <a:r>
              <a:rPr lang="en-US" altLang="zh-CN" sz="4000" b="1" dirty="0">
                <a:latin typeface="楷体" panose="02010609060101010101" charset="-122"/>
                <a:ea typeface="楷体" panose="02010609060101010101" charset="-122"/>
              </a:rPr>
              <a:t>……</a:t>
            </a:r>
            <a:endParaRPr lang="en-US" altLang="zh-CN" sz="4000" b="1" dirty="0"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8" grpId="0"/>
      <p:bldP spid="4" grpId="0"/>
      <p:bldP spid="6" grpId="0"/>
      <p:bldP spid="1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文本框 46"/>
          <p:cNvSpPr txBox="1"/>
          <p:nvPr/>
        </p:nvSpPr>
        <p:spPr>
          <a:xfrm>
            <a:off x="862965" y="127635"/>
            <a:ext cx="465645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48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解释 </a:t>
            </a:r>
            <a:r>
              <a:rPr lang="en-US" altLang="zh-CN" sz="48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v./n.</a:t>
            </a:r>
            <a:r>
              <a:rPr lang="zh-CN" altLang="en-US" sz="48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 </a:t>
            </a:r>
            <a:r>
              <a:rPr lang="en-US" altLang="zh-CN" sz="4800" b="1" spc="300">
                <a:solidFill>
                  <a:srgbClr val="C00000"/>
                </a:solidFill>
                <a:latin typeface="黑体" panose="02010609060101010101" charset="-122"/>
                <a:ea typeface="黑体" panose="02010609060101010101" charset="-122"/>
                <a:cs typeface="华文楷体" panose="02010600040101010101" charset="-122"/>
                <a:sym typeface="字魂105号-简雅黑" panose="00000500000000000000" pitchFamily="2" charset="-122"/>
              </a:rPr>
              <a:t> </a:t>
            </a:r>
            <a:endParaRPr lang="zh-CN" altLang="en-US" sz="4800" b="1" spc="300">
              <a:solidFill>
                <a:srgbClr val="C00000"/>
              </a:solidFill>
              <a:latin typeface="黑体" panose="02010609060101010101" charset="-122"/>
              <a:ea typeface="黑体" panose="02010609060101010101" charset="-122"/>
              <a:cs typeface="华文楷体" panose="02010600040101010101" charset="-122"/>
              <a:sym typeface="字魂105号-简雅黑" panose="00000500000000000000" pitchFamily="2" charset="-122"/>
            </a:endParaRPr>
          </a:p>
        </p:txBody>
      </p:sp>
      <p:grpSp>
        <p:nvGrpSpPr>
          <p:cNvPr id="76" name="组合 75"/>
          <p:cNvGrpSpPr/>
          <p:nvPr/>
        </p:nvGrpSpPr>
        <p:grpSpPr>
          <a:xfrm>
            <a:off x="-118824" y="19211"/>
            <a:ext cx="803918" cy="587679"/>
            <a:chOff x="-118824" y="19211"/>
            <a:chExt cx="803918" cy="587679"/>
          </a:xfrm>
        </p:grpSpPr>
        <p:grpSp>
          <p:nvGrpSpPr>
            <p:cNvPr id="75" name="组合 74"/>
            <p:cNvGrpSpPr/>
            <p:nvPr/>
          </p:nvGrpSpPr>
          <p:grpSpPr>
            <a:xfrm>
              <a:off x="-118824" y="19211"/>
              <a:ext cx="803918" cy="530268"/>
              <a:chOff x="-118824" y="19211"/>
              <a:chExt cx="803918" cy="530268"/>
            </a:xfrm>
          </p:grpSpPr>
          <p:sp>
            <p:nvSpPr>
              <p:cNvPr id="49" name="箭头: 五边形 48"/>
              <p:cNvSpPr/>
              <p:nvPr/>
            </p:nvSpPr>
            <p:spPr>
              <a:xfrm rot="13497409">
                <a:off x="-118824" y="19211"/>
                <a:ext cx="803918" cy="530268"/>
              </a:xfrm>
              <a:prstGeom prst="homePlate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  <p:sp>
            <p:nvSpPr>
              <p:cNvPr id="60" name="椭圆 59"/>
              <p:cNvSpPr/>
              <p:nvPr/>
            </p:nvSpPr>
            <p:spPr>
              <a:xfrm>
                <a:off x="78582" y="80963"/>
                <a:ext cx="66675" cy="6667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</p:grpSp>
        <p:sp>
          <p:nvSpPr>
            <p:cNvPr id="59" name="文本框 58"/>
            <p:cNvSpPr txBox="1"/>
            <p:nvPr/>
          </p:nvSpPr>
          <p:spPr>
            <a:xfrm>
              <a:off x="100231" y="146515"/>
              <a:ext cx="537946" cy="460375"/>
            </a:xfrm>
            <a:prstGeom prst="rect">
              <a:avLst/>
            </a:prstGeom>
            <a:solidFill>
              <a:srgbClr val="C00000"/>
            </a:solidFill>
          </p:spPr>
          <p:txBody>
            <a:bodyPr wrap="square" rtlCol="0">
              <a:spAutoFit/>
            </a:bodyPr>
            <a:lstStyle/>
            <a:p>
              <a:pPr algn="ctr"/>
              <a:endParaRPr lang="zh-CN" altLang="en-US" sz="2400" b="1">
                <a:solidFill>
                  <a:schemeClr val="bg1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</p:grpSp>
      <p:sp>
        <p:nvSpPr>
          <p:cNvPr id="3" name="矩形 2"/>
          <p:cNvSpPr/>
          <p:nvPr/>
        </p:nvSpPr>
        <p:spPr>
          <a:xfrm>
            <a:off x="755015" y="950595"/>
            <a:ext cx="11049635" cy="542671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sp>
        <p:nvSpPr>
          <p:cNvPr id="12291" name="Text Box 4"/>
          <p:cNvSpPr txBox="1"/>
          <p:nvPr/>
        </p:nvSpPr>
        <p:spPr>
          <a:xfrm>
            <a:off x="1029970" y="1951673"/>
            <a:ext cx="8951157" cy="922020"/>
          </a:xfrm>
          <a:prstGeom prst="rect">
            <a:avLst/>
          </a:prstGeom>
          <a:noFill/>
          <a:ln w="9525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 wrap="square" anchor="t">
            <a:spAutoFit/>
          </a:bodyPr>
          <a:lstStyle/>
          <a:p>
            <a:r>
              <a:rPr lang="zh-CN" altLang="en-US" sz="4000" b="1" dirty="0">
                <a:latin typeface="楷体" panose="02010609060101010101" charset="-122"/>
                <a:ea typeface="楷体" panose="02010609060101010101" charset="-122"/>
              </a:rPr>
              <a:t>学生正</a:t>
            </a:r>
            <a:r>
              <a:rPr lang="zh-CN" altLang="en-US" sz="5400" b="1" dirty="0">
                <a:solidFill>
                  <a:srgbClr val="00B050"/>
                </a:solidFill>
                <a:latin typeface="楷体" panose="02010609060101010101" charset="-122"/>
                <a:ea typeface="楷体" panose="02010609060101010101" charset="-122"/>
              </a:rPr>
              <a:t>向</a:t>
            </a:r>
            <a:r>
              <a:rPr lang="zh-CN" altLang="en-US" sz="4000" b="1" dirty="0">
                <a:latin typeface="楷体" panose="02010609060101010101" charset="-122"/>
                <a:ea typeface="楷体" panose="02010609060101010101" charset="-122"/>
              </a:rPr>
              <a:t>老师</a:t>
            </a:r>
            <a:r>
              <a:rPr lang="zh-CN" altLang="en-US" sz="54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解释</a:t>
            </a:r>
            <a:r>
              <a:rPr lang="zh-CN" altLang="en-US" sz="4000" b="1" dirty="0">
                <a:latin typeface="楷体" panose="02010609060101010101" charset="-122"/>
                <a:ea typeface="楷体" panose="02010609060101010101" charset="-122"/>
              </a:rPr>
              <a:t>今天迟到的原因。</a:t>
            </a:r>
            <a:endParaRPr lang="zh-CN" altLang="en-US" sz="4000" b="1" dirty="0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12292" name="Text Box 4"/>
          <p:cNvSpPr txBox="1"/>
          <p:nvPr/>
        </p:nvSpPr>
        <p:spPr>
          <a:xfrm>
            <a:off x="1029970" y="2802731"/>
            <a:ext cx="9975027" cy="922020"/>
          </a:xfrm>
          <a:prstGeom prst="rect">
            <a:avLst/>
          </a:prstGeom>
          <a:noFill/>
          <a:ln w="9525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 wrap="square" anchor="t">
            <a:spAutoFit/>
          </a:bodyPr>
          <a:lstStyle/>
          <a:p>
            <a:r>
              <a:rPr lang="zh-CN" altLang="en-US" sz="4000" b="1" dirty="0">
                <a:latin typeface="楷体" panose="02010609060101010101" charset="-122"/>
                <a:ea typeface="楷体" panose="02010609060101010101" charset="-122"/>
              </a:rPr>
              <a:t>这个问题很复杂，他怎么也没</a:t>
            </a:r>
            <a:r>
              <a:rPr lang="zh-CN" altLang="en-US" sz="54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解释</a:t>
            </a:r>
            <a:r>
              <a:rPr lang="zh-CN" altLang="en-US" sz="4000" b="1" dirty="0">
                <a:latin typeface="楷体" panose="02010609060101010101" charset="-122"/>
                <a:ea typeface="楷体" panose="02010609060101010101" charset="-122"/>
              </a:rPr>
              <a:t>清楚。</a:t>
            </a:r>
            <a:endParaRPr lang="zh-CN" altLang="en-US" sz="4000" b="1" dirty="0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12293" name="Text Box 4"/>
          <p:cNvSpPr txBox="1"/>
          <p:nvPr/>
        </p:nvSpPr>
        <p:spPr>
          <a:xfrm>
            <a:off x="862965" y="4684395"/>
            <a:ext cx="11588750" cy="1014413"/>
          </a:xfrm>
          <a:prstGeom prst="rect">
            <a:avLst/>
          </a:prstGeom>
          <a:noFill/>
          <a:ln w="9525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 wrap="square" anchor="t">
            <a:spAutoFit/>
          </a:bodyPr>
          <a:lstStyle/>
          <a:p>
            <a:r>
              <a:rPr lang="zh-CN" altLang="en-US" sz="4400" b="1" dirty="0">
                <a:latin typeface="楷体" panose="02010609060101010101" charset="-122"/>
                <a:ea typeface="楷体" panose="02010609060101010101" charset="-122"/>
              </a:rPr>
              <a:t>她</a:t>
            </a:r>
            <a:r>
              <a:rPr lang="zh-CN" altLang="en-US" sz="6000" b="1" dirty="0">
                <a:solidFill>
                  <a:srgbClr val="00B050"/>
                </a:solidFill>
                <a:latin typeface="楷体" panose="02010609060101010101" charset="-122"/>
                <a:ea typeface="楷体" panose="02010609060101010101" charset="-122"/>
              </a:rPr>
              <a:t>对</a:t>
            </a:r>
            <a:r>
              <a:rPr lang="zh-CN" altLang="en-US" sz="4400" b="1" dirty="0">
                <a:latin typeface="楷体" panose="02010609060101010101" charset="-122"/>
                <a:ea typeface="楷体" panose="02010609060101010101" charset="-122"/>
              </a:rPr>
              <a:t>工作失败的</a:t>
            </a:r>
            <a:r>
              <a:rPr lang="zh-CN" altLang="en-US" sz="60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解释</a:t>
            </a:r>
            <a:r>
              <a:rPr lang="zh-CN" altLang="en-US" sz="4400" b="1" dirty="0">
                <a:latin typeface="楷体" panose="02010609060101010101" charset="-122"/>
                <a:ea typeface="楷体" panose="02010609060101010101" charset="-122"/>
              </a:rPr>
              <a:t>总是让人无法相信。</a:t>
            </a:r>
            <a:endParaRPr lang="zh-CN" altLang="en-US" sz="4400" b="1" dirty="0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4" name="Text Box 4"/>
          <p:cNvSpPr txBox="1"/>
          <p:nvPr/>
        </p:nvSpPr>
        <p:spPr>
          <a:xfrm>
            <a:off x="755015" y="1074738"/>
            <a:ext cx="10082557" cy="768350"/>
          </a:xfrm>
          <a:prstGeom prst="rect">
            <a:avLst/>
          </a:prstGeom>
          <a:noFill/>
          <a:ln w="9525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 wrap="square" anchor="t">
            <a:spAutoFit/>
          </a:bodyPr>
          <a:lstStyle/>
          <a:p>
            <a:r>
              <a:rPr lang="en-US" altLang="zh-CN" sz="4400" b="1" dirty="0">
                <a:latin typeface="楷体" panose="02010609060101010101" charset="-122"/>
                <a:ea typeface="楷体" panose="02010609060101010101" charset="-122"/>
              </a:rPr>
              <a:t>1. </a:t>
            </a:r>
            <a:r>
              <a:rPr lang="zh-CN" altLang="en-US" sz="4400" b="1" dirty="0">
                <a:latin typeface="楷体" panose="02010609060101010101" charset="-122"/>
                <a:ea typeface="楷体" panose="02010609060101010101" charset="-122"/>
              </a:rPr>
              <a:t>解释</a:t>
            </a:r>
            <a:r>
              <a:rPr lang="en-US" altLang="zh-CN" sz="4400" b="1" dirty="0">
                <a:latin typeface="楷体" panose="02010609060101010101" charset="-122"/>
                <a:ea typeface="楷体" panose="02010609060101010101" charset="-122"/>
              </a:rPr>
              <a:t> V.  </a:t>
            </a:r>
            <a:r>
              <a:rPr lang="zh-CN" altLang="en-US" sz="3600" b="1" dirty="0">
                <a:solidFill>
                  <a:schemeClr val="accent6"/>
                </a:solidFill>
                <a:latin typeface="楷体" panose="02010609060101010101" charset="-122"/>
                <a:ea typeface="楷体" panose="02010609060101010101" charset="-122"/>
              </a:rPr>
              <a:t>向</a:t>
            </a:r>
            <a:r>
              <a:rPr lang="en-US" altLang="zh-CN" sz="3600" b="1" dirty="0">
                <a:solidFill>
                  <a:schemeClr val="accent6"/>
                </a:solidFill>
                <a:latin typeface="楷体" panose="02010609060101010101" charset="-122"/>
                <a:ea typeface="楷体" panose="02010609060101010101" charset="-122"/>
              </a:rPr>
              <a:t>/</a:t>
            </a:r>
            <a:r>
              <a:rPr lang="zh-CN" altLang="en-US" sz="3600" b="1" dirty="0">
                <a:solidFill>
                  <a:schemeClr val="accent6"/>
                </a:solidFill>
                <a:latin typeface="楷体" panose="02010609060101010101" charset="-122"/>
                <a:ea typeface="楷体" panose="02010609060101010101" charset="-122"/>
              </a:rPr>
              <a:t>跟</a:t>
            </a:r>
            <a:r>
              <a:rPr lang="en-US" altLang="zh-CN" sz="3600" b="1" dirty="0">
                <a:solidFill>
                  <a:schemeClr val="accent6"/>
                </a:solidFill>
                <a:latin typeface="楷体" panose="02010609060101010101" charset="-122"/>
                <a:ea typeface="楷体" panose="02010609060101010101" charset="-122"/>
              </a:rPr>
              <a:t>…</a:t>
            </a:r>
            <a:r>
              <a:rPr lang="zh-CN" altLang="en-US" sz="3600" b="1" dirty="0">
                <a:solidFill>
                  <a:schemeClr val="accent6"/>
                </a:solidFill>
                <a:latin typeface="楷体" panose="02010609060101010101" charset="-122"/>
                <a:ea typeface="楷体" panose="02010609060101010101" charset="-122"/>
              </a:rPr>
              <a:t>解释原因</a:t>
            </a:r>
            <a:r>
              <a:rPr lang="en-US" altLang="zh-CN" sz="3600" b="1" dirty="0">
                <a:solidFill>
                  <a:schemeClr val="accent6"/>
                </a:solidFill>
                <a:latin typeface="楷体" panose="02010609060101010101" charset="-122"/>
                <a:ea typeface="楷体" panose="02010609060101010101" charset="-122"/>
              </a:rPr>
              <a:t>/</a:t>
            </a:r>
            <a:r>
              <a:rPr lang="zh-CN" altLang="en-US" sz="3600" b="1" dirty="0">
                <a:solidFill>
                  <a:schemeClr val="accent6"/>
                </a:solidFill>
                <a:latin typeface="楷体" panose="02010609060101010101" charset="-122"/>
                <a:ea typeface="楷体" panose="02010609060101010101" charset="-122"/>
              </a:rPr>
              <a:t>情况</a:t>
            </a:r>
            <a:r>
              <a:rPr lang="en-US" altLang="zh-CN" sz="3600" b="1" dirty="0">
                <a:solidFill>
                  <a:schemeClr val="accent6"/>
                </a:solidFill>
                <a:latin typeface="楷体" panose="02010609060101010101" charset="-122"/>
                <a:ea typeface="楷体" panose="02010609060101010101" charset="-122"/>
              </a:rPr>
              <a:t>/</a:t>
            </a:r>
            <a:r>
              <a:rPr lang="zh-CN" altLang="en-US" sz="3600" b="1" dirty="0">
                <a:solidFill>
                  <a:schemeClr val="accent6"/>
                </a:solidFill>
                <a:latin typeface="楷体" panose="02010609060101010101" charset="-122"/>
                <a:ea typeface="楷体" panose="02010609060101010101" charset="-122"/>
              </a:rPr>
              <a:t>事情</a:t>
            </a:r>
            <a:endParaRPr lang="zh-CN" altLang="en-US" sz="3600" b="1" dirty="0">
              <a:solidFill>
                <a:schemeClr val="accent6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5" name="Text Box 4"/>
          <p:cNvSpPr txBox="1"/>
          <p:nvPr/>
        </p:nvSpPr>
        <p:spPr>
          <a:xfrm>
            <a:off x="862965" y="3916044"/>
            <a:ext cx="9440134" cy="768350"/>
          </a:xfrm>
          <a:prstGeom prst="rect">
            <a:avLst/>
          </a:prstGeom>
          <a:noFill/>
          <a:ln w="9525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 wrap="square" anchor="t">
            <a:spAutoFit/>
          </a:bodyPr>
          <a:lstStyle/>
          <a:p>
            <a:r>
              <a:rPr lang="en-US" altLang="zh-CN" sz="4400" b="1" dirty="0">
                <a:latin typeface="楷体" panose="02010609060101010101" charset="-122"/>
                <a:ea typeface="楷体" panose="02010609060101010101" charset="-122"/>
              </a:rPr>
              <a:t>2. </a:t>
            </a:r>
            <a:r>
              <a:rPr lang="zh-CN" altLang="en-US" sz="4400" b="1" dirty="0">
                <a:latin typeface="楷体" panose="02010609060101010101" charset="-122"/>
                <a:ea typeface="楷体" panose="02010609060101010101" charset="-122"/>
              </a:rPr>
              <a:t>解释</a:t>
            </a:r>
            <a:r>
              <a:rPr lang="en-US" altLang="zh-CN" sz="4400" b="1" dirty="0">
                <a:latin typeface="楷体" panose="02010609060101010101" charset="-122"/>
                <a:ea typeface="楷体" panose="02010609060101010101" charset="-122"/>
              </a:rPr>
              <a:t> N.  </a:t>
            </a:r>
            <a:r>
              <a:rPr lang="zh-CN" altLang="en-US" sz="3600" dirty="0">
                <a:solidFill>
                  <a:schemeClr val="accent6"/>
                </a:solidFill>
                <a:latin typeface="楷体" panose="02010609060101010101" charset="-122"/>
                <a:ea typeface="楷体" panose="02010609060101010101" charset="-122"/>
              </a:rPr>
              <a:t>对……的解释；谁的解释</a:t>
            </a:r>
            <a:endParaRPr lang="zh-CN" altLang="en-US" sz="3600" dirty="0">
              <a:solidFill>
                <a:schemeClr val="accent6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2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2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2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2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2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2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2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1" grpId="0" bldLvl="0" animBg="1"/>
      <p:bldP spid="12292" grpId="0" bldLvl="0" animBg="1"/>
      <p:bldP spid="12293" grpId="0" bldLvl="0" animBg="1"/>
      <p:bldP spid="4" grpId="0" bldLvl="0" animBg="1"/>
      <p:bldP spid="5" grpId="0" bldLvl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文本框 46"/>
          <p:cNvSpPr txBox="1"/>
          <p:nvPr/>
        </p:nvSpPr>
        <p:spPr>
          <a:xfrm>
            <a:off x="862965" y="127635"/>
            <a:ext cx="686244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4800" b="1" dirty="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允许</a:t>
            </a:r>
            <a:r>
              <a:rPr lang="en-US" altLang="zh-CN" sz="4800" b="1" dirty="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  N./V. </a:t>
            </a:r>
            <a:r>
              <a:rPr lang="en-US" altLang="zh-CN" sz="4800" b="1" spc="300">
                <a:solidFill>
                  <a:srgbClr val="C00000"/>
                </a:solidFill>
                <a:latin typeface="黑体" panose="02010609060101010101" charset="-122"/>
                <a:ea typeface="黑体" panose="02010609060101010101" charset="-122"/>
                <a:cs typeface="华文楷体" panose="02010600040101010101" charset="-122"/>
                <a:sym typeface="字魂105号-简雅黑" panose="00000500000000000000" pitchFamily="2" charset="-122"/>
              </a:rPr>
              <a:t> </a:t>
            </a:r>
            <a:endParaRPr lang="zh-CN" altLang="en-US" sz="4800" b="1" spc="300">
              <a:solidFill>
                <a:srgbClr val="C00000"/>
              </a:solidFill>
              <a:latin typeface="黑体" panose="02010609060101010101" charset="-122"/>
              <a:ea typeface="黑体" panose="02010609060101010101" charset="-122"/>
              <a:cs typeface="华文楷体" panose="02010600040101010101" charset="-122"/>
              <a:sym typeface="字魂105号-简雅黑" panose="00000500000000000000" pitchFamily="2" charset="-122"/>
            </a:endParaRPr>
          </a:p>
        </p:txBody>
      </p:sp>
      <p:grpSp>
        <p:nvGrpSpPr>
          <p:cNvPr id="76" name="组合 75"/>
          <p:cNvGrpSpPr/>
          <p:nvPr/>
        </p:nvGrpSpPr>
        <p:grpSpPr>
          <a:xfrm>
            <a:off x="-118824" y="19211"/>
            <a:ext cx="803918" cy="587679"/>
            <a:chOff x="-118824" y="19211"/>
            <a:chExt cx="803918" cy="587679"/>
          </a:xfrm>
        </p:grpSpPr>
        <p:grpSp>
          <p:nvGrpSpPr>
            <p:cNvPr id="75" name="组合 74"/>
            <p:cNvGrpSpPr/>
            <p:nvPr/>
          </p:nvGrpSpPr>
          <p:grpSpPr>
            <a:xfrm>
              <a:off x="-118824" y="19211"/>
              <a:ext cx="803918" cy="530268"/>
              <a:chOff x="-118824" y="19211"/>
              <a:chExt cx="803918" cy="530268"/>
            </a:xfrm>
          </p:grpSpPr>
          <p:sp>
            <p:nvSpPr>
              <p:cNvPr id="49" name="箭头: 五边形 48"/>
              <p:cNvSpPr/>
              <p:nvPr/>
            </p:nvSpPr>
            <p:spPr>
              <a:xfrm rot="13497409">
                <a:off x="-118824" y="19211"/>
                <a:ext cx="803918" cy="530268"/>
              </a:xfrm>
              <a:prstGeom prst="homePlate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  <p:sp>
            <p:nvSpPr>
              <p:cNvPr id="60" name="椭圆 59"/>
              <p:cNvSpPr/>
              <p:nvPr/>
            </p:nvSpPr>
            <p:spPr>
              <a:xfrm>
                <a:off x="78582" y="80963"/>
                <a:ext cx="66675" cy="6667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</p:grpSp>
        <p:sp>
          <p:nvSpPr>
            <p:cNvPr id="59" name="文本框 58"/>
            <p:cNvSpPr txBox="1"/>
            <p:nvPr/>
          </p:nvSpPr>
          <p:spPr>
            <a:xfrm>
              <a:off x="100231" y="146515"/>
              <a:ext cx="537946" cy="460375"/>
            </a:xfrm>
            <a:prstGeom prst="rect">
              <a:avLst/>
            </a:prstGeom>
            <a:solidFill>
              <a:srgbClr val="C00000"/>
            </a:solidFill>
          </p:spPr>
          <p:txBody>
            <a:bodyPr wrap="square" rtlCol="0">
              <a:spAutoFit/>
            </a:bodyPr>
            <a:lstStyle/>
            <a:p>
              <a:pPr algn="ctr"/>
              <a:endParaRPr lang="zh-CN" altLang="en-US" sz="2400" b="1">
                <a:solidFill>
                  <a:schemeClr val="bg1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</p:grpSp>
      <p:sp>
        <p:nvSpPr>
          <p:cNvPr id="3" name="矩形 2"/>
          <p:cNvSpPr/>
          <p:nvPr/>
        </p:nvSpPr>
        <p:spPr>
          <a:xfrm>
            <a:off x="755015" y="950595"/>
            <a:ext cx="11049635" cy="542671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sp>
        <p:nvSpPr>
          <p:cNvPr id="6" name="Text Box 4"/>
          <p:cNvSpPr txBox="1"/>
          <p:nvPr/>
        </p:nvSpPr>
        <p:spPr>
          <a:xfrm>
            <a:off x="862965" y="957580"/>
            <a:ext cx="11171555" cy="316928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indent="0" eaLnBrk="0" hangingPunct="0">
              <a:buFont typeface="Arial" panose="020B0604020202020204" pitchFamily="34" charset="0"/>
              <a:buNone/>
            </a:pPr>
            <a:r>
              <a:rPr lang="en-US" altLang="zh-CN" sz="40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1. V.  </a:t>
            </a:r>
            <a:r>
              <a:rPr lang="zh-CN" altLang="en-US" sz="40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地方</a:t>
            </a:r>
            <a:r>
              <a:rPr lang="en-US" altLang="zh-CN" sz="40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+</a:t>
            </a:r>
            <a:r>
              <a:rPr lang="zh-CN" altLang="en-US" sz="40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允许</a:t>
            </a:r>
            <a:r>
              <a:rPr lang="en-US" altLang="zh-CN" sz="40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/</a:t>
            </a:r>
            <a:r>
              <a:rPr lang="zh-CN" altLang="en-US" sz="40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禁止</a:t>
            </a:r>
            <a:r>
              <a:rPr lang="en-US" altLang="zh-CN" sz="40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+v.</a:t>
            </a:r>
            <a:endParaRPr lang="en-US" altLang="zh-CN" sz="4000" b="1" dirty="0">
              <a:solidFill>
                <a:srgbClr val="000000"/>
              </a:solidFill>
              <a:latin typeface="楷体" panose="02010609060101010101" charset="-122"/>
              <a:ea typeface="楷体" panose="02010609060101010101" charset="-122"/>
            </a:endParaRPr>
          </a:p>
          <a:p>
            <a:pPr indent="0" eaLnBrk="0" hangingPunct="0">
              <a:buFont typeface="Arial" panose="020B0604020202020204" pitchFamily="34" charset="0"/>
              <a:buNone/>
            </a:pPr>
            <a:r>
              <a:rPr lang="en-US" altLang="zh-CN" sz="40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       </a:t>
            </a:r>
            <a:r>
              <a:rPr lang="zh-CN" altLang="en-US" sz="40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谁</a:t>
            </a:r>
            <a:r>
              <a:rPr lang="en-US" altLang="zh-CN" sz="40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+</a:t>
            </a:r>
            <a:r>
              <a:rPr lang="zh-CN" altLang="en-US" sz="40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允许</a:t>
            </a:r>
            <a:r>
              <a:rPr lang="en-US" altLang="zh-CN" sz="40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+</a:t>
            </a:r>
            <a:r>
              <a:rPr lang="zh-CN" altLang="en-US" sz="40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谁</a:t>
            </a:r>
            <a:r>
              <a:rPr lang="en-US" altLang="zh-CN" sz="40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+v. </a:t>
            </a:r>
            <a:endParaRPr lang="en-US" altLang="zh-CN" sz="4000" b="1" dirty="0">
              <a:solidFill>
                <a:srgbClr val="000000"/>
              </a:solidFill>
              <a:latin typeface="楷体" panose="02010609060101010101" charset="-122"/>
              <a:ea typeface="楷体" panose="02010609060101010101" charset="-122"/>
            </a:endParaRPr>
          </a:p>
          <a:p>
            <a:pPr indent="0" eaLnBrk="0" hangingPunct="0">
              <a:buFont typeface="Arial" panose="020B0604020202020204" pitchFamily="34" charset="0"/>
              <a:buNone/>
            </a:pPr>
            <a:r>
              <a:rPr lang="zh-CN" altLang="en-US" sz="4000" b="1" dirty="0">
                <a:latin typeface="楷体" panose="02010609060101010101" charset="-122"/>
                <a:ea typeface="楷体" panose="02010609060101010101" charset="-122"/>
                <a:sym typeface="+mn-ea"/>
              </a:rPr>
              <a:t>飞机上只</a:t>
            </a:r>
            <a:r>
              <a:rPr lang="zh-CN" altLang="en-US" sz="40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允许</a:t>
            </a:r>
            <a:r>
              <a:rPr lang="zh-CN" altLang="en-US" sz="4000" b="1" dirty="0">
                <a:solidFill>
                  <a:srgbClr val="00B05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携带</a:t>
            </a:r>
            <a:r>
              <a:rPr lang="en-US" altLang="zh-CN" sz="4000" b="1" dirty="0">
                <a:latin typeface="楷体" panose="02010609060101010101" charset="-122"/>
                <a:ea typeface="楷体" panose="02010609060101010101" charset="-122"/>
                <a:sym typeface="+mn-ea"/>
              </a:rPr>
              <a:t>100ml</a:t>
            </a:r>
            <a:r>
              <a:rPr lang="zh-CN" altLang="en-US" sz="4000" b="1" dirty="0">
                <a:latin typeface="楷体" panose="02010609060101010101" charset="-122"/>
                <a:ea typeface="楷体" panose="02010609060101010101" charset="-122"/>
                <a:sym typeface="+mn-ea"/>
              </a:rPr>
              <a:t>以下的</a:t>
            </a:r>
            <a:r>
              <a:rPr lang="zh-CN" altLang="en-US" sz="4000" b="1" dirty="0">
                <a:solidFill>
                  <a:srgbClr val="7030A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液体</a:t>
            </a:r>
            <a:r>
              <a:rPr lang="zh-CN" altLang="en-US" sz="4000" b="1" dirty="0">
                <a:latin typeface="楷体" panose="02010609060101010101" charset="-122"/>
                <a:ea typeface="楷体" panose="02010609060101010101" charset="-122"/>
                <a:sym typeface="+mn-ea"/>
              </a:rPr>
              <a:t>。</a:t>
            </a:r>
            <a:endParaRPr lang="zh-CN" altLang="en-US" sz="4000" b="1" dirty="0">
              <a:latin typeface="楷体" panose="02010609060101010101" charset="-122"/>
              <a:ea typeface="楷体" panose="02010609060101010101" charset="-122"/>
            </a:endParaRPr>
          </a:p>
          <a:p>
            <a:pPr indent="0" eaLnBrk="0" hangingPunct="0">
              <a:buFont typeface="Arial" panose="020B0604020202020204" pitchFamily="34" charset="0"/>
              <a:buNone/>
            </a:pPr>
            <a:r>
              <a:rPr lang="zh-CN" altLang="en-US" sz="4000" b="1" dirty="0">
                <a:latin typeface="楷体" panose="02010609060101010101" charset="-122"/>
                <a:ea typeface="楷体" panose="02010609060101010101" charset="-122"/>
                <a:sym typeface="+mn-ea"/>
              </a:rPr>
              <a:t>开会时，应该</a:t>
            </a:r>
            <a:r>
              <a:rPr lang="zh-CN" altLang="en-US" sz="40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允许</a:t>
            </a:r>
            <a:r>
              <a:rPr lang="zh-CN" altLang="en-US" sz="4000" b="1" dirty="0">
                <a:latin typeface="楷体" panose="02010609060101010101" charset="-122"/>
                <a:ea typeface="楷体" panose="02010609060101010101" charset="-122"/>
                <a:sym typeface="+mn-ea"/>
              </a:rPr>
              <a:t>所有人都说出自己的意见。</a:t>
            </a:r>
            <a:endParaRPr lang="zh-CN" altLang="en-US" sz="4000" b="1" dirty="0">
              <a:latin typeface="楷体" panose="02010609060101010101" charset="-122"/>
              <a:ea typeface="楷体" panose="02010609060101010101" charset="-122"/>
            </a:endParaRPr>
          </a:p>
          <a:p>
            <a:pPr indent="0" eaLnBrk="0" hangingPunct="0">
              <a:buFont typeface="Arial" panose="020B0604020202020204" pitchFamily="34" charset="0"/>
              <a:buNone/>
            </a:pPr>
            <a:endParaRPr lang="zh-CN" altLang="en-US" sz="4000" b="1" dirty="0">
              <a:solidFill>
                <a:srgbClr val="00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7" name="Text Box 4"/>
          <p:cNvSpPr txBox="1"/>
          <p:nvPr/>
        </p:nvSpPr>
        <p:spPr>
          <a:xfrm>
            <a:off x="862965" y="3743960"/>
            <a:ext cx="10573385" cy="221022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indent="0" eaLnBrk="0" hangingPunct="0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en-US" altLang="zh-CN" sz="40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2. N. </a:t>
            </a:r>
            <a:r>
              <a:rPr lang="zh-CN" altLang="en-US" sz="40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得到（</a:t>
            </a:r>
            <a:r>
              <a:rPr lang="en-US" altLang="zh-CN" sz="40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……</a:t>
            </a:r>
            <a:r>
              <a:rPr lang="zh-CN" altLang="en-US" sz="40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的）允许</a:t>
            </a:r>
            <a:endParaRPr lang="en-US" altLang="zh-CN" sz="4000" b="1" dirty="0">
              <a:solidFill>
                <a:srgbClr val="000000"/>
              </a:solidFill>
              <a:latin typeface="楷体" panose="02010609060101010101" charset="-122"/>
              <a:ea typeface="楷体" panose="02010609060101010101" charset="-122"/>
            </a:endParaRPr>
          </a:p>
          <a:p>
            <a:pPr indent="0" eaLnBrk="0" hangingPunct="0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zh-CN" altLang="en-US" sz="4000" b="1" dirty="0">
                <a:latin typeface="楷体" panose="02010609060101010101" charset="-122"/>
                <a:ea typeface="楷体" panose="02010609060101010101" charset="-122"/>
                <a:sym typeface="+mn-ea"/>
              </a:rPr>
              <a:t>没得到别人的</a:t>
            </a:r>
            <a:r>
              <a:rPr lang="zh-CN" altLang="en-US" sz="40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允许</a:t>
            </a:r>
            <a:r>
              <a:rPr lang="zh-CN" altLang="en-US" sz="4000" b="1" dirty="0">
                <a:latin typeface="楷体" panose="02010609060101010101" charset="-122"/>
                <a:ea typeface="楷体" panose="02010609060101010101" charset="-122"/>
                <a:sym typeface="+mn-ea"/>
              </a:rPr>
              <a:t>，不要随便动别人的东西。</a:t>
            </a:r>
            <a:endParaRPr lang="zh-CN" altLang="en-US" sz="4000" b="1" dirty="0">
              <a:latin typeface="楷体" panose="02010609060101010101" charset="-122"/>
              <a:ea typeface="楷体" panose="02010609060101010101" charset="-122"/>
            </a:endParaRPr>
          </a:p>
          <a:p>
            <a:pPr indent="0" eaLnBrk="0" hangingPunct="0">
              <a:lnSpc>
                <a:spcPct val="120000"/>
              </a:lnSpc>
              <a:buFont typeface="Arial" panose="020B0604020202020204" pitchFamily="34" charset="0"/>
              <a:buNone/>
            </a:pPr>
            <a:endParaRPr lang="zh-CN" altLang="en-US" sz="4000" b="1" dirty="0">
              <a:solidFill>
                <a:srgbClr val="00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606833" y="0"/>
            <a:ext cx="2069931" cy="2757148"/>
          </a:xfrm>
          <a:prstGeom prst="rect">
            <a:avLst/>
          </a:prstGeom>
        </p:spPr>
      </p:pic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176"/>
  <p:tag name="KSO_WM_TEMPLATE_MASTER_TYPE" val="0"/>
  <p:tag name="KSO_WM_TEMPLATE_COLOR_TYPE" val="1"/>
  <p:tag name="KSO_WM_UNIT_SHOW_EDIT_AREA_INDICATION" val="1"/>
</p:tagLst>
</file>

<file path=ppt/tags/tag63.xml><?xml version="1.0" encoding="utf-8"?>
<p:tagLst xmlns:p="http://schemas.openxmlformats.org/presentationml/2006/main">
  <p:tag name="PA" val="v5.2.8"/>
</p:tagLst>
</file>

<file path=ppt/tags/tag64.xml><?xml version="1.0" encoding="utf-8"?>
<p:tagLst xmlns:p="http://schemas.openxmlformats.org/presentationml/2006/main">
  <p:tag name="PA" val="v5.2.8"/>
</p:tagLst>
</file>

<file path=ppt/tags/tag65.xml><?xml version="1.0" encoding="utf-8"?>
<p:tagLst xmlns:p="http://schemas.openxmlformats.org/presentationml/2006/main">
  <p:tag name="PA" val="v5.2.8"/>
</p:tagLst>
</file>

<file path=ppt/tags/tag66.xml><?xml version="1.0" encoding="utf-8"?>
<p:tagLst xmlns:p="http://schemas.openxmlformats.org/presentationml/2006/main">
  <p:tag name="PA" val="v5.2.8"/>
</p:tagLst>
</file>

<file path=ppt/tags/tag67.xml><?xml version="1.0" encoding="utf-8"?>
<p:tagLst xmlns:p="http://schemas.openxmlformats.org/presentationml/2006/main">
  <p:tag name="PA" val="v5.2.8"/>
</p:tagLst>
</file>

<file path=ppt/tags/tag68.xml><?xml version="1.0" encoding="utf-8"?>
<p:tagLst xmlns:p="http://schemas.openxmlformats.org/presentationml/2006/main">
  <p:tag name="PA" val="v5.2.8"/>
</p:tagLst>
</file>

<file path=ppt/tags/tag69.xml><?xml version="1.0" encoding="utf-8"?>
<p:tagLst xmlns:p="http://schemas.openxmlformats.org/presentationml/2006/main">
  <p:tag name="PA" val="v5.2.8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0.xml><?xml version="1.0" encoding="utf-8"?>
<p:tagLst xmlns:p="http://schemas.openxmlformats.org/presentationml/2006/main">
  <p:tag name="PA" val="v5.2.8"/>
</p:tagLst>
</file>

<file path=ppt/tags/tag71.xml><?xml version="1.0" encoding="utf-8"?>
<p:tagLst xmlns:p="http://schemas.openxmlformats.org/presentationml/2006/main">
  <p:tag name="PA" val="v5.2.8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3699</Words>
  <Application>WPS 演示</Application>
  <PresentationFormat>宽屏</PresentationFormat>
  <Paragraphs>496</Paragraphs>
  <Slides>59</Slides>
  <Notes>59</Notes>
  <HiddenSlides>0</HiddenSlides>
  <MMClips>0</MMClips>
  <ScaleCrop>false</ScaleCrop>
  <HeadingPairs>
    <vt:vector size="6" baseType="variant">
      <vt:variant>
        <vt:lpstr>已用的字体</vt:lpstr>
      </vt:variant>
      <vt:variant>
        <vt:i4>13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59</vt:i4>
      </vt:variant>
    </vt:vector>
  </HeadingPairs>
  <TitlesOfParts>
    <vt:vector size="73" baseType="lpstr">
      <vt:lpstr>Arial</vt:lpstr>
      <vt:lpstr>宋体</vt:lpstr>
      <vt:lpstr>Wingdings</vt:lpstr>
      <vt:lpstr>微软雅黑</vt:lpstr>
      <vt:lpstr>Wingdings</vt:lpstr>
      <vt:lpstr>字魂105号-简雅黑</vt:lpstr>
      <vt:lpstr>黑体</vt:lpstr>
      <vt:lpstr>楷体</vt:lpstr>
      <vt:lpstr>等线</vt:lpstr>
      <vt:lpstr>华文楷体</vt:lpstr>
      <vt:lpstr>Arial Unicode MS</vt:lpstr>
      <vt:lpstr>Calibri</vt:lpstr>
      <vt:lpstr>Arial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/>
  <cp:lastModifiedBy>xxiaoo</cp:lastModifiedBy>
  <cp:revision>240</cp:revision>
  <dcterms:created xsi:type="dcterms:W3CDTF">2019-06-19T02:08:00Z</dcterms:created>
  <dcterms:modified xsi:type="dcterms:W3CDTF">2022-01-19T07:19:02Z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2052-11.1.0.11294</vt:lpwstr>
  </property>
  <property fmtid="{D5CDD505-2E9C-101B-9397-08002B2CF9AE}" pid="3" name="ICV">
    <vt:lpwstr>49A25E7E19894A3FAFBE21B5C6174173</vt:lpwstr>
  </property>
</Properties>
</file>