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10" r:id="rId3"/>
    <p:sldId id="421" r:id="rId5"/>
    <p:sldId id="443" r:id="rId6"/>
    <p:sldId id="456" r:id="rId7"/>
    <p:sldId id="649" r:id="rId8"/>
    <p:sldId id="740" r:id="rId9"/>
    <p:sldId id="860" r:id="rId10"/>
    <p:sldId id="782" r:id="rId11"/>
    <p:sldId id="861" r:id="rId12"/>
    <p:sldId id="783" r:id="rId13"/>
    <p:sldId id="821" r:id="rId14"/>
    <p:sldId id="748" r:id="rId15"/>
    <p:sldId id="747" r:id="rId16"/>
    <p:sldId id="749" r:id="rId17"/>
    <p:sldId id="750" r:id="rId18"/>
    <p:sldId id="754" r:id="rId19"/>
    <p:sldId id="755" r:id="rId20"/>
    <p:sldId id="756" r:id="rId21"/>
    <p:sldId id="822" r:id="rId22"/>
    <p:sldId id="786" r:id="rId23"/>
    <p:sldId id="757" r:id="rId24"/>
    <p:sldId id="824" r:id="rId25"/>
    <p:sldId id="758" r:id="rId26"/>
    <p:sldId id="823" r:id="rId27"/>
    <p:sldId id="862" r:id="rId28"/>
    <p:sldId id="863" r:id="rId29"/>
    <p:sldId id="789" r:id="rId30"/>
    <p:sldId id="790" r:id="rId31"/>
    <p:sldId id="791" r:id="rId32"/>
    <p:sldId id="640" r:id="rId33"/>
    <p:sldId id="641" r:id="rId34"/>
    <p:sldId id="642" r:id="rId35"/>
    <p:sldId id="765" r:id="rId36"/>
    <p:sldId id="825" r:id="rId37"/>
    <p:sldId id="826" r:id="rId38"/>
    <p:sldId id="853" r:id="rId39"/>
    <p:sldId id="767" r:id="rId40"/>
    <p:sldId id="768" r:id="rId41"/>
    <p:sldId id="854" r:id="rId42"/>
    <p:sldId id="773" r:id="rId43"/>
    <p:sldId id="774" r:id="rId44"/>
    <p:sldId id="855" r:id="rId45"/>
    <p:sldId id="776" r:id="rId46"/>
    <p:sldId id="778" r:id="rId47"/>
    <p:sldId id="864" r:id="rId48"/>
    <p:sldId id="856" r:id="rId49"/>
    <p:sldId id="865" r:id="rId50"/>
    <p:sldId id="866" r:id="rId51"/>
    <p:sldId id="867" r:id="rId52"/>
    <p:sldId id="868" r:id="rId53"/>
    <p:sldId id="869" r:id="rId5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00000"/>
    <a:srgbClr val="0E870E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 varScale="1">
        <p:scale>
          <a:sx n="89" d="100"/>
          <a:sy n="89" d="100"/>
        </p:scale>
        <p:origin x="108" y="156"/>
      </p:cViewPr>
      <p:guideLst>
        <p:guide orient="horz" pos="2308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7" Type="http://schemas.openxmlformats.org/officeDocument/2006/relationships/tableStyles" Target="tableStyles.xml"/><Relationship Id="rId56" Type="http://schemas.openxmlformats.org/officeDocument/2006/relationships/viewProps" Target="viewProps.xml"/><Relationship Id="rId55" Type="http://schemas.openxmlformats.org/officeDocument/2006/relationships/presProps" Target="presProps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Tm="300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Tm="300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1480800" y="6444344"/>
            <a:ext cx="711200" cy="116113"/>
          </a:xfrm>
          <a:prstGeom prst="rect">
            <a:avLst/>
          </a:prstGeom>
          <a:solidFill>
            <a:srgbClr val="C31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 advTm="3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tags" Target="../tags/tag62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1.xml"/><Relationship Id="rId18" Type="http://schemas.openxmlformats.org/officeDocument/2006/relationships/tags" Target="../tags/tag60.xml"/><Relationship Id="rId17" Type="http://schemas.openxmlformats.org/officeDocument/2006/relationships/tags" Target="../tags/tag59.xml"/><Relationship Id="rId16" Type="http://schemas.openxmlformats.org/officeDocument/2006/relationships/tags" Target="../tags/tag58.xml"/><Relationship Id="rId15" Type="http://schemas.openxmlformats.org/officeDocument/2006/relationships/tags" Target="../tags/tag57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2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2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2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5.xml"/><Relationship Id="rId3" Type="http://schemas.openxmlformats.org/officeDocument/2006/relationships/slideLayout" Target="../slideLayouts/slideLayout14.xml"/><Relationship Id="rId2" Type="http://schemas.openxmlformats.org/officeDocument/2006/relationships/image" Target="file:///C:\Users\DELL\AppData\Local\Temp\wps\INetCache\11bad14249380cd6611b8a1c4e9f4bf3" TargetMode="External"/><Relationship Id="rId1" Type="http://schemas.openxmlformats.org/officeDocument/2006/relationships/image" Target="../media/image2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4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81474" y="3175"/>
            <a:ext cx="8010526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15918" y="0"/>
            <a:ext cx="4197393" cy="6861175"/>
            <a:chOff x="-798238" y="-487680"/>
            <a:chExt cx="4197393" cy="6861175"/>
          </a:xfrm>
        </p:grpSpPr>
        <p:pic>
          <p:nvPicPr>
            <p:cNvPr id="6" name="图片 5" descr="C:\Users\DELL\Desktop\1.jpg1"/>
            <p:cNvPicPr>
              <a:picLocks noChangeAspect="1"/>
            </p:cNvPicPr>
            <p:nvPr/>
          </p:nvPicPr>
          <p:blipFill rotWithShape="1">
            <a:blip r:embed="rId1"/>
            <a:srcRect l="17305" t="148" r="21786" b="-148"/>
            <a:stretch>
              <a:fillRect/>
            </a:stretch>
          </p:blipFill>
          <p:spPr>
            <a:xfrm>
              <a:off x="-780415" y="-487680"/>
              <a:ext cx="4179570" cy="6861175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-798238" y="-487680"/>
              <a:ext cx="4181475" cy="6858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5137" y="1615347"/>
            <a:ext cx="371429" cy="43809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274679" y="694196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8" name="PA-文本框 61"/>
          <p:cNvSpPr txBox="1"/>
          <p:nvPr>
            <p:custDataLst>
              <p:tags r:id="rId3"/>
            </p:custDataLst>
          </p:nvPr>
        </p:nvSpPr>
        <p:spPr>
          <a:xfrm>
            <a:off x="1525252" y="666797"/>
            <a:ext cx="199285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8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“</a:t>
            </a:r>
            <a:endParaRPr lang="zh-CN" altLang="en-US" sz="13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9" name="PA-文本框 61"/>
          <p:cNvSpPr txBox="1"/>
          <p:nvPr>
            <p:custDataLst>
              <p:tags r:id="rId4"/>
            </p:custDataLst>
          </p:nvPr>
        </p:nvSpPr>
        <p:spPr>
          <a:xfrm>
            <a:off x="8705954" y="4620045"/>
            <a:ext cx="196079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8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”</a:t>
            </a:r>
            <a:endParaRPr lang="zh-CN" altLang="en-US" sz="13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0" name="PA-文本框 61"/>
          <p:cNvSpPr txBox="1"/>
          <p:nvPr>
            <p:custDataLst>
              <p:tags r:id="rId5"/>
            </p:custDataLst>
          </p:nvPr>
        </p:nvSpPr>
        <p:spPr>
          <a:xfrm>
            <a:off x="4801636" y="1960983"/>
            <a:ext cx="236410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54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基础课</a:t>
            </a:r>
            <a:endParaRPr lang="zh-CN" altLang="zh-CN" sz="54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PA-文本框 61"/>
          <p:cNvSpPr txBox="1"/>
          <p:nvPr>
            <p:custDataLst>
              <p:tags r:id="rId6"/>
            </p:custDataLst>
          </p:nvPr>
        </p:nvSpPr>
        <p:spPr>
          <a:xfrm>
            <a:off x="2264513" y="3428852"/>
            <a:ext cx="722884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zh-CN" sz="4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第九课 </a:t>
            </a:r>
            <a:r>
              <a:rPr lang="zh-CN" altLang="en-US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要是能吃遍中国就好了</a:t>
            </a:r>
            <a:endParaRPr lang="zh-CN" altLang="en-US" sz="4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4024312" y="3072826"/>
            <a:ext cx="3919538" cy="910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/>
        </p:nvGrpSpPr>
        <p:grpSpPr>
          <a:xfrm>
            <a:off x="5152580" y="4844639"/>
            <a:ext cx="1886840" cy="460375"/>
            <a:chOff x="5152580" y="4844639"/>
            <a:chExt cx="1886840" cy="460375"/>
          </a:xfrm>
        </p:grpSpPr>
        <p:sp>
          <p:nvSpPr>
            <p:cNvPr id="24" name="任意多边形 23"/>
            <p:cNvSpPr/>
            <p:nvPr/>
          </p:nvSpPr>
          <p:spPr>
            <a:xfrm>
              <a:off x="5152580" y="4855435"/>
              <a:ext cx="1886840" cy="438587"/>
            </a:xfrm>
            <a:custGeom>
              <a:avLst/>
              <a:gdLst>
                <a:gd name="connsiteX0" fmla="*/ 181420 w 1886840"/>
                <a:gd name="connsiteY0" fmla="*/ 0 h 438587"/>
                <a:gd name="connsiteX1" fmla="*/ 213805 w 1886840"/>
                <a:gd name="connsiteY1" fmla="*/ 0 h 438587"/>
                <a:gd name="connsiteX2" fmla="*/ 1673035 w 1886840"/>
                <a:gd name="connsiteY2" fmla="*/ 0 h 438587"/>
                <a:gd name="connsiteX3" fmla="*/ 1705419 w 1886840"/>
                <a:gd name="connsiteY3" fmla="*/ 0 h 438587"/>
                <a:gd name="connsiteX4" fmla="*/ 1705419 w 1886840"/>
                <a:gd name="connsiteY4" fmla="*/ 3317 h 438587"/>
                <a:gd name="connsiteX5" fmla="*/ 1716124 w 1886840"/>
                <a:gd name="connsiteY5" fmla="*/ 4413 h 438587"/>
                <a:gd name="connsiteX6" fmla="*/ 1886840 w 1886840"/>
                <a:gd name="connsiteY6" fmla="*/ 217198 h 438587"/>
                <a:gd name="connsiteX7" fmla="*/ 1716124 w 1886840"/>
                <a:gd name="connsiteY7" fmla="*/ 429984 h 438587"/>
                <a:gd name="connsiteX8" fmla="*/ 1705419 w 1886840"/>
                <a:gd name="connsiteY8" fmla="*/ 431080 h 438587"/>
                <a:gd name="connsiteX9" fmla="*/ 1705419 w 1886840"/>
                <a:gd name="connsiteY9" fmla="*/ 438587 h 438587"/>
                <a:gd name="connsiteX10" fmla="*/ 181420 w 1886840"/>
                <a:gd name="connsiteY10" fmla="*/ 438587 h 438587"/>
                <a:gd name="connsiteX11" fmla="*/ 181420 w 1886840"/>
                <a:gd name="connsiteY11" fmla="*/ 431080 h 438587"/>
                <a:gd name="connsiteX12" fmla="*/ 170716 w 1886840"/>
                <a:gd name="connsiteY12" fmla="*/ 429984 h 438587"/>
                <a:gd name="connsiteX13" fmla="*/ 0 w 1886840"/>
                <a:gd name="connsiteY13" fmla="*/ 217198 h 438587"/>
                <a:gd name="connsiteX14" fmla="*/ 170716 w 1886840"/>
                <a:gd name="connsiteY14" fmla="*/ 4413 h 438587"/>
                <a:gd name="connsiteX15" fmla="*/ 181420 w 1886840"/>
                <a:gd name="connsiteY15" fmla="*/ 3317 h 43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86840" h="438587">
                  <a:moveTo>
                    <a:pt x="181420" y="0"/>
                  </a:moveTo>
                  <a:lnTo>
                    <a:pt x="213805" y="0"/>
                  </a:lnTo>
                  <a:lnTo>
                    <a:pt x="1673035" y="0"/>
                  </a:lnTo>
                  <a:lnTo>
                    <a:pt x="1705419" y="0"/>
                  </a:lnTo>
                  <a:lnTo>
                    <a:pt x="1705419" y="3317"/>
                  </a:lnTo>
                  <a:lnTo>
                    <a:pt x="1716124" y="4413"/>
                  </a:lnTo>
                  <a:cubicBezTo>
                    <a:pt x="1813552" y="24666"/>
                    <a:pt x="1886840" y="112238"/>
                    <a:pt x="1886840" y="217198"/>
                  </a:cubicBezTo>
                  <a:cubicBezTo>
                    <a:pt x="1886840" y="322159"/>
                    <a:pt x="1813552" y="409731"/>
                    <a:pt x="1716124" y="429984"/>
                  </a:cubicBezTo>
                  <a:lnTo>
                    <a:pt x="1705419" y="431080"/>
                  </a:lnTo>
                  <a:lnTo>
                    <a:pt x="1705419" y="438587"/>
                  </a:lnTo>
                  <a:lnTo>
                    <a:pt x="181420" y="438587"/>
                  </a:lnTo>
                  <a:lnTo>
                    <a:pt x="181420" y="431080"/>
                  </a:lnTo>
                  <a:lnTo>
                    <a:pt x="170716" y="429984"/>
                  </a:lnTo>
                  <a:cubicBezTo>
                    <a:pt x="73288" y="409731"/>
                    <a:pt x="0" y="322159"/>
                    <a:pt x="0" y="217198"/>
                  </a:cubicBezTo>
                  <a:cubicBezTo>
                    <a:pt x="0" y="112238"/>
                    <a:pt x="73288" y="24666"/>
                    <a:pt x="170716" y="4413"/>
                  </a:cubicBezTo>
                  <a:lnTo>
                    <a:pt x="181420" y="3317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  <a:effectLst>
              <a:outerShdw blurRad="254000" dist="50800" dir="5400000" algn="ctr" rotWithShape="0">
                <a:srgbClr val="000000">
                  <a:alpha val="9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25" name="PA-文本框 61"/>
            <p:cNvSpPr txBox="1"/>
            <p:nvPr>
              <p:custDataLst>
                <p:tags r:id="rId7"/>
              </p:custDataLst>
            </p:nvPr>
          </p:nvSpPr>
          <p:spPr>
            <a:xfrm>
              <a:off x="5563627" y="4844639"/>
              <a:ext cx="121539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sz="2400" b="1" spc="300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sym typeface="字魂105号-简雅黑" panose="00000500000000000000" pitchFamily="2" charset="-122"/>
                </a:rPr>
                <a:t>徐心瑶</a:t>
              </a:r>
              <a:endParaRPr lang="zh-CN" sz="2400" b="1" spc="3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4397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痛快</a:t>
            </a:r>
            <a:r>
              <a:rPr lang="en-US" altLang="zh-CN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adj.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</a:t>
            </a:r>
            <a:endParaRPr lang="zh-CN" altLang="en-US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3314" name="文本框 3"/>
          <p:cNvSpPr txBox="1"/>
          <p:nvPr/>
        </p:nvSpPr>
        <p:spPr>
          <a:xfrm>
            <a:off x="862965" y="3553506"/>
            <a:ext cx="6784230" cy="9233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571500" indent="-571500" eaLnBrk="0" hangingPunct="0">
              <a:buFont typeface="Arial" panose="020B0604020202020204" pitchFamily="34" charset="0"/>
              <a:buChar char="•"/>
            </a:pPr>
            <a:r>
              <a:rPr lang="zh-CN" sz="4000" b="1" dirty="0">
                <a:latin typeface="楷体" panose="02010609060101010101" charset="-122"/>
                <a:ea typeface="楷体" panose="02010609060101010101" charset="-122"/>
              </a:rPr>
              <a:t>夏天喝冰可乐真</a:t>
            </a:r>
            <a:r>
              <a:rPr lang="zh-CN" sz="5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痛快</a:t>
            </a:r>
            <a:r>
              <a:rPr lang="zh-CN" sz="4000" b="1" dirty="0">
                <a:latin typeface="楷体" panose="02010609060101010101" charset="-122"/>
                <a:ea typeface="楷体" panose="02010609060101010101" charset="-122"/>
              </a:rPr>
              <a:t>啊！</a:t>
            </a:r>
            <a:endParaRPr lang="zh-CN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315" name="文本框 4"/>
          <p:cNvSpPr txBox="1"/>
          <p:nvPr/>
        </p:nvSpPr>
        <p:spPr>
          <a:xfrm>
            <a:off x="931320" y="4601342"/>
            <a:ext cx="10763885" cy="1537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 eaLnBrk="0" hangingPunct="0">
              <a:buFont typeface="Arial" panose="020B0604020202020204" pitchFamily="34" charset="0"/>
              <a:buChar char="•"/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刚才我去踢足球，出了很多汗，洗了个澡以后，我觉得</a:t>
            </a:r>
            <a:r>
              <a:rPr lang="zh-CN" sz="5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痛快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极了！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图片 3" descr="C:\Users\13074\Desktop\1.jpg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31320" y="1149910"/>
            <a:ext cx="3664917" cy="227909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14" grpId="1"/>
      <p:bldP spid="13315" grpId="0"/>
      <p:bldP spid="1331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4397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痛快</a:t>
            </a:r>
            <a:r>
              <a:rPr lang="en-US" altLang="zh-CN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adj.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</a:t>
            </a:r>
            <a:endParaRPr lang="zh-CN" altLang="en-US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887730" y="1518920"/>
            <a:ext cx="10784205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考完试以后，我就可以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痛痛快快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地玩儿了。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Text Box 4"/>
          <p:cNvSpPr txBox="1"/>
          <p:nvPr/>
        </p:nvSpPr>
        <p:spPr>
          <a:xfrm>
            <a:off x="1020445" y="4432935"/>
            <a:ext cx="10339070" cy="1599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你到底为什么生气？能不能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痛痛快快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地告诉我？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0481" name="文本框 3"/>
          <p:cNvSpPr txBox="1"/>
          <p:nvPr/>
        </p:nvSpPr>
        <p:spPr>
          <a:xfrm>
            <a:off x="1061421" y="3806863"/>
            <a:ext cx="4671695" cy="7067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t">
            <a:spAutoFit/>
          </a:bodyPr>
          <a:lstStyle/>
          <a:p>
            <a:r>
              <a:rPr 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痛快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≈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直接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/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干脆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12" name="Text Box 4"/>
          <p:cNvSpPr txBox="1"/>
          <p:nvPr/>
        </p:nvSpPr>
        <p:spPr>
          <a:xfrm>
            <a:off x="887729" y="2632681"/>
            <a:ext cx="107842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我不想减肥了，我只想</a:t>
            </a: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__________________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20481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62330" y="147955"/>
            <a:ext cx="7639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2800" indent="-812800" algn="l" eaLnBrk="0" hangingPunct="0">
              <a:spcBef>
                <a:spcPct val="20000"/>
              </a:spcBef>
            </a:pPr>
            <a:r>
              <a:rPr sz="36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痛快   忍受   流   透   微     </a:t>
            </a:r>
            <a:r>
              <a:rPr lang="zh-CN" altLang="en-US" sz="36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 </a:t>
            </a:r>
            <a:r>
              <a:rPr lang="zh-CN" altLang="en-US" sz="36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endParaRPr sz="3600" b="1" spc="30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5123" name="Text Box 4"/>
          <p:cNvSpPr txBox="1"/>
          <p:nvPr/>
        </p:nvSpPr>
        <p:spPr>
          <a:xfrm>
            <a:off x="1100455" y="1420495"/>
            <a:ext cx="1034732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女朋友生病了，脸上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着一点儿难受。</a:t>
            </a:r>
            <a:endParaRPr lang="zh-CN" altLang="en-US" sz="32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125" name="Text Box 4"/>
          <p:cNvSpPr txBox="1"/>
          <p:nvPr/>
        </p:nvSpPr>
        <p:spPr>
          <a:xfrm>
            <a:off x="1100455" y="2004695"/>
            <a:ext cx="1034732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看到孩子生病，妈妈心疼得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下了眼泪。</a:t>
            </a:r>
            <a:endParaRPr lang="zh-CN" altLang="en-US" sz="32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128" name="Text Box 4"/>
          <p:cNvSpPr txBox="1"/>
          <p:nvPr/>
        </p:nvSpPr>
        <p:spPr>
          <a:xfrm>
            <a:off x="1100455" y="2865755"/>
            <a:ext cx="1023493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3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中国菜的辣有很多种：辣、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辣、中辣、重辣以及变态辣。</a:t>
            </a:r>
            <a:endParaRPr lang="zh-CN" altLang="en-US" sz="32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Text Box 4"/>
          <p:cNvSpPr txBox="1"/>
          <p:nvPr/>
        </p:nvSpPr>
        <p:spPr>
          <a:xfrm>
            <a:off x="1100455" y="4328795"/>
            <a:ext cx="1023493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4.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邻居每天都大喊大叫，艾米丽实在是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不了了！</a:t>
            </a:r>
            <a:endParaRPr lang="zh-CN" altLang="en-US" sz="32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Text Box 4"/>
          <p:cNvSpPr txBox="1"/>
          <p:nvPr/>
        </p:nvSpPr>
        <p:spPr>
          <a:xfrm>
            <a:off x="1100455" y="5189855"/>
            <a:ext cx="1023493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5.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考完试以后，她去外面玩得很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2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  <p:bldP spid="5125" grpId="0"/>
      <p:bldP spid="5128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第二部分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" name="PA-文本框 3"/>
          <p:cNvSpPr txBox="1"/>
          <p:nvPr>
            <p:custDataLst>
              <p:tags r:id="rId1"/>
            </p:custDataLst>
          </p:nvPr>
        </p:nvSpPr>
        <p:spPr>
          <a:xfrm>
            <a:off x="3489325" y="2762885"/>
            <a:ext cx="46012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着迷   </a:t>
            </a:r>
            <a:r>
              <a:rPr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顿</a:t>
            </a:r>
            <a:r>
              <a:rPr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口味</a:t>
            </a:r>
            <a:r>
              <a:rPr sz="4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endParaRPr lang="zh-CN" altLang="en-US" sz="44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85521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着迷</a:t>
            </a:r>
            <a:r>
              <a:rPr lang="en-US" altLang="zh-CN" sz="4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adj.   </a:t>
            </a:r>
            <a:endParaRPr lang="en-US" altLang="zh-CN" sz="48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32815" y="2035105"/>
            <a:ext cx="529463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你</a:t>
            </a:r>
            <a:r>
              <a:rPr lang="zh-CN" altLang="en-US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对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什么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着迷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过吗？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171" name="文本框 3"/>
          <p:cNvSpPr txBox="1"/>
          <p:nvPr/>
        </p:nvSpPr>
        <p:spPr>
          <a:xfrm>
            <a:off x="932815" y="1107851"/>
            <a:ext cx="10803890" cy="82994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看了李小龙的电影后，马克</a:t>
            </a:r>
            <a:r>
              <a:rPr lang="zh-CN" altLang="en-US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对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中国功夫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着迷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了。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8" name="Rectangle 3"/>
          <p:cNvSpPr txBox="1">
            <a:spLocks noRot="1"/>
          </p:cNvSpPr>
          <p:nvPr/>
        </p:nvSpPr>
        <p:spPr>
          <a:xfrm>
            <a:off x="1000125" y="4253865"/>
            <a:ext cx="7088505" cy="1066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571500" indent="-571500"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姐姐在超市买了六种不同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口味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的冰淇淋。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r="3646" b="3255"/>
          <a:stretch>
            <a:fillRect/>
          </a:stretch>
        </p:blipFill>
        <p:spPr>
          <a:xfrm>
            <a:off x="8051165" y="2259330"/>
            <a:ext cx="4140835" cy="293179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Rectangle 3"/>
          <p:cNvSpPr txBox="1">
            <a:spLocks noRot="1"/>
          </p:cNvSpPr>
          <p:nvPr/>
        </p:nvSpPr>
        <p:spPr>
          <a:xfrm>
            <a:off x="932815" y="5603240"/>
            <a:ext cx="10326370" cy="1066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571500" indent="-571500"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地方菜要</a:t>
            </a:r>
            <a:r>
              <a:rPr lang="zh-CN" altLang="en-US" sz="4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符合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当地人喜欢的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口味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才会受欢迎。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62965" y="3161954"/>
            <a:ext cx="60995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口味 </a:t>
            </a:r>
            <a:r>
              <a:rPr lang="en-US" altLang="zh-CN" sz="4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n.</a:t>
            </a:r>
            <a:r>
              <a:rPr lang="en-US" altLang="zh-CN" sz="4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endParaRPr lang="zh-CN" altLang="en-US" sz="4800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41998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顿</a:t>
            </a:r>
            <a:r>
              <a:rPr 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M.</a:t>
            </a:r>
            <a:endParaRPr lang="zh-CN" altLang="en-US" sz="4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0481" name="文本框 3"/>
          <p:cNvSpPr txBox="1"/>
          <p:nvPr/>
        </p:nvSpPr>
        <p:spPr>
          <a:xfrm>
            <a:off x="1338580" y="1475105"/>
            <a:ext cx="6055995" cy="7067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t">
            <a:spAutoFit/>
          </a:bodyPr>
          <a:lstStyle/>
          <a:p>
            <a:r>
              <a:rPr lang="zh-CN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吃</a:t>
            </a:r>
            <a:r>
              <a:rPr lang="en-US" altLang="zh-CN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/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打</a:t>
            </a:r>
            <a:r>
              <a:rPr lang="en-US" altLang="zh-CN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/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骂</a:t>
            </a:r>
            <a:r>
              <a:rPr lang="en-US" altLang="zh-CN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/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批评</a:t>
            </a:r>
            <a:r>
              <a:rPr lang="en-US" altLang="zh-CN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+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一顿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7" name="Rectangle 3"/>
          <p:cNvSpPr txBox="1">
            <a:spLocks noRot="1"/>
          </p:cNvSpPr>
          <p:nvPr/>
        </p:nvSpPr>
        <p:spPr>
          <a:xfrm>
            <a:off x="1020128" y="2506345"/>
            <a:ext cx="8535987" cy="10715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你每天</a:t>
            </a:r>
            <a:r>
              <a:rPr lang="zh-CN" altLang="en-US" sz="4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吃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几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顿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饭？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Rectangle 3"/>
          <p:cNvSpPr txBox="1">
            <a:spLocks noRot="1"/>
          </p:cNvSpPr>
          <p:nvPr/>
        </p:nvSpPr>
        <p:spPr>
          <a:xfrm>
            <a:off x="1020445" y="3490595"/>
            <a:ext cx="6206490" cy="72326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anchor="t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爸爸</a:t>
            </a:r>
            <a:r>
              <a:rPr lang="zh-CN" altLang="en-US" sz="4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打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了孩子一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顿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Rectangle 3"/>
          <p:cNvSpPr txBox="1">
            <a:spLocks noRot="1"/>
          </p:cNvSpPr>
          <p:nvPr/>
        </p:nvSpPr>
        <p:spPr>
          <a:xfrm>
            <a:off x="1020445" y="4376420"/>
            <a:ext cx="8748395" cy="84645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anchor="t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因为乱花钱，我被妈妈</a:t>
            </a:r>
            <a:r>
              <a:rPr lang="zh-CN" altLang="en-US" sz="4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骂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了一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顿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171" name="文本框 3"/>
          <p:cNvSpPr txBox="1"/>
          <p:nvPr/>
        </p:nvSpPr>
        <p:spPr>
          <a:xfrm>
            <a:off x="1020128" y="5322570"/>
            <a:ext cx="8345170" cy="82994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学生没写作业，老师把她</a:t>
            </a:r>
            <a:r>
              <a:rPr lang="zh-CN" altLang="en-US" sz="4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批评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了一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顿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4" grpId="0" uiExpand="1" build="p"/>
      <p:bldP spid="5" grpId="0" build="p"/>
      <p:bldP spid="7171" grpId="0" bldLvl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第三部分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" name="PA-文本框 3"/>
          <p:cNvSpPr txBox="1"/>
          <p:nvPr>
            <p:custDataLst>
              <p:tags r:id="rId1"/>
            </p:custDataLst>
          </p:nvPr>
        </p:nvSpPr>
        <p:spPr>
          <a:xfrm>
            <a:off x="2503170" y="2693670"/>
            <a:ext cx="72904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各（vs每）   通过（vs经过） </a:t>
            </a:r>
            <a:endParaRPr lang="zh-CN" altLang="en-US" sz="44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26244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rgbClr val="8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各</a:t>
            </a:r>
            <a:endParaRPr lang="zh-CN" altLang="en-US" sz="44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59396" name="Picture 6" descr="00016c41a8580e03e0390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13525" y="96833"/>
            <a:ext cx="5292725" cy="2481267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sp>
        <p:nvSpPr>
          <p:cNvPr id="5124" name="Text Box 4"/>
          <p:cNvSpPr txBox="1"/>
          <p:nvPr/>
        </p:nvSpPr>
        <p:spPr>
          <a:xfrm>
            <a:off x="1024890" y="3592830"/>
            <a:ext cx="10721975" cy="82994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中国有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56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个民族，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各</a:t>
            </a:r>
            <a:r>
              <a:rPr lang="zh-CN" altLang="en-US" sz="4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民族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的文化和习惯都不同。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Text Box 4"/>
          <p:cNvSpPr txBox="1"/>
          <p:nvPr/>
        </p:nvSpPr>
        <p:spPr>
          <a:xfrm>
            <a:off x="1024890" y="4471035"/>
            <a:ext cx="8420735" cy="82994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华侨大学的留学生来自全世界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各</a:t>
            </a:r>
            <a:r>
              <a:rPr lang="zh-CN" altLang="en-US" sz="4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地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Text Box 4"/>
          <p:cNvSpPr txBox="1"/>
          <p:nvPr/>
        </p:nvSpPr>
        <p:spPr>
          <a:xfrm>
            <a:off x="1024890" y="5438140"/>
            <a:ext cx="9800590" cy="82994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之前一直待在四川，现在我想去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各</a:t>
            </a:r>
            <a:r>
              <a:rPr lang="zh-CN" altLang="en-US" sz="4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省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看看。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0481" name="文本框 3"/>
          <p:cNvSpPr txBox="1"/>
          <p:nvPr/>
        </p:nvSpPr>
        <p:spPr>
          <a:xfrm>
            <a:off x="1216025" y="2578100"/>
            <a:ext cx="8938260" cy="7067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t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各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+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组织（民族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/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国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/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省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/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地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/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家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/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班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……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）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bldLvl="0" animBg="1"/>
      <p:bldP spid="2" grpId="0" bldLvl="0" animBg="1"/>
      <p:bldP spid="4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30721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538" y="823913"/>
            <a:ext cx="10828337" cy="58594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26244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rgbClr val="8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每</a:t>
            </a:r>
            <a:endParaRPr lang="zh-CN" altLang="en-US" sz="4400" b="1" dirty="0">
              <a:solidFill>
                <a:srgbClr val="8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5124" name="Text Box 4"/>
          <p:cNvSpPr txBox="1"/>
          <p:nvPr/>
        </p:nvSpPr>
        <p:spPr>
          <a:xfrm>
            <a:off x="975079" y="3760059"/>
            <a:ext cx="10609505" cy="646331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办公室老师</a:t>
            </a:r>
            <a:r>
              <a:rPr lang="zh-CN" altLang="en-US" sz="36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每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个月都会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给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各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个大学发预科生的情况。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Text Box 4"/>
          <p:cNvSpPr txBox="1"/>
          <p:nvPr/>
        </p:nvSpPr>
        <p:spPr>
          <a:xfrm>
            <a:off x="975079" y="4601007"/>
            <a:ext cx="10195336" cy="646331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r>
              <a:rPr lang="zh-CN" altLang="en-US" sz="36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每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个学生都想了解这个学期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各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科目的学习内容。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0481" name="文本框 3"/>
          <p:cNvSpPr txBox="1"/>
          <p:nvPr/>
        </p:nvSpPr>
        <p:spPr>
          <a:xfrm>
            <a:off x="1104937" y="1744980"/>
            <a:ext cx="4878705" cy="15684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每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+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量词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+N</a:t>
            </a:r>
            <a:endParaRPr lang="en-US" altLang="zh-CN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每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……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都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……</a:t>
            </a:r>
            <a:endParaRPr lang="en-US" altLang="zh-CN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bldLvl="0" animBg="1"/>
      <p:bldP spid="2" grpId="0" bldLvl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第一部分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4945949" y="2768193"/>
            <a:ext cx="229997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生词</a:t>
            </a:r>
            <a:endParaRPr lang="zh-CN" altLang="zh-CN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31745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6855" y="1221105"/>
            <a:ext cx="11717338" cy="44148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41998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通过</a:t>
            </a:r>
            <a:endParaRPr lang="zh-CN" altLang="en-US" sz="44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69010" y="1791970"/>
            <a:ext cx="1045083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祝贺你们都顺利地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通过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了这次的考试。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69010" y="3808095"/>
            <a:ext cx="1004062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我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通过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朋友的介绍认识了我现在的妻子。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69010" y="4714875"/>
            <a:ext cx="1004062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你是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通过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微信还是邮件联系上他的？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32773" name="Rectangle 2"/>
          <p:cNvSpPr>
            <a:spLocks noGrp="1" noRot="1"/>
          </p:cNvSpPr>
          <p:nvPr>
            <p:ph type="title"/>
          </p:nvPr>
        </p:nvSpPr>
        <p:spPr>
          <a:xfrm>
            <a:off x="1193165" y="1117600"/>
            <a:ext cx="6805146" cy="79565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anchor="ctr"/>
          <a:lstStyle/>
          <a:p>
            <a:pPr eaLnBrk="1" hangingPunct="1"/>
            <a:r>
              <a:rPr lang="zh-CN" altLang="en-US" sz="40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（</a:t>
            </a:r>
            <a:r>
              <a:rPr lang="en-US" altLang="zh-CN" sz="40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lang="zh-CN" altLang="en-US" sz="40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）</a:t>
            </a:r>
            <a:r>
              <a:rPr lang="en-US" altLang="zh-CN" sz="40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v.   </a:t>
            </a:r>
            <a:r>
              <a:rPr lang="zh-CN" altLang="en-US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通过</a:t>
            </a:r>
            <a:r>
              <a:rPr lang="en-US" altLang="zh-CN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+</a:t>
            </a:r>
            <a:r>
              <a:rPr lang="zh-CN" altLang="en-US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考试  </a:t>
            </a:r>
            <a:endParaRPr lang="zh-CN" altLang="en-US" sz="40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193165" y="2861062"/>
            <a:ext cx="94999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（</a:t>
            </a:r>
            <a:r>
              <a:rPr lang="en-US" altLang="zh-CN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zh-CN" altLang="en-US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）</a:t>
            </a:r>
            <a:r>
              <a:rPr lang="en-US" altLang="zh-CN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prep.   S+</a:t>
            </a:r>
            <a:r>
              <a:rPr lang="zh-CN" altLang="en-US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通过</a:t>
            </a:r>
            <a:r>
              <a:rPr lang="en-US" altLang="zh-CN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+</a:t>
            </a:r>
            <a:r>
              <a:rPr lang="zh-CN" altLang="en-US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方式</a:t>
            </a:r>
            <a:r>
              <a:rPr lang="en-US" altLang="zh-CN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手段</a:t>
            </a:r>
            <a:r>
              <a:rPr lang="en-US" altLang="zh-CN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+</a:t>
            </a:r>
            <a:r>
              <a:rPr lang="zh-CN" altLang="en-US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目的  </a:t>
            </a:r>
            <a:endParaRPr lang="zh-CN" altLang="en-US" sz="40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/>
      <p:bldP spid="2" grpId="0" bldLvl="0"/>
      <p:bldP spid="5" grpId="0" bldLvl="0"/>
      <p:bldP spid="32773" grpId="0" bldLvl="0" animBg="1"/>
      <p:bldP spid="32773" grpId="1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34817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4625" y="1390650"/>
            <a:ext cx="11903075" cy="3889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35841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125" y="1012825"/>
            <a:ext cx="11872913" cy="5410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41998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经过</a:t>
            </a:r>
            <a:endParaRPr lang="zh-CN" altLang="en-US" sz="4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2773" name="Rectangle 2"/>
          <p:cNvSpPr>
            <a:spLocks noGrp="1" noRot="1"/>
          </p:cNvSpPr>
          <p:nvPr>
            <p:ph type="title"/>
          </p:nvPr>
        </p:nvSpPr>
        <p:spPr>
          <a:xfrm>
            <a:off x="1193165" y="1117600"/>
            <a:ext cx="5281295" cy="79565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anchor="ctr"/>
          <a:lstStyle/>
          <a:p>
            <a:pPr eaLnBrk="1" hangingPunct="1"/>
            <a:r>
              <a:rPr lang="en-US" altLang="zh-CN" sz="40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(1)</a:t>
            </a:r>
            <a:r>
              <a:rPr lang="en-US" altLang="zh-CN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v.   </a:t>
            </a:r>
            <a:r>
              <a:rPr lang="zh-CN" altLang="en-US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经过</a:t>
            </a:r>
            <a:r>
              <a:rPr lang="en-US" altLang="zh-CN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+</a:t>
            </a:r>
            <a:r>
              <a:rPr lang="zh-CN" altLang="en-US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地方  </a:t>
            </a:r>
            <a:endParaRPr lang="zh-CN" altLang="en-US" sz="40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3795" name="Freeform 10"/>
          <p:cNvSpPr/>
          <p:nvPr/>
        </p:nvSpPr>
        <p:spPr>
          <a:xfrm>
            <a:off x="4700588" y="4460875"/>
            <a:ext cx="6019800" cy="1778000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</a:cxnLst>
            <a:rect l="0" t="0" r="0" b="0"/>
            <a:pathLst>
              <a:path w="3760" h="1072">
                <a:moveTo>
                  <a:pt x="0" y="1008"/>
                </a:moveTo>
                <a:cubicBezTo>
                  <a:pt x="164" y="956"/>
                  <a:pt x="328" y="904"/>
                  <a:pt x="480" y="912"/>
                </a:cubicBezTo>
                <a:cubicBezTo>
                  <a:pt x="632" y="920"/>
                  <a:pt x="776" y="1072"/>
                  <a:pt x="912" y="1056"/>
                </a:cubicBezTo>
                <a:cubicBezTo>
                  <a:pt x="1048" y="1040"/>
                  <a:pt x="1184" y="880"/>
                  <a:pt x="1296" y="816"/>
                </a:cubicBezTo>
                <a:cubicBezTo>
                  <a:pt x="1408" y="752"/>
                  <a:pt x="1432" y="696"/>
                  <a:pt x="1584" y="672"/>
                </a:cubicBezTo>
                <a:cubicBezTo>
                  <a:pt x="1736" y="648"/>
                  <a:pt x="2016" y="680"/>
                  <a:pt x="2208" y="672"/>
                </a:cubicBezTo>
                <a:cubicBezTo>
                  <a:pt x="2400" y="664"/>
                  <a:pt x="2600" y="688"/>
                  <a:pt x="2736" y="624"/>
                </a:cubicBezTo>
                <a:cubicBezTo>
                  <a:pt x="2872" y="560"/>
                  <a:pt x="2920" y="344"/>
                  <a:pt x="3024" y="288"/>
                </a:cubicBezTo>
                <a:cubicBezTo>
                  <a:pt x="3128" y="232"/>
                  <a:pt x="3248" y="328"/>
                  <a:pt x="3360" y="288"/>
                </a:cubicBezTo>
                <a:cubicBezTo>
                  <a:pt x="3472" y="248"/>
                  <a:pt x="3632" y="96"/>
                  <a:pt x="3696" y="48"/>
                </a:cubicBezTo>
                <a:cubicBezTo>
                  <a:pt x="3760" y="0"/>
                  <a:pt x="3752" y="0"/>
                  <a:pt x="3744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200"/>
          </a:p>
        </p:txBody>
      </p:sp>
      <p:pic>
        <p:nvPicPr>
          <p:cNvPr id="33796" name="Picture 13" descr="dglxasset[2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48513" y="4316413"/>
            <a:ext cx="1720850" cy="1177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15"/>
          <p:cNvSpPr txBox="1"/>
          <p:nvPr/>
        </p:nvSpPr>
        <p:spPr>
          <a:xfrm>
            <a:off x="6861175" y="5827713"/>
            <a:ext cx="2430780" cy="7683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图书馆 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3798" name="Text Box 16"/>
          <p:cNvSpPr txBox="1"/>
          <p:nvPr/>
        </p:nvSpPr>
        <p:spPr>
          <a:xfrm>
            <a:off x="2971800" y="4749800"/>
            <a:ext cx="1587500" cy="7683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我家 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3799" name="Text Box 17"/>
          <p:cNvSpPr txBox="1"/>
          <p:nvPr/>
        </p:nvSpPr>
        <p:spPr>
          <a:xfrm>
            <a:off x="9945688" y="5035550"/>
            <a:ext cx="1587500" cy="7683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学校 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33801" name="Picture 21" descr="dglxasset[2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54863" y="4324350"/>
            <a:ext cx="1720850" cy="1177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802" name="Freeform 22"/>
          <p:cNvSpPr/>
          <p:nvPr/>
        </p:nvSpPr>
        <p:spPr>
          <a:xfrm>
            <a:off x="4891088" y="4649788"/>
            <a:ext cx="6019800" cy="1778000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</a:cxnLst>
            <a:rect l="0" t="0" r="0" b="0"/>
            <a:pathLst>
              <a:path w="3760" h="1072">
                <a:moveTo>
                  <a:pt x="0" y="1008"/>
                </a:moveTo>
                <a:cubicBezTo>
                  <a:pt x="164" y="956"/>
                  <a:pt x="328" y="904"/>
                  <a:pt x="480" y="912"/>
                </a:cubicBezTo>
                <a:cubicBezTo>
                  <a:pt x="632" y="920"/>
                  <a:pt x="776" y="1072"/>
                  <a:pt x="912" y="1056"/>
                </a:cubicBezTo>
                <a:cubicBezTo>
                  <a:pt x="1048" y="1040"/>
                  <a:pt x="1184" y="880"/>
                  <a:pt x="1296" y="816"/>
                </a:cubicBezTo>
                <a:cubicBezTo>
                  <a:pt x="1408" y="752"/>
                  <a:pt x="1432" y="696"/>
                  <a:pt x="1584" y="672"/>
                </a:cubicBezTo>
                <a:cubicBezTo>
                  <a:pt x="1736" y="648"/>
                  <a:pt x="2016" y="680"/>
                  <a:pt x="2208" y="672"/>
                </a:cubicBezTo>
                <a:cubicBezTo>
                  <a:pt x="2400" y="664"/>
                  <a:pt x="2600" y="688"/>
                  <a:pt x="2736" y="624"/>
                </a:cubicBezTo>
                <a:cubicBezTo>
                  <a:pt x="2872" y="560"/>
                  <a:pt x="2920" y="344"/>
                  <a:pt x="3024" y="288"/>
                </a:cubicBezTo>
                <a:cubicBezTo>
                  <a:pt x="3128" y="232"/>
                  <a:pt x="3248" y="328"/>
                  <a:pt x="3360" y="288"/>
                </a:cubicBezTo>
                <a:cubicBezTo>
                  <a:pt x="3472" y="248"/>
                  <a:pt x="3632" y="96"/>
                  <a:pt x="3696" y="48"/>
                </a:cubicBezTo>
                <a:cubicBezTo>
                  <a:pt x="3760" y="0"/>
                  <a:pt x="3752" y="0"/>
                  <a:pt x="3744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200"/>
          </a:p>
        </p:txBody>
      </p:sp>
      <p:pic>
        <p:nvPicPr>
          <p:cNvPr id="33803" name="Picture 24" descr="dglxasset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0238" y="5638800"/>
            <a:ext cx="1524000" cy="1195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4" name="Picture 25" descr="dglxasset[1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1738" y="4244975"/>
            <a:ext cx="1773237" cy="773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5" name="Picture 26" descr="dglxasset[2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81863" y="4460875"/>
            <a:ext cx="1720850" cy="1177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3"/>
          <p:cNvSpPr>
            <a:spLocks noRot="1"/>
          </p:cNvSpPr>
          <p:nvPr/>
        </p:nvSpPr>
        <p:spPr>
          <a:xfrm>
            <a:off x="873125" y="3298825"/>
            <a:ext cx="8129905" cy="10826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从我家去学校，会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经过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图书馆。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Rectangle 3"/>
          <p:cNvSpPr>
            <a:spLocks noGrp="1" noRot="1"/>
          </p:cNvSpPr>
          <p:nvPr>
            <p:ph idx="1"/>
          </p:nvPr>
        </p:nvSpPr>
        <p:spPr>
          <a:xfrm>
            <a:off x="793750" y="2138045"/>
            <a:ext cx="11160125" cy="1081405"/>
          </a:xfrm>
        </p:spPr>
        <p:txBody>
          <a:bodyPr vert="horz" wrap="square" lIns="91440" tIns="45720" rIns="91440" bIns="45720" anchor="t">
            <a:noAutofit/>
          </a:bodyPr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zh-CN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这趟火车从北京出发，</a:t>
            </a:r>
            <a:r>
              <a:rPr lang="zh-CN" altLang="en-US" sz="4800" b="1" spc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经过</a:t>
            </a:r>
            <a:r>
              <a:rPr lang="zh-CN" altLang="en-US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上海，最后到达厦门。</a:t>
            </a:r>
            <a:endParaRPr lang="zh-CN" altLang="en-US" sz="36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 bldLvl="0" animBg="1"/>
      <p:bldP spid="32773" grpId="1"/>
      <p:bldP spid="7" grpId="0" build="p"/>
      <p:bldP spid="8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41998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经过</a:t>
            </a:r>
            <a:endParaRPr lang="zh-CN" altLang="en-US" sz="4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2773" name="Rectangle 2"/>
          <p:cNvSpPr>
            <a:spLocks noGrp="1" noRot="1"/>
          </p:cNvSpPr>
          <p:nvPr>
            <p:ph type="title"/>
          </p:nvPr>
        </p:nvSpPr>
        <p:spPr>
          <a:xfrm>
            <a:off x="1193165" y="1117600"/>
            <a:ext cx="10473503" cy="79565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anchor="ctr"/>
          <a:lstStyle/>
          <a:p>
            <a:pPr eaLnBrk="1" hangingPunct="1"/>
            <a:r>
              <a:rPr lang="en-US" altLang="zh-CN" sz="40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(2)</a:t>
            </a:r>
            <a:r>
              <a:rPr lang="en-US" altLang="zh-CN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v.   </a:t>
            </a:r>
            <a:r>
              <a:rPr lang="zh-CN" altLang="en-US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经过</a:t>
            </a:r>
            <a:r>
              <a:rPr lang="en-US" altLang="zh-CN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+</a:t>
            </a:r>
            <a:r>
              <a:rPr lang="zh-CN" altLang="en-US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某种经历</a:t>
            </a:r>
            <a:r>
              <a:rPr lang="en-US" altLang="zh-CN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某个过程</a:t>
            </a:r>
            <a:r>
              <a:rPr lang="en-US" altLang="zh-CN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,</a:t>
            </a:r>
            <a:r>
              <a:rPr lang="en-US" altLang="zh-CN" sz="40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endParaRPr lang="zh-CN" altLang="en-US" sz="40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Rectangle 3"/>
          <p:cNvSpPr>
            <a:spLocks noRot="1"/>
          </p:cNvSpPr>
          <p:nvPr/>
        </p:nvSpPr>
        <p:spPr>
          <a:xfrm>
            <a:off x="873125" y="3298825"/>
            <a:ext cx="10244903" cy="10826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经过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讨论，大家制定了新的班规。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Rectangle 3"/>
          <p:cNvSpPr>
            <a:spLocks noGrp="1" noRot="1"/>
          </p:cNvSpPr>
          <p:nvPr>
            <p:ph idx="1"/>
          </p:nvPr>
        </p:nvSpPr>
        <p:spPr>
          <a:xfrm>
            <a:off x="793750" y="2138045"/>
            <a:ext cx="11160125" cy="1081405"/>
          </a:xfrm>
        </p:spPr>
        <p:txBody>
          <a:bodyPr vert="horz" wrap="square" lIns="91440" tIns="45720" rIns="91440" bIns="45720" anchor="t">
            <a:noAutofit/>
          </a:bodyPr>
          <a:lstStyle/>
          <a:p>
            <a:pPr marL="0" indent="0" eaLnBrk="1" hangingPunct="1">
              <a:buNone/>
            </a:pPr>
            <a:r>
              <a:rPr lang="zh-CN" altLang="en-US" sz="4400" b="1" spc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经过</a:t>
            </a:r>
            <a:r>
              <a:rPr lang="zh-CN" altLang="en-US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这次失败，他明白很多道理。</a:t>
            </a:r>
            <a:endParaRPr lang="zh-CN" altLang="en-US" sz="44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2" name="Rectangle 2"/>
          <p:cNvSpPr txBox="1">
            <a:spLocks noRot="1"/>
          </p:cNvSpPr>
          <p:nvPr/>
        </p:nvSpPr>
        <p:spPr>
          <a:xfrm>
            <a:off x="1193164" y="4303657"/>
            <a:ext cx="10473503" cy="79565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anchor="ctr"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dk1"/>
                </a:solidFill>
                <a:uFillTx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40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(3)n.   </a:t>
            </a:r>
            <a:r>
              <a:rPr lang="zh-CN" altLang="en-US" sz="40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经过≈过程</a:t>
            </a:r>
            <a:endParaRPr lang="zh-CN" altLang="en-US" sz="40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3" name="Rectangle 3"/>
          <p:cNvSpPr>
            <a:spLocks noRot="1"/>
          </p:cNvSpPr>
          <p:nvPr/>
        </p:nvSpPr>
        <p:spPr>
          <a:xfrm>
            <a:off x="873125" y="5407025"/>
            <a:ext cx="10244903" cy="10826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记者详细报道了事情的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经过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 bldLvl="0" animBg="1"/>
      <p:bldP spid="32773" grpId="1"/>
      <p:bldP spid="7" grpId="0" build="p"/>
      <p:bldP spid="8" grpId="0" uiExpand="1" build="p"/>
      <p:bldP spid="22" grpId="0" bldLvl="0" animBg="1"/>
      <p:bldP spid="22" grpId="1"/>
      <p:bldP spid="2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41998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通过</a:t>
            </a:r>
            <a:r>
              <a:rPr lang="en-US" altLang="zh-CN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VS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经过</a:t>
            </a:r>
            <a:endParaRPr lang="zh-CN" altLang="en-US" sz="4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773" y="950595"/>
            <a:ext cx="8466150" cy="5531901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第四部分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" name="PA-文本框 3"/>
          <p:cNvSpPr txBox="1"/>
          <p:nvPr>
            <p:custDataLst>
              <p:tags r:id="rId1"/>
            </p:custDataLst>
          </p:nvPr>
        </p:nvSpPr>
        <p:spPr>
          <a:xfrm>
            <a:off x="3420745" y="2639060"/>
            <a:ext cx="5350510" cy="1580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2800" indent="-812800" eaLnBrk="0" hangingPunct="0">
              <a:spcBef>
                <a:spcPct val="20000"/>
              </a:spcBef>
            </a:pPr>
            <a:r>
              <a:rPr lang="en-US" sz="4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妹子   辣椒   酱   </a:t>
            </a:r>
            <a:endParaRPr lang="en-US" sz="44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812800" indent="-812800" eaLnBrk="0" hangingPunct="0">
              <a:spcBef>
                <a:spcPct val="20000"/>
              </a:spcBef>
            </a:pPr>
            <a:r>
              <a:rPr lang="en-US" sz="4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《舌尖上的中国》</a:t>
            </a:r>
            <a:r>
              <a:rPr lang="en-US" altLang="zh-CN" sz="44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44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41998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辣椒</a:t>
            </a:r>
            <a:r>
              <a:rPr lang="en-US" altLang="zh-CN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N.</a:t>
            </a:r>
            <a:endParaRPr lang="en-US" altLang="zh-CN" sz="44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" name="Text Box 4"/>
          <p:cNvSpPr txBox="1"/>
          <p:nvPr/>
        </p:nvSpPr>
        <p:spPr>
          <a:xfrm>
            <a:off x="862965" y="5321300"/>
            <a:ext cx="10241915" cy="82994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你知道吗？中国哪个省的人特别爱吃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辣椒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？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Text Box 4"/>
          <p:cNvSpPr txBox="1"/>
          <p:nvPr/>
        </p:nvSpPr>
        <p:spPr>
          <a:xfrm>
            <a:off x="862965" y="4224020"/>
            <a:ext cx="10241915" cy="82994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火锅里放满了大大小小的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辣椒。</a:t>
            </a:r>
            <a:endParaRPr lang="en-US" altLang="zh-CN" sz="4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862965" y="1090602"/>
            <a:ext cx="3911600" cy="250888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858" y="0"/>
            <a:ext cx="5054142" cy="4245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95688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2800" indent="-812800" algn="ctr" eaLnBrk="0" hangingPunct="0">
              <a:spcBef>
                <a:spcPct val="20000"/>
              </a:spcBef>
            </a:pPr>
            <a:r>
              <a:rPr lang="zh-CN" altLang="en-US" sz="44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酱   妹子  《舌尖上的中国》  辣椒 </a:t>
            </a:r>
            <a:endParaRPr lang="zh-CN" altLang="en-US" sz="44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89598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6147" name="Text Box 4"/>
          <p:cNvSpPr txBox="1"/>
          <p:nvPr/>
        </p:nvSpPr>
        <p:spPr>
          <a:xfrm>
            <a:off x="796925" y="1138555"/>
            <a:ext cx="10824845" cy="1272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如果你想了解中国饮食文化和中国美食，我建议你去看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_____________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这个电视节目。</a:t>
            </a:r>
            <a:endParaRPr lang="zh-CN" altLang="en-US" sz="32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150" name="Text Box 4"/>
          <p:cNvSpPr txBox="1"/>
          <p:nvPr/>
        </p:nvSpPr>
        <p:spPr>
          <a:xfrm>
            <a:off x="796925" y="2711450"/>
            <a:ext cx="763651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2.四川火锅里一般都会有非常多的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2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155" name="Text Box 4"/>
          <p:cNvSpPr txBox="1"/>
          <p:nvPr/>
        </p:nvSpPr>
        <p:spPr>
          <a:xfrm>
            <a:off x="796925" y="3402330"/>
            <a:ext cx="1082548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3.无论是中国人还是外国人，去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KFC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的时候一般都会要番茄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____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。</a:t>
            </a:r>
            <a:endParaRPr lang="zh-CN" altLang="en-US" sz="32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Arial" panose="020B0604020202020204"/>
            </a:endParaRPr>
          </a:p>
        </p:txBody>
      </p:sp>
      <p:sp>
        <p:nvSpPr>
          <p:cNvPr id="2" name="Text Box 4"/>
          <p:cNvSpPr txBox="1"/>
          <p:nvPr/>
        </p:nvSpPr>
        <p:spPr>
          <a:xfrm>
            <a:off x="796925" y="4970780"/>
            <a:ext cx="1113472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4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.东北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_____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的性格特别吸引男生，因为他们活泼开朗，对人热情。</a:t>
            </a:r>
            <a:endParaRPr lang="zh-CN" altLang="en-US" sz="32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Arial" panose="020B0604020202020204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6150" grpId="0"/>
      <p:bldP spid="6155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128016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0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生词</a:t>
            </a:r>
            <a:endParaRPr lang="zh-CN" altLang="en-US" sz="40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756285"/>
            <a:ext cx="11049635" cy="58318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7170" name="Rectangle 3"/>
          <p:cNvSpPr>
            <a:spLocks noGrp="1"/>
          </p:cNvSpPr>
          <p:nvPr>
            <p:ph idx="4294967295"/>
          </p:nvPr>
        </p:nvSpPr>
        <p:spPr>
          <a:xfrm>
            <a:off x="906145" y="972185"/>
            <a:ext cx="10578465" cy="441201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square" anchor="t">
            <a:noAutofit/>
          </a:bodyPr>
          <a:lstStyle/>
          <a:p>
            <a:pPr latinLnBrk="0">
              <a:lnSpc>
                <a:spcPct val="130000"/>
              </a:lnSpc>
              <a:buNone/>
            </a:pP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着迷  </a:t>
            </a:r>
            <a:r>
              <a:rPr sz="3600" b="1" i="0" baseline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各  通过</a:t>
            </a: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微  </a:t>
            </a:r>
            <a:r>
              <a:rPr sz="3600" b="1" i="0" baseline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顿</a:t>
            </a: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倘若  便</a:t>
            </a:r>
            <a:r>
              <a:rPr lang="en-US"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</a:t>
            </a:r>
            <a:r>
              <a:rPr sz="36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调料</a:t>
            </a:r>
            <a:endParaRPr sz="3600" b="1" i="0" baseline="0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  <a:p>
            <a:pPr latinLnBrk="0">
              <a:lnSpc>
                <a:spcPct val="130000"/>
              </a:lnSpc>
              <a:buNone/>
            </a:pP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辣椒  酱  忍受  火锅  酸辣粉 </a:t>
            </a:r>
            <a:r>
              <a:rPr lang="en-US"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</a:t>
            </a: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用不着     </a:t>
            </a:r>
            <a:endParaRPr sz="3600" b="1" i="0" baseline="0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  <a:p>
            <a:pPr latinLnBrk="0">
              <a:lnSpc>
                <a:spcPct val="130000"/>
              </a:lnSpc>
              <a:buNone/>
            </a:pP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花样  麻  麻辣 </a:t>
            </a:r>
            <a:r>
              <a:rPr lang="en-US"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r>
              <a:rPr sz="3600" b="1" i="0" baseline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流 </a:t>
            </a: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r>
              <a:rPr lang="en-US"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眼泪  </a:t>
            </a:r>
            <a:r>
              <a:rPr lang="en-US"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</a:t>
            </a:r>
            <a:r>
              <a:rPr sz="3600" b="1" i="0" baseline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连…带… </a:t>
            </a: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endParaRPr sz="3600" b="1" i="0" baseline="0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  <a:p>
            <a:pPr latinLnBrk="0">
              <a:lnSpc>
                <a:spcPct val="130000"/>
              </a:lnSpc>
              <a:buNone/>
            </a:pP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口味</a:t>
            </a:r>
            <a:r>
              <a:rPr lang="en-US"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</a:t>
            </a: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透  凡是  妹子  身材  </a:t>
            </a:r>
            <a:r>
              <a:rPr sz="3600" b="1" i="0" baseline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痛快</a:t>
            </a: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             </a:t>
            </a:r>
            <a:endParaRPr sz="3600" b="1" i="0" baseline="0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  <a:p>
            <a:pPr latinLnBrk="0">
              <a:lnSpc>
                <a:spcPct val="130000"/>
              </a:lnSpc>
              <a:buNone/>
            </a:pP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宫保鸡丁  《舌尖上的中国》 </a:t>
            </a:r>
            <a:r>
              <a:rPr lang="en-US"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r>
              <a:rPr sz="3600" b="1" i="0" baseline="0" dirty="0" err="1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麻婆豆腐</a:t>
            </a:r>
            <a:endParaRPr sz="3600" b="1" i="0" baseline="0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888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4416994" y="2608173"/>
            <a:ext cx="3358515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语言点</a:t>
            </a:r>
            <a:endParaRPr lang="zh-CN" altLang="zh-CN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556768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1:</a:t>
            </a:r>
            <a:r>
              <a:rPr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用不着……</a:t>
            </a:r>
            <a:endParaRPr sz="4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670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7" name="Text Box 4"/>
          <p:cNvSpPr txBox="1"/>
          <p:nvPr/>
        </p:nvSpPr>
        <p:spPr>
          <a:xfrm>
            <a:off x="438150" y="1455420"/>
            <a:ext cx="10844530" cy="92202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你要是没发烧的话，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用不着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吃退烧药。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Text Box 4"/>
          <p:cNvSpPr txBox="1"/>
          <p:nvPr/>
        </p:nvSpPr>
        <p:spPr>
          <a:xfrm>
            <a:off x="436245" y="2705735"/>
            <a:ext cx="10995025" cy="1537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北方的冬天比较冷，明年你去南方就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用不着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穿这么厚的裤子了。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36245" y="4572000"/>
            <a:ext cx="11052175" cy="1537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沃尔玛超市早上九点才开门，现在才八点，咱们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用不着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这么早去。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4" grpId="0" bldLvl="0" animBg="1"/>
      <p:bldP spid="5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256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P194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45057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5275" y="1298575"/>
            <a:ext cx="11798300" cy="45831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486219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2:</a:t>
            </a:r>
            <a:r>
              <a:rPr lang="zh-CN" altLang="en-US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连</a:t>
            </a:r>
            <a:r>
              <a:rPr lang="en-US" altLang="zh-CN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</a:t>
            </a:r>
            <a:r>
              <a:rPr lang="zh-CN" altLang="en-US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带</a:t>
            </a:r>
            <a:r>
              <a:rPr lang="en-US" altLang="zh-CN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</a:t>
            </a:r>
            <a:endParaRPr lang="en-US" altLang="zh-CN" sz="44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47105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7073" y="1059973"/>
            <a:ext cx="5424487" cy="29067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 Box 4"/>
          <p:cNvSpPr txBox="1"/>
          <p:nvPr/>
        </p:nvSpPr>
        <p:spPr>
          <a:xfrm>
            <a:off x="707073" y="4186554"/>
            <a:ext cx="10729483" cy="193899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小张骑车时没注意路上的石头，结果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连</a:t>
            </a:r>
            <a:r>
              <a:rPr lang="zh-CN" altLang="en-US" sz="5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车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带</a:t>
            </a:r>
            <a:r>
              <a:rPr lang="zh-CN" altLang="en-US" sz="5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人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都摔倒在了地上。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486219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2:</a:t>
            </a:r>
            <a:r>
              <a:rPr lang="zh-CN" altLang="en-US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连</a:t>
            </a:r>
            <a:r>
              <a:rPr lang="en-US" altLang="zh-CN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</a:t>
            </a:r>
            <a:r>
              <a:rPr lang="zh-CN" altLang="en-US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带</a:t>
            </a:r>
            <a:r>
              <a:rPr lang="en-US" altLang="zh-CN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</a:t>
            </a:r>
            <a:endParaRPr lang="en-US" altLang="zh-CN" sz="44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14440" y="420052"/>
            <a:ext cx="4629785" cy="3613150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4" name="Text Box 4"/>
          <p:cNvSpPr txBox="1"/>
          <p:nvPr/>
        </p:nvSpPr>
        <p:spPr>
          <a:xfrm>
            <a:off x="488950" y="4176713"/>
            <a:ext cx="11315700" cy="16922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女儿吃葡萄从来不吐葡萄皮，几乎每次都是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连</a:t>
            </a:r>
            <a:r>
              <a:rPr lang="zh-CN" altLang="en-US" sz="5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皮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带</a:t>
            </a:r>
            <a:r>
              <a:rPr lang="zh-CN" altLang="en-US" sz="5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肉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一起吃进肚里。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486219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2:</a:t>
            </a:r>
            <a:r>
              <a:rPr lang="zh-CN" altLang="en-US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连</a:t>
            </a:r>
            <a:r>
              <a:rPr lang="en-US" altLang="zh-CN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</a:t>
            </a:r>
            <a:r>
              <a:rPr lang="zh-CN" altLang="en-US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带</a:t>
            </a:r>
            <a:r>
              <a:rPr lang="en-US" altLang="zh-CN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</a:t>
            </a:r>
            <a:endParaRPr lang="en-US" altLang="zh-CN" sz="44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 r:link="rId2"/>
          <a:stretch>
            <a:fillRect/>
          </a:stretch>
        </p:blipFill>
        <p:spPr>
          <a:xfrm>
            <a:off x="695063" y="1242581"/>
            <a:ext cx="5052882" cy="3218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4"/>
          <p:cNvSpPr txBox="1"/>
          <p:nvPr/>
        </p:nvSpPr>
        <p:spPr>
          <a:xfrm>
            <a:off x="695063" y="4508500"/>
            <a:ext cx="11109587" cy="169277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看到路边有三只老虎，他吓得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连</a:t>
            </a:r>
            <a:r>
              <a:rPr lang="zh-CN" altLang="en-US" sz="5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喊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带</a:t>
            </a:r>
            <a:r>
              <a:rPr lang="zh-CN" altLang="en-US" sz="5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叫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地跑回家了。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486219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2:</a:t>
            </a:r>
            <a:r>
              <a:rPr lang="zh-CN" altLang="en-US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连</a:t>
            </a:r>
            <a:r>
              <a:rPr lang="en-US" altLang="zh-CN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</a:t>
            </a:r>
            <a:r>
              <a:rPr lang="zh-CN" altLang="en-US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带</a:t>
            </a:r>
            <a:r>
              <a:rPr lang="en-US" altLang="zh-CN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</a:t>
            </a:r>
            <a:endParaRPr lang="en-US" altLang="zh-CN" sz="44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Text Box 4"/>
          <p:cNvSpPr txBox="1"/>
          <p:nvPr/>
        </p:nvSpPr>
        <p:spPr>
          <a:xfrm>
            <a:off x="684530" y="4451985"/>
            <a:ext cx="10894695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爸爸都出差一个多月了，一见到爸爸就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连</a:t>
            </a:r>
            <a:r>
              <a:rPr lang="zh-CN" altLang="en-US" sz="4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跑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带</a:t>
            </a:r>
            <a:r>
              <a:rPr lang="zh-CN" altLang="en-US" sz="4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跳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地跑向了爸爸。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b="9728"/>
          <a:stretch>
            <a:fillRect/>
          </a:stretch>
        </p:blipFill>
        <p:spPr>
          <a:xfrm>
            <a:off x="6096000" y="372334"/>
            <a:ext cx="5513705" cy="375539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256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+mn-ea"/>
              </a:rPr>
              <a:t>195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49153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1230" y="770255"/>
            <a:ext cx="10459720" cy="60083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694753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3:</a:t>
            </a:r>
            <a:r>
              <a:rPr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倘若…，便……</a:t>
            </a:r>
            <a:endParaRPr sz="4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Text Box 4"/>
          <p:cNvSpPr txBox="1"/>
          <p:nvPr/>
        </p:nvSpPr>
        <p:spPr>
          <a:xfrm>
            <a:off x="553720" y="4338320"/>
            <a:ext cx="11239500" cy="138366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倘若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没有经过努力就获得了成功，那么你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便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感受不到成功带给你的快乐。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553720" y="1221105"/>
            <a:ext cx="10868660" cy="82994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倘若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没按时交作业，老师（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便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）会严厉地批评你。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Text Box 4"/>
          <p:cNvSpPr txBox="1"/>
          <p:nvPr/>
        </p:nvSpPr>
        <p:spPr>
          <a:xfrm>
            <a:off x="553720" y="2780030"/>
            <a:ext cx="10781665" cy="82994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倘若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明天不下雨，我们去郊游吧。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694753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3:</a:t>
            </a:r>
            <a:r>
              <a:rPr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倘若…，便……</a:t>
            </a:r>
            <a:endParaRPr sz="4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7" name="Text Box 4"/>
          <p:cNvSpPr txBox="1"/>
          <p:nvPr/>
        </p:nvSpPr>
        <p:spPr>
          <a:xfrm>
            <a:off x="799465" y="1822450"/>
            <a:ext cx="10593070" cy="82994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倘若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森林发生了火灾，地球（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便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）会受到伤害。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Text Box 4"/>
          <p:cNvSpPr txBox="1"/>
          <p:nvPr/>
        </p:nvSpPr>
        <p:spPr>
          <a:xfrm>
            <a:off x="799465" y="3929380"/>
            <a:ext cx="8961120" cy="82994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假如</a:t>
            </a:r>
            <a:r>
              <a:rPr lang="en-US" alt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，就</a:t>
            </a:r>
            <a:r>
              <a:rPr lang="en-US" alt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en-US" altLang="zh-CN" sz="4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第一部分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" name="PA-文本框 3"/>
          <p:cNvSpPr txBox="1"/>
          <p:nvPr>
            <p:custDataLst>
              <p:tags r:id="rId1"/>
            </p:custDataLst>
          </p:nvPr>
        </p:nvSpPr>
        <p:spPr>
          <a:xfrm>
            <a:off x="1822450" y="2741930"/>
            <a:ext cx="836866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2800" indent="-812800" algn="ctr" eaLnBrk="0" hangingPunct="0">
              <a:spcBef>
                <a:spcPct val="20000"/>
              </a:spcBef>
            </a:pPr>
            <a:r>
              <a:rPr sz="44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微  透  花样  </a:t>
            </a:r>
            <a:r>
              <a:rPr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痛快</a:t>
            </a:r>
            <a:r>
              <a:rPr sz="44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忍受  流 </a:t>
            </a:r>
            <a:r>
              <a:rPr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眼泪</a:t>
            </a:r>
            <a:r>
              <a:rPr lang="en-US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sz="44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调料  身材</a:t>
            </a:r>
            <a:endParaRPr sz="44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256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+mn-ea"/>
              </a:rPr>
              <a:t>194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54273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3725" y="869950"/>
            <a:ext cx="11004550" cy="58562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688213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4:</a:t>
            </a:r>
            <a:r>
              <a:rPr lang="zh-CN" altLang="en-US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凡是</a:t>
            </a:r>
            <a:r>
              <a:rPr lang="en-US" altLang="zh-CN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</a:t>
            </a:r>
            <a:r>
              <a:rPr lang="en-US" altLang="en-US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都</a:t>
            </a:r>
            <a:r>
              <a:rPr lang="en-US" altLang="zh-CN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Text Box 4"/>
          <p:cNvSpPr txBox="1"/>
          <p:nvPr/>
        </p:nvSpPr>
        <p:spPr>
          <a:xfrm>
            <a:off x="539750" y="1224280"/>
            <a:ext cx="723328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A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：全班都得参加运动会吗</a:t>
            </a:r>
            <a:r>
              <a:rPr lang="zh-CN" altLang="zh-CN" sz="3600" b="1" dirty="0">
                <a:latin typeface="楷体" panose="02010609060101010101" charset="-122"/>
                <a:ea typeface="楷体" panose="02010609060101010101" charset="-122"/>
              </a:rPr>
              <a:t>？</a:t>
            </a:r>
            <a:endParaRPr lang="zh-CN" altLang="zh-CN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539750" y="1990090"/>
            <a:ext cx="1126426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B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：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凡是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上次报名的学生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都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必须参加，其他学生</a:t>
            </a:r>
            <a:r>
              <a:rPr lang="zh-CN" altLang="en-US" sz="4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自愿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参加。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Text Box 4"/>
          <p:cNvSpPr txBox="1"/>
          <p:nvPr/>
        </p:nvSpPr>
        <p:spPr>
          <a:xfrm>
            <a:off x="539750" y="4131945"/>
            <a:ext cx="1065212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A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：会议上连每个人说的话都要记下来吗</a:t>
            </a:r>
            <a:r>
              <a:rPr lang="zh-CN" altLang="zh-CN" sz="3600" b="1" dirty="0">
                <a:latin typeface="楷体" panose="02010609060101010101" charset="-122"/>
                <a:ea typeface="楷体" panose="02010609060101010101" charset="-122"/>
              </a:rPr>
              <a:t>？</a:t>
            </a:r>
            <a:endParaRPr lang="zh-CN" altLang="zh-CN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Text Box 4"/>
          <p:cNvSpPr txBox="1"/>
          <p:nvPr/>
        </p:nvSpPr>
        <p:spPr>
          <a:xfrm>
            <a:off x="539750" y="4940618"/>
            <a:ext cx="1065212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B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：对，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凡是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会议上的内容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都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得记录下来。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688213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4:</a:t>
            </a:r>
            <a:r>
              <a:rPr lang="zh-CN" altLang="en-US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凡是</a:t>
            </a:r>
            <a:r>
              <a:rPr lang="en-US" altLang="zh-CN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</a:t>
            </a:r>
            <a:r>
              <a:rPr lang="en-US" altLang="en-US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都</a:t>
            </a:r>
            <a:r>
              <a:rPr lang="en-US" altLang="zh-CN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6" name="Text Box 4"/>
          <p:cNvSpPr txBox="1"/>
          <p:nvPr/>
        </p:nvSpPr>
        <p:spPr>
          <a:xfrm>
            <a:off x="586423" y="1136968"/>
            <a:ext cx="10653712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A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：这件事交给老王，没问题吗</a:t>
            </a:r>
            <a:r>
              <a:rPr lang="zh-CN" altLang="zh-CN" sz="3600" b="1" dirty="0">
                <a:latin typeface="楷体" panose="02010609060101010101" charset="-122"/>
                <a:ea typeface="楷体" panose="02010609060101010101" charset="-122"/>
              </a:rPr>
              <a:t>？</a:t>
            </a:r>
            <a:endParaRPr lang="zh-CN" altLang="zh-CN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Text Box 4"/>
          <p:cNvSpPr txBox="1"/>
          <p:nvPr/>
        </p:nvSpPr>
        <p:spPr>
          <a:xfrm>
            <a:off x="586423" y="2178368"/>
            <a:ext cx="1119187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B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：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凡是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老王答应的事，他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都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会认真地做。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0" y="755650"/>
            <a:ext cx="19577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</a:t>
            </a:r>
            <a:endParaRPr lang="zh-CN" altLang="en-US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+mn-ea"/>
              </a:rPr>
              <a:t>193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61441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7070" y="127318"/>
            <a:ext cx="10234613" cy="67992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1101471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zh-CN" altLang="en-US" sz="4400" b="1" dirty="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练习</a:t>
            </a:r>
            <a:endParaRPr lang="zh-CN" altLang="en-US" sz="4400" b="1" dirty="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852" y="3326803"/>
            <a:ext cx="8459492" cy="35311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853" y="0"/>
            <a:ext cx="8459491" cy="3408606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1101471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4:</a:t>
            </a:r>
            <a:r>
              <a:rPr lang="zh-CN" altLang="en-US" sz="4400" b="1" dirty="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特定条件关系复句常用关联词</a:t>
            </a:r>
            <a:endParaRPr lang="zh-CN" altLang="en-US" sz="4400" b="1" dirty="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Text Box 4"/>
          <p:cNvSpPr txBox="1"/>
          <p:nvPr/>
        </p:nvSpPr>
        <p:spPr>
          <a:xfrm>
            <a:off x="2669764" y="1391285"/>
            <a:ext cx="6985635" cy="7683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t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只要</a:t>
            </a:r>
            <a:r>
              <a:rPr lang="en-US" altLang="zh-CN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，就</a:t>
            </a:r>
            <a:r>
              <a:rPr lang="en-US" altLang="zh-CN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en-US" altLang="zh-CN" sz="44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669764" y="2344420"/>
            <a:ext cx="6985635" cy="7683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t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只有</a:t>
            </a:r>
            <a:r>
              <a:rPr lang="en-US" altLang="zh-CN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，才</a:t>
            </a:r>
            <a:r>
              <a:rPr lang="en-US" altLang="zh-CN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en-US" altLang="zh-CN" sz="44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Text Box 4"/>
          <p:cNvSpPr txBox="1"/>
          <p:nvPr/>
        </p:nvSpPr>
        <p:spPr>
          <a:xfrm>
            <a:off x="2669764" y="3429000"/>
            <a:ext cx="6985635" cy="7683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t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除非</a:t>
            </a:r>
            <a:r>
              <a:rPr lang="en-US" altLang="zh-CN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，否则</a:t>
            </a:r>
            <a:r>
              <a:rPr lang="en-US" altLang="zh-CN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en-US" altLang="zh-CN" sz="44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Text Box 4"/>
          <p:cNvSpPr txBox="1"/>
          <p:nvPr/>
        </p:nvSpPr>
        <p:spPr>
          <a:xfrm>
            <a:off x="2669764" y="4513580"/>
            <a:ext cx="6985635" cy="7683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t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凡是</a:t>
            </a:r>
            <a:r>
              <a:rPr lang="en-US" altLang="zh-CN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，都</a:t>
            </a:r>
            <a:r>
              <a:rPr lang="en-US" altLang="zh-CN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en-US" altLang="zh-CN" sz="44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1101471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4:</a:t>
            </a:r>
            <a:r>
              <a:rPr lang="zh-CN" altLang="en-US" sz="4400" b="1" dirty="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特定条件关系复句常用关联词</a:t>
            </a:r>
            <a:endParaRPr lang="zh-CN" altLang="en-US" sz="4400" b="1" dirty="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Text Box 4"/>
          <p:cNvSpPr txBox="1"/>
          <p:nvPr/>
        </p:nvSpPr>
        <p:spPr>
          <a:xfrm>
            <a:off x="1442047" y="3558079"/>
            <a:ext cx="9379025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t">
            <a:spAutoFit/>
          </a:bodyPr>
          <a:lstStyle/>
          <a:p>
            <a:r>
              <a:rPr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除非</a:t>
            </a:r>
            <a:r>
              <a:rPr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你今天当面和他道歉，</a:t>
            </a:r>
            <a:r>
              <a:rPr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否则</a:t>
            </a:r>
            <a:r>
              <a:rPr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他以后都不会原谅你了。</a:t>
            </a:r>
            <a:endParaRPr sz="36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Text Box 4"/>
          <p:cNvSpPr txBox="1"/>
          <p:nvPr/>
        </p:nvSpPr>
        <p:spPr>
          <a:xfrm>
            <a:off x="1442047" y="1939183"/>
            <a:ext cx="9379025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t">
            <a:spAutoFit/>
          </a:bodyPr>
          <a:lstStyle/>
          <a:p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只有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通过了所有的考试，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才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能顺利地进入大学学习。</a:t>
            </a:r>
            <a:endParaRPr lang="zh-CN" altLang="en-US" sz="36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1101471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zh-CN" altLang="en-US" sz="4400" b="1" dirty="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课文梳理</a:t>
            </a:r>
            <a:endParaRPr lang="zh-CN" altLang="en-US" sz="4400" b="1" dirty="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5" y="1786889"/>
            <a:ext cx="9963150" cy="359092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1101471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zh-CN" altLang="en-US" sz="4400" b="1" dirty="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课文梳理</a:t>
            </a:r>
            <a:endParaRPr lang="zh-CN" altLang="en-US" sz="4400" b="1" dirty="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60" y="1562678"/>
            <a:ext cx="10363200" cy="43434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1101471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zh-CN" altLang="en-US" sz="4400" b="1" dirty="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课文梳理</a:t>
            </a:r>
            <a:endParaRPr lang="zh-CN" altLang="en-US" sz="4400" b="1" dirty="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770" y="910927"/>
            <a:ext cx="8384460" cy="539555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62330" y="147955"/>
            <a:ext cx="88925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调料    身材    花样</a:t>
            </a:r>
            <a:r>
              <a:rPr sz="3600" b="1">
                <a:latin typeface="楷体" panose="02010609060101010101" charset="-122"/>
                <a:ea typeface="楷体" panose="02010609060101010101" charset="-122"/>
              </a:rPr>
              <a:t> </a:t>
            </a:r>
            <a:endParaRPr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Text Box 4"/>
          <p:cNvSpPr txBox="1"/>
          <p:nvPr/>
        </p:nvSpPr>
        <p:spPr>
          <a:xfrm>
            <a:off x="856615" y="1360170"/>
            <a:ext cx="1077722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妈妈总喜欢把面做出各种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______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给孩子吃。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856615" y="2232660"/>
            <a:ext cx="1077722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健身以后，她的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______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越来越好了。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Text Box 4"/>
          <p:cNvSpPr txBox="1"/>
          <p:nvPr/>
        </p:nvSpPr>
        <p:spPr>
          <a:xfrm>
            <a:off x="856615" y="3287395"/>
            <a:ext cx="10659745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3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我想去超市买点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，比如酱油、醋、盐什么的。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1101471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zh-CN" altLang="en-US" sz="4400" b="1" dirty="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课文梳理</a:t>
            </a:r>
            <a:endParaRPr lang="zh-CN" altLang="en-US" sz="4400" b="1" dirty="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81" y="1748478"/>
            <a:ext cx="10551957" cy="366774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1101471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zh-CN" altLang="en-US" sz="4400" b="1" dirty="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课文梳理</a:t>
            </a:r>
            <a:endParaRPr lang="zh-CN" altLang="en-US" sz="4400" b="1" dirty="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" y="2124075"/>
            <a:ext cx="10620375" cy="260985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56432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sz="4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微 adv.</a:t>
            </a:r>
            <a:r>
              <a:rPr lang="en-US" sz="4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endParaRPr lang="en-US" altLang="zh-CN" sz="48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" name="Text Box 4"/>
          <p:cNvSpPr txBox="1"/>
          <p:nvPr/>
        </p:nvSpPr>
        <p:spPr>
          <a:xfrm>
            <a:off x="953770" y="1161415"/>
            <a:ext cx="901319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A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：</a:t>
            </a:r>
            <a:r>
              <a:rPr lang="zh-CN" altLang="zh-CN" sz="3600" b="1" dirty="0">
                <a:latin typeface="楷体" panose="02010609060101010101" charset="-122"/>
                <a:ea typeface="楷体" panose="02010609060101010101" charset="-122"/>
              </a:rPr>
              <a:t>请问你点的火锅要</a:t>
            </a:r>
            <a:r>
              <a:rPr lang="zh-CN" alt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微</a:t>
            </a:r>
            <a:r>
              <a:rPr lang="zh-CN" altLang="zh-CN" sz="3600" b="1" dirty="0">
                <a:latin typeface="楷体" panose="02010609060101010101" charset="-122"/>
                <a:ea typeface="楷体" panose="02010609060101010101" charset="-122"/>
              </a:rPr>
              <a:t>辣的还是麻辣的？</a:t>
            </a:r>
            <a:endParaRPr lang="zh-CN" altLang="zh-CN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Text Box 4"/>
          <p:cNvSpPr txBox="1"/>
          <p:nvPr/>
        </p:nvSpPr>
        <p:spPr>
          <a:xfrm>
            <a:off x="953770" y="2060575"/>
            <a:ext cx="901319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B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：有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微微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辣的吗</a:t>
            </a:r>
            <a:r>
              <a:rPr lang="zh-CN" altLang="zh-CN" sz="3600" b="1" dirty="0">
                <a:latin typeface="楷体" panose="02010609060101010101" charset="-122"/>
                <a:ea typeface="楷体" panose="02010609060101010101" charset="-122"/>
              </a:rPr>
              <a:t>？</a:t>
            </a:r>
            <a:endParaRPr lang="zh-CN" altLang="zh-CN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7452" y="3325345"/>
            <a:ext cx="2617135" cy="2617135"/>
          </a:xfrm>
          <a:prstGeom prst="rect">
            <a:avLst/>
          </a:prstGeom>
        </p:spPr>
      </p:pic>
      <p:sp>
        <p:nvSpPr>
          <p:cNvPr id="15" name="Text Box 4"/>
          <p:cNvSpPr txBox="1"/>
          <p:nvPr/>
        </p:nvSpPr>
        <p:spPr>
          <a:xfrm>
            <a:off x="3997024" y="3795359"/>
            <a:ext cx="7524974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抹茶味的蛋糕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微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苦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微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甜很好吃，一点儿也不腻。</a:t>
            </a:r>
            <a:endParaRPr lang="zh-CN" altLang="zh-CN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56432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透 </a:t>
            </a:r>
            <a:r>
              <a:rPr lang="en-US" altLang="zh-CN" sz="4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V.</a:t>
            </a:r>
            <a:endParaRPr lang="en-US" altLang="zh-CN" sz="48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9" name="Text Box 4"/>
          <p:cNvSpPr txBox="1"/>
          <p:nvPr/>
        </p:nvSpPr>
        <p:spPr>
          <a:xfrm>
            <a:off x="862964" y="3894095"/>
            <a:ext cx="742251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zh-CN" sz="3600" b="1" dirty="0">
                <a:latin typeface="楷体" panose="02010609060101010101" charset="-122"/>
                <a:ea typeface="楷体" panose="02010609060101010101" charset="-122"/>
              </a:rPr>
              <a:t>早晨阳光</a:t>
            </a:r>
            <a:r>
              <a:rPr lang="zh-CN" alt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透</a:t>
            </a:r>
            <a:r>
              <a:rPr lang="zh-CN" altLang="zh-CN" sz="3600" b="1" dirty="0">
                <a:latin typeface="楷体" panose="02010609060101010101" charset="-122"/>
                <a:ea typeface="楷体" panose="02010609060101010101" charset="-122"/>
              </a:rPr>
              <a:t>过窗户照了进来。</a:t>
            </a:r>
            <a:endParaRPr lang="zh-CN" altLang="zh-CN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Text Box 4"/>
          <p:cNvSpPr txBox="1"/>
          <p:nvPr/>
        </p:nvSpPr>
        <p:spPr>
          <a:xfrm>
            <a:off x="862963" y="4717055"/>
            <a:ext cx="8792025" cy="83099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zh-CN" sz="3600" b="1" dirty="0">
                <a:latin typeface="楷体" panose="02010609060101010101" charset="-122"/>
                <a:ea typeface="楷体" panose="02010609060101010101" charset="-122"/>
              </a:rPr>
              <a:t>刚跑完五千米，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她</a:t>
            </a:r>
            <a:r>
              <a:rPr lang="zh-CN" altLang="zh-CN" sz="3600" b="1" dirty="0">
                <a:latin typeface="楷体" panose="02010609060101010101" charset="-122"/>
                <a:ea typeface="楷体" panose="02010609060101010101" charset="-122"/>
              </a:rPr>
              <a:t>脸上微微</a:t>
            </a:r>
            <a:r>
              <a:rPr lang="zh-CN" alt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透</a:t>
            </a:r>
            <a:r>
              <a:rPr lang="zh-CN" altLang="zh-CN" sz="3600" b="1" dirty="0">
                <a:latin typeface="楷体" panose="02010609060101010101" charset="-122"/>
                <a:ea typeface="楷体" panose="02010609060101010101" charset="-122"/>
              </a:rPr>
              <a:t>着红。</a:t>
            </a:r>
            <a:endParaRPr lang="zh-CN" altLang="zh-CN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6268" y="1091379"/>
            <a:ext cx="4041140" cy="26924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123" y="1093315"/>
            <a:ext cx="3637729" cy="3215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82804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忍受 V.</a:t>
            </a:r>
            <a:r>
              <a:rPr lang="en-US" altLang="zh-CN" sz="4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endParaRPr lang="en-US" altLang="zh-CN" sz="48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3313" name="文本框 3"/>
          <p:cNvSpPr txBox="1"/>
          <p:nvPr/>
        </p:nvSpPr>
        <p:spPr>
          <a:xfrm>
            <a:off x="862648" y="1627875"/>
            <a:ext cx="9222740" cy="7683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571500" indent="-571500" algn="l" eaLnBrk="0" hangingPunct="0">
              <a:buFont typeface="Arial" panose="020B0604020202020204" pitchFamily="34" charset="0"/>
              <a:buChar char="•"/>
            </a:pPr>
            <a:r>
              <a:rPr sz="3600" b="1" dirty="0" err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车上的孩子一直</a:t>
            </a:r>
            <a:r>
              <a:rPr lang="zh-CN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在</a:t>
            </a:r>
            <a:r>
              <a:rPr sz="3600" b="1" dirty="0" err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哭，真让人</a:t>
            </a:r>
            <a:r>
              <a:rPr sz="4400" b="1" dirty="0" err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忍受</a:t>
            </a:r>
            <a:r>
              <a:rPr sz="3600" b="1" dirty="0" err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不了</a:t>
            </a:r>
            <a:r>
              <a:rPr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sz="36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0481" name="文本框 3"/>
          <p:cNvSpPr txBox="1"/>
          <p:nvPr/>
        </p:nvSpPr>
        <p:spPr>
          <a:xfrm>
            <a:off x="7081893" y="197037"/>
            <a:ext cx="3814445" cy="7067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t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受得了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/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受不了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11" name="文本框 3"/>
          <p:cNvSpPr txBox="1"/>
          <p:nvPr/>
        </p:nvSpPr>
        <p:spPr>
          <a:xfrm>
            <a:off x="862648" y="2590842"/>
            <a:ext cx="8858515" cy="769441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571500" indent="-571500" algn="l" eaLnBrk="0" hangingPunct="0">
              <a:buFont typeface="Arial" panose="020B0604020202020204" pitchFamily="34" charset="0"/>
              <a:buChar char="•"/>
            </a:pPr>
            <a:r>
              <a:rPr lang="en-US" altLang="zh-CN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____________________</a:t>
            </a:r>
            <a:r>
              <a:rPr lang="zh-CN" altLang="en-US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，我无法</a:t>
            </a:r>
            <a:r>
              <a:rPr sz="4400" b="1" dirty="0" err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忍受</a:t>
            </a:r>
            <a:r>
              <a:rPr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sz="36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l="15294" r="4572"/>
          <a:stretch>
            <a:fillRect/>
          </a:stretch>
        </p:blipFill>
        <p:spPr>
          <a:xfrm>
            <a:off x="784222" y="3855099"/>
            <a:ext cx="3678646" cy="251816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5337" y="3855099"/>
            <a:ext cx="2835466" cy="25178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3272" y="3855099"/>
            <a:ext cx="3830093" cy="2517894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82804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流 </a:t>
            </a:r>
            <a:r>
              <a:rPr lang="en-US" altLang="zh-CN" sz="4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V.   </a:t>
            </a:r>
            <a:r>
              <a:rPr lang="zh-CN" altLang="en-US" sz="4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眼泪</a:t>
            </a:r>
            <a:r>
              <a:rPr lang="en-US" altLang="zh-CN" sz="4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N. </a:t>
            </a:r>
            <a:endParaRPr lang="en-US" altLang="zh-CN" sz="48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Text Box 4"/>
          <p:cNvSpPr txBox="1"/>
          <p:nvPr/>
        </p:nvSpPr>
        <p:spPr>
          <a:xfrm>
            <a:off x="911225" y="3163720"/>
            <a:ext cx="650176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zh-CN" sz="3600" b="1" dirty="0">
                <a:latin typeface="楷体" panose="02010609060101010101" charset="-122"/>
                <a:ea typeface="楷体" panose="02010609060101010101" charset="-122"/>
              </a:rPr>
              <a:t>他运动时</a:t>
            </a:r>
            <a:r>
              <a:rPr lang="zh-CN" alt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流</a:t>
            </a:r>
            <a:r>
              <a:rPr lang="zh-CN" altLang="zh-CN" sz="3600" b="1" dirty="0">
                <a:latin typeface="楷体" panose="02010609060101010101" charset="-122"/>
                <a:ea typeface="楷体" panose="02010609060101010101" charset="-122"/>
              </a:rPr>
              <a:t>了大量的</a:t>
            </a:r>
            <a:r>
              <a:rPr lang="zh-CN" altLang="zh-CN" sz="48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汗</a:t>
            </a:r>
            <a:r>
              <a:rPr lang="zh-CN" altLang="zh-CN" sz="36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zh-CN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911225" y="4188282"/>
            <a:ext cx="1064069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zh-CN" sz="3600" b="1" dirty="0">
                <a:latin typeface="楷体" panose="02010609060101010101" charset="-122"/>
                <a:ea typeface="楷体" panose="02010609060101010101" charset="-122"/>
              </a:rPr>
              <a:t>她之所以</a:t>
            </a:r>
            <a:r>
              <a:rPr lang="zh-CN" alt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流</a:t>
            </a:r>
            <a:r>
              <a:rPr lang="zh-CN" altLang="zh-CN" sz="3600" b="1" dirty="0">
                <a:latin typeface="楷体" panose="02010609060101010101" charset="-122"/>
                <a:ea typeface="楷体" panose="02010609060101010101" charset="-122"/>
              </a:rPr>
              <a:t>下了</a:t>
            </a:r>
            <a:r>
              <a:rPr lang="zh-CN" altLang="zh-CN" sz="48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眼泪</a:t>
            </a:r>
            <a:r>
              <a:rPr lang="zh-CN" altLang="zh-CN" sz="3600" b="1" dirty="0">
                <a:latin typeface="楷体" panose="02010609060101010101" charset="-122"/>
                <a:ea typeface="楷体" panose="02010609060101010101" charset="-122"/>
              </a:rPr>
              <a:t>，是因为看到朋友离开了。</a:t>
            </a:r>
            <a:endParaRPr lang="zh-CN" altLang="zh-CN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3"/>
          <p:cNvSpPr txBox="1"/>
          <p:nvPr/>
        </p:nvSpPr>
        <p:spPr>
          <a:xfrm>
            <a:off x="911225" y="1227344"/>
            <a:ext cx="6248400" cy="7067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t">
            <a:spAutoFit/>
          </a:bodyPr>
          <a:lstStyle/>
          <a:p>
            <a:r>
              <a:rPr 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流</a:t>
            </a:r>
            <a:r>
              <a:rPr lang="en-US" altLang="zh-CN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+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汗</a:t>
            </a:r>
            <a:r>
              <a:rPr lang="en-US" altLang="zh-CN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/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眼泪</a:t>
            </a:r>
            <a:r>
              <a:rPr lang="en-US" altLang="zh-CN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/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血</a:t>
            </a:r>
            <a:r>
              <a:rPr lang="en-US" altLang="zh-CN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/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口水</a:t>
            </a:r>
            <a:r>
              <a:rPr lang="en-US" altLang="zh-CN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……</a:t>
            </a:r>
            <a:endParaRPr lang="en-US" altLang="zh-CN" sz="4000" b="1" dirty="0">
              <a:solidFill>
                <a:srgbClr val="00B05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86052" y="1125146"/>
            <a:ext cx="3392170" cy="238633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PA" val="v5.2.8"/>
</p:tagLst>
</file>

<file path=ppt/tags/tag64.xml><?xml version="1.0" encoding="utf-8"?>
<p:tagLst xmlns:p="http://schemas.openxmlformats.org/presentationml/2006/main">
  <p:tag name="PA" val="v5.2.8"/>
</p:tagLst>
</file>

<file path=ppt/tags/tag65.xml><?xml version="1.0" encoding="utf-8"?>
<p:tagLst xmlns:p="http://schemas.openxmlformats.org/presentationml/2006/main">
  <p:tag name="PA" val="v5.2.8"/>
</p:tagLst>
</file>

<file path=ppt/tags/tag66.xml><?xml version="1.0" encoding="utf-8"?>
<p:tagLst xmlns:p="http://schemas.openxmlformats.org/presentationml/2006/main">
  <p:tag name="PA" val="v5.2.8"/>
</p:tagLst>
</file>

<file path=ppt/tags/tag67.xml><?xml version="1.0" encoding="utf-8"?>
<p:tagLst xmlns:p="http://schemas.openxmlformats.org/presentationml/2006/main">
  <p:tag name="PA" val="v5.2.8"/>
</p:tagLst>
</file>

<file path=ppt/tags/tag68.xml><?xml version="1.0" encoding="utf-8"?>
<p:tagLst xmlns:p="http://schemas.openxmlformats.org/presentationml/2006/main">
  <p:tag name="PA" val="v5.2.8"/>
</p:tagLst>
</file>

<file path=ppt/tags/tag69.xml><?xml version="1.0" encoding="utf-8"?>
<p:tagLst xmlns:p="http://schemas.openxmlformats.org/presentationml/2006/main">
  <p:tag name="PA" val="v5.2.8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PA" val="v5.2.8"/>
</p:tagLst>
</file>

<file path=ppt/tags/tag71.xml><?xml version="1.0" encoding="utf-8"?>
<p:tagLst xmlns:p="http://schemas.openxmlformats.org/presentationml/2006/main">
  <p:tag name="PA" val="v5.2.8"/>
</p:tagLst>
</file>

<file path=ppt/tags/tag72.xml><?xml version="1.0" encoding="utf-8"?>
<p:tagLst xmlns:p="http://schemas.openxmlformats.org/presentationml/2006/main">
  <p:tag name="PA" val="v5.2.8"/>
</p:tagLst>
</file>

<file path=ppt/tags/tag73.xml><?xml version="1.0" encoding="utf-8"?>
<p:tagLst xmlns:p="http://schemas.openxmlformats.org/presentationml/2006/main">
  <p:tag name="PA" val="v5.2.8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2230</Words>
  <Application>WPS 演示</Application>
  <PresentationFormat>宽屏</PresentationFormat>
  <Paragraphs>297</Paragraphs>
  <Slides>51</Slides>
  <Notes>51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51</vt:i4>
      </vt:variant>
    </vt:vector>
  </HeadingPairs>
  <TitlesOfParts>
    <vt:vector size="64" baseType="lpstr">
      <vt:lpstr>Arial</vt:lpstr>
      <vt:lpstr>宋体</vt:lpstr>
      <vt:lpstr>Wingdings</vt:lpstr>
      <vt:lpstr>微软雅黑</vt:lpstr>
      <vt:lpstr>Wingdings</vt:lpstr>
      <vt:lpstr>字魂105号-简雅黑</vt:lpstr>
      <vt:lpstr>黑体</vt:lpstr>
      <vt:lpstr>楷体</vt:lpstr>
      <vt:lpstr>等线</vt:lpstr>
      <vt:lpstr>Arial Unicode MS</vt:lpstr>
      <vt:lpstr>Calibri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（1）v.   通过+考试  </vt:lpstr>
      <vt:lpstr>PowerPoint 演示文稿</vt:lpstr>
      <vt:lpstr>PowerPoint 演示文稿</vt:lpstr>
      <vt:lpstr>(1)v.   经过+地方  </vt:lpstr>
      <vt:lpstr>(2)v.   经过+某种经历/某个过程,……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Surface</dc:creator>
  <cp:lastModifiedBy>xxiaoo</cp:lastModifiedBy>
  <cp:revision>246</cp:revision>
  <dcterms:created xsi:type="dcterms:W3CDTF">2019-06-19T02:08:00Z</dcterms:created>
  <dcterms:modified xsi:type="dcterms:W3CDTF">2022-03-16T09:33:09Z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2052-11.1.0.11365</vt:lpwstr>
  </property>
  <property fmtid="{D5CDD505-2E9C-101B-9397-08002B2CF9AE}" pid="3" name="ICV">
    <vt:lpwstr>39A5E39438DF49E599AD0ACEF1E9566E</vt:lpwstr>
  </property>
</Properties>
</file>