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103120"/>
            <a:ext cx="1124712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800" b="1">
                <a:solidFill>
                  <a:srgbClr val="000000"/>
                </a:solidFill>
                <a:latin typeface="Microsoft YaHei"/>
              </a:defRPr>
            </a:pPr>
            <a:r>
              <a:t>小石潭记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3200400"/>
            <a:ext cx="112471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Story of Little Rock Pond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chè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cl</a:t>
            </a:r>
            <a:br/>
            <a:r>
              <a:t>ear; penetrating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ရှင်းပါတယ်။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清澈  qīng chè  limpid; clear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明澈  míng chè  bright and clear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n        {  n        {  n {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text": "透彻  text": " tòu chè  text": "စေ့စေ့စပ်စပ်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xī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swift; to open and close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ရှီ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翕动  xī dòng  ကျည်တောက်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翕张  xī </a:t>
            </a:r>
            <a:br/>
            <a:r>
              <a:t>zhāng  to open and close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翕忽  xī hū  swiftly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翕合  xī</a:t>
            </a:r>
            <a:br/>
            <a:r>
              <a:t>hé  to close together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寥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liáo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empty; desolate; few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အလွန်နည်းပါးသည်။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寂寥  jì liáo  lonely; desolate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寥落  liáo luò  sparse; scattered</a:t>
            </a:r>
          </a:p>
          <a:p>
            <a:br/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寥寥  liáo liáo  very few</a:t>
            </a:r>
          </a:p>
          <a:p>
            <a:br/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寥廓  liáo kuò  vast; spacious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suì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deep; </a:t>
            </a:r>
            <a:br/>
            <a:r>
              <a:t>profound; remote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လျှို့ဝှက်ဆန်းကြယ်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深邃  shēn suì  deep; profound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幽邃  yōu suì  deep and secluded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邃远  suì yuǎn  far-reaching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邃密  suì mì  deep and dens</a:t>
            </a:r>
            <a:br/>
            <a:r>
              <a:t>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贬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biǎn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to demote; to belittle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ညစ်ညမ်းသော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贬低  biǎn dī  to</a:t>
            </a:r>
            <a:br/>
            <a:r>
              <a:t>belittle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贬值  biǎn zhí  to</a:t>
            </a:r>
            <a:br/>
            <a:r>
              <a:t>depreciate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贬义  biǎn yì  d</a:t>
            </a:r>
            <a:br/>
            <a:r>
              <a:t>erogatory sense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贬谪  biǎn zhé  တန်းဆင်းသည်။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潭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tán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deep pool; pond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ရေကန်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水潭  shuǐ tán  ရေကန်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潭水  tán shuǐ  Tanshui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深潭  shēn tán  ရေကန်နက်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泥潭  ní tán  ငရုပ်ကောင်း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革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gé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to reform; leather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သားရေ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革命  gé mìng  တော်လှန်ရေး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改革  gǎi gé  ပြုပြင်ပြောင်းလဲရေး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皮革  pí gé  leather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革新  gé xīn  inno</a:t>
            </a:r>
            <a:br/>
            <a:r>
              <a:t>vation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xīn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new; fresh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အသစ်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我喜欢新  wǒ xǐ huān xīn  ငါအသစ်ကိုကြိုက်တယ်။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你新吗？  nǐ xīn ma ？  သင် အသစ်လား။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fèn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indi</a:t>
            </a:r>
            <a:br/>
            <a:r>
              <a:t>gnant; angry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ဒေါသ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  fèn nù  anger; indignation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气愤  qì fèn  angry; indignant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愤慨  fèn kǎi  righteous indignat</a:t>
            </a:r>
            <a:br/>
            <a:r>
              <a:t>ion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愤恨  fèn hèn  resentme</a:t>
            </a:r>
            <a:br/>
            <a:r>
              <a:t>nt and hatred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悄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br/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qiǎo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sad; quiet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တိတ်ဆိတ်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悄悄  qiāo qiāo  </a:t>
            </a:r>
            <a:br/>
            <a:r>
              <a:t>quietly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悄然  qiǎo rán  sad</a:t>
            </a:r>
            <a:br/>
            <a:r>
              <a:t>ly; quietly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悄怆  qiǎo chuàng  sad and gloomy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静悄  jìng qiāo  တိတ်တိတ်လေး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103120"/>
            <a:ext cx="1124712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800" b="1">
                <a:solidFill>
                  <a:srgbClr val="000000"/>
                </a:solidFill>
                <a:latin typeface="Microsoft YaHei"/>
              </a:defRPr>
            </a:pPr>
            <a:r>
              <a:t>生词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怆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chuàng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sad; sorrowful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ဝမ်းနည်း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悲怆  bēi chuàng  သနားစရာ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怆然  chuang</a:t>
            </a:r>
            <a:br/>
            <a:r>
              <a:t>4 rán  sadly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凄怆  qī chuan</a:t>
            </a:r>
            <a:br/>
            <a:r>
              <a:t>g4  miserable and sad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怆痛  c</a:t>
            </a:r>
            <a:br/>
            <a:r>
              <a:t>huàng tòng  grief and pain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生词 19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gé xīn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reform; innovati</a:t>
            </a:r>
            <a:br/>
            <a:r>
              <a:t>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技术革</a:t>
            </a:r>
            <a:br/>
            <a:r>
              <a:t>新  jì shù gé xīn  technological innovation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n        {  n        {  n {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text": "改革创新  text": " gǎi gé chuàng xīn  text": "ပြုပြင်ပြောင်းလဲမှုနှင့် ဆန်းသစ်တီထွင်မှု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  gǎi gé chuàng xīn  reform and innovation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愤懑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fèn mèn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resentment; indignation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စိတ်ဆိုးတယ်။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心怀愤懑  xīn huái fèn mèn  to ha</a:t>
            </a:r>
            <a:br/>
            <a:r>
              <a:t>rbor resentment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愤懑不平  fèn mèn bù píng  indignant and dissatisfied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满腔愤懑  mǎn qiāng fèn mèn  filled with resentment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抒发愤懑  shū fā fèn mèn  to vent </a:t>
            </a:r>
            <a:br/>
            <a:r>
              <a:t>one's resentment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参差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cēn cī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irregular; uneven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မညီမညာ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参差不齐  cēn cī bù q</a:t>
            </a:r>
            <a:br/>
            <a:r>
              <a:t>í  uneven; not uniform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参差错落  cēn cī cuò luò  irregularly scattered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  cháng duǎn cēn cī  of uneven le</a:t>
            </a:r>
            <a:br/>
            <a:r>
              <a:t>ngth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高下参差  gāo xià cēn cī  မြင့်သည်နှင့် အနိမ့်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寂寥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jì liáo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lonely; desolate; quiet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အထီးကျန်မှု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寂寥无人  ji</a:t>
            </a:r>
            <a:br/>
            <a:r>
              <a:t>4 liáo wú rén  deserted and silent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一</a:t>
            </a:r>
            <a:br/>
            <a:r>
              <a:t>片寂寥  yí piàn jì liáo  a stretch of lonelines</a:t>
            </a:r>
            <a:br/>
            <a:r>
              <a:t>s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环境寂寥  huán jìng jì liáo  အထီးကျန်ပတ်ဝန်းကျင်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山村寂寥  sh</a:t>
            </a:r>
            <a:br/>
            <a:r>
              <a:t>ān cūn jì liáo  the mountain village is quiet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悄怆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qiǎo chuàng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တိတ်တိတ်လေး ဝမ်းနည်းတယ်။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悄怆幽邃  qiǎo chuàng yōu suì  sad</a:t>
            </a:r>
            <a:br/>
            <a:r>
              <a:t>, gloomy and deep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心生悄怆  xīn shēng qiǎo </a:t>
            </a:r>
            <a:br/>
            <a:r>
              <a:t>chuàng  to feel a sense of sadness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悄怆</a:t>
            </a:r>
            <a:br/>
            <a:r>
              <a:t>之感  qiǎo chuàng zhī gǎn  a feeling of melanch</a:t>
            </a:r>
            <a:br/>
            <a:r>
              <a:t>oly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神情悄怆  shén qíng qiǎo chuàng  ကြည့်ရတာ စိတ်မကောင်းဘူး။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幽邃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yōu suì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deep and secluded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လေးနက်သည်။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洞穴幽邃  dòng xué yōu suì  the cave is deep and secluded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幽邃山谷  yōu suì shān gǔ  deep and </a:t>
            </a:r>
            <a:br/>
            <a:r>
              <a:t>secluded valley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幽邃深远  yōu suì shēn yuan</a:t>
            </a:r>
            <a:br/>
            <a:r>
              <a:t>3  profoundly deep and remote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深幽邃远  shēn yōu suì yuǎn  deep and far-reaching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西南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xī nán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အနောက်တောင်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西南地区  xī nán dì qū  southwest reg</a:t>
            </a:r>
            <a:br/>
            <a:r>
              <a:t>ion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西南方向  xī nán fāng xiàng  အနောက်တောင်ဘက်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西南角  xī nán j</a:t>
            </a:r>
            <a:br/>
            <a:r>
              <a:t>iǎo  southwest corner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西南部  xī nán bù  southwestern part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佁然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yǐ rán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motionless; s</a:t>
            </a:r>
            <a:br/>
            <a:r>
              <a:t>till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Ji 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佁然</a:t>
            </a:r>
            <a:br/>
            <a:r>
              <a:t>不动  yǐ rán bù dòng  motionless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  yǐ rán zhù lì  to stand motio</a:t>
            </a:r>
            <a:br/>
            <a:r>
              <a:t>nless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佁然凝望  yǐ rán níng wàng  ငေးကြည့်နေ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俶尔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chù ěr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suddenly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Chu'er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俶尔远逝  chù ěr yuǎn sh</a:t>
            </a:r>
            <a:br/>
            <a:r>
              <a:t>ì  suddenly swimming away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俶尔一惊  chù ěr yī jīng  to be startled suddenly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俶尔转变  chù ěr zhuǎn biàn  sudden c</a:t>
            </a:r>
            <a:br/>
            <a:r>
              <a:t>hange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丘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qiū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hill; mound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တောင်ပို့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山丘  shān qiū  တောင်တွေ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丘陵  qiū líng  တောင်တွေ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丘壑  qiū hè  Qiuhe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沙丘  shā qiū  သဲခုံ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翕忽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xī hu</a:t>
            </a:r>
            <a:br/>
            <a: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swiftly; rapidly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ဂျီဟူ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我喜欢翕忽  wǒ xǐ huān xī hū  Xihu ကြိုက်တယ်။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你翕忽吗？  nǐ xī hū ma ？  သင်အလျင်လိုနေပါသလား?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以为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yǐ wéi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br/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to use as; to regard 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စဉ်းစားပါ။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以此为荣  yǐ cǐ wéi róng  to tak</a:t>
            </a:r>
            <a:br/>
            <a:r>
              <a:t>e this as an honor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以他为师  yǐ tā wéi shī  to take him as a teacher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以苦为乐  yǐ kǔ wèi lè  to take hardship as joy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以学生为中心  yǐ xué sheng wéi zhōng xīn  ကျောင်းသားဗဟိုပြု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/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斗折蛇行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dǒu zhé shé xíng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zigzag li</a:t>
            </a:r>
            <a:br/>
            <a:r>
              <a:t>ke the Big Dipper and wind like a snake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မြွေနှင့်တိုက်ပါ။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山路斗折蛇行  shān lù dǒu zhé sh</a:t>
            </a:r>
            <a:br/>
            <a:r>
              <a:t>é xíng  the mountain path zigzags and winds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  xī liú dǒu zhé shé xíng  t</a:t>
            </a:r>
            <a:br/>
            <a:r>
              <a:t>he stream winds in zigzags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小径斗折蛇行  xiǎo</a:t>
            </a:r>
            <a:br/>
            <a:r>
              <a:t>jìng dǒu zhé shé xíng  the path zigzags like a snake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103120"/>
            <a:ext cx="1124712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800" b="1">
                <a:solidFill>
                  <a:srgbClr val="000000"/>
                </a:solidFill>
                <a:latin typeface="Microsoft YaHei"/>
              </a:defRPr>
            </a:pPr>
            <a:r>
              <a:t>语法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731520"/>
            <a:ext cx="112471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 b="1">
                <a:solidFill>
                  <a:srgbClr val="000000"/>
                </a:solidFill>
                <a:latin typeface="Microsoft YaHei"/>
              </a:defRPr>
            </a:pPr>
            <a:r>
              <a:t>名词作状语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554480"/>
            <a:ext cx="1124712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/>
            <a:pPr algn="l">
              <a:defRPr sz="2600">
                <a:solidFill>
                  <a:srgbClr val="1F2937"/>
                </a:solidFill>
                <a:latin typeface="Microsoft YaHei"/>
              </a:defRPr>
            </a:pPr>
            <a:r>
              <a:t>古代汉语中，名词可以直接放在动词前作状语，表示方向、工具或方式，无需加介词。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657600"/>
            <a:ext cx="1124712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200">
                <a:solidFill>
                  <a:srgbClr val="4B5563"/>
                </a:solidFill>
                <a:latin typeface="Microsoft YaHei"/>
              </a:defRPr>
            </a:pPr>
            <a:r>
              <a:t>从小</a:t>
            </a:r>
            <a:br/>
            <a:r>
              <a:t>丘西行百二十步  cóng xiǎo qiū xī xíng bǎi èr shí </a:t>
            </a:r>
            <a:br/>
            <a:r>
              <a:t>bù  Walking westward from the small hill for one hu</a:t>
            </a:r>
            <a:br/>
            <a:r>
              <a:t>ndred and twenty paces.</a:t>
            </a:r>
          </a:p>
          <a:p>
            <a:pPr>
              <a:spcAft>
                <a:spcPts val="800"/>
              </a:spcAft>
              <a:defRPr sz="2200">
                <a:solidFill>
                  <a:srgbClr val="4B5563"/>
                </a:solidFill>
                <a:latin typeface="Microsoft YaHei"/>
              </a:defRPr>
            </a:pPr>
            <a:r>
              <a:t>潭西南而望  tán xī nán ér wàng  Look</a:t>
            </a:r>
            <a:br/>
            <a:r>
              <a:t>ing toward the southwest of the pond.</a:t>
            </a:r>
          </a:p>
          <a:p>
            <a:pPr>
              <a:spcAft>
                <a:spcPts val="800"/>
              </a:spcAft>
              <a:defRPr sz="2200">
                <a:solidFill>
                  <a:srgbClr val="4B5563"/>
                </a:solidFill>
                <a:latin typeface="Microsoft YaHei"/>
              </a:defRPr>
            </a:pPr>
            <a:r>
              <a:t>斗折蛇行  dǒu zhé shé xíng  (The stream) zigzags like the Big Dipper and winds like a snake.</a:t>
            </a:r>
          </a:p>
          <a:p>
            <a:pPr>
              <a:spcAft>
                <a:spcPts val="800"/>
              </a:spcAft>
              <a:defRPr sz="2200">
                <a:solidFill>
                  <a:srgbClr val="4B5563"/>
                </a:solidFill>
                <a:latin typeface="Microsoft YaHei"/>
              </a:defRPr>
            </a:pPr>
            <a:r>
              <a:t>其岸势犬牙差互  qí àn </a:t>
            </a:r>
            <a:br/>
            <a:r>
              <a:t>shì quǎn yá cī hù  Its banks interlock like the</a:t>
            </a:r>
            <a:br/>
            <a:r>
              <a:t>teeth of a dog.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731520"/>
            <a:ext cx="112471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 b="1">
                <a:solidFill>
                  <a:srgbClr val="000000"/>
                </a:solidFill>
                <a:latin typeface="Microsoft YaHei"/>
              </a:defRPr>
            </a:pPr>
            <a:r>
              <a:t>使动用法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554480"/>
            <a:ext cx="1124712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>
                <a:solidFill>
                  <a:srgbClr val="1F2937"/>
                </a:solidFill>
                <a:latin typeface="Microsoft YaHei"/>
              </a:defRPr>
            </a:pPr>
            <a:r>
              <a:t>动词或形容词用作使动时，表示主语使宾语产生某种动作或处于</a:t>
            </a:r>
            <a:br/>
            <a:r>
              <a:t>某种状态，可译为“使……怎么样”。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657600"/>
            <a:ext cx="1124712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200">
                <a:solidFill>
                  <a:srgbClr val="4B5563"/>
                </a:solidFill>
                <a:latin typeface="Microsoft YaHei"/>
              </a:defRPr>
            </a:pPr>
            <a:r>
              <a:t>必先苦其心志  bì xiān kǔ qí xīn zhì  One must f</a:t>
            </a:r>
            <a:br/>
            <a:r>
              <a:t>irst make his heart and will suffer.</a:t>
            </a:r>
          </a:p>
          <a:p>
            <a:pPr>
              <a:spcAft>
                <a:spcPts val="800"/>
              </a:spcAft>
              <a:defRPr sz="2200">
                <a:solidFill>
                  <a:srgbClr val="4B5563"/>
                </a:solidFill>
                <a:latin typeface="Microsoft YaHei"/>
              </a:defRPr>
            </a:pPr>
            <a:r>
              <a:t>春风又绿江南岸  chūn fēng yòu lǜ jiāng nán àn  The spring wind greens the south bank of the Yangtze Ri</a:t>
            </a:r>
            <a:br/>
            <a:r>
              <a:t>ver once more.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731520"/>
            <a:ext cx="112471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 b="1">
                <a:solidFill>
                  <a:srgbClr val="000000"/>
                </a:solidFill>
                <a:latin typeface="Microsoft YaHei"/>
              </a:defRPr>
            </a:pPr>
            <a:r>
              <a:t>“以为”的省略</a:t>
            </a:r>
            <a:br/>
            <a:r>
              <a:t>用法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554480"/>
            <a:ext cx="1124712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>
                <a:solidFill>
                  <a:srgbClr val="1F2937"/>
                </a:solidFill>
                <a:latin typeface="Microsoft YaHei"/>
              </a:defRPr>
            </a:pPr>
            <a:r>
              <a:t>“以……为……”是古汉语常见结构，意为“把……当作……”。在“</a:t>
            </a:r>
            <a:br/>
            <a:r>
              <a:t>全石以为底”中，代词“之”省略，完整形式为“以全石为底”。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657600"/>
            <a:ext cx="1124712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200">
                <a:solidFill>
                  <a:srgbClr val="4B5563"/>
                </a:solidFill>
                <a:latin typeface="Microsoft YaHei"/>
              </a:defRPr>
            </a:pPr>
            <a:r>
              <a:t>全石以为底  Using whole stones</a:t>
            </a:r>
            <a:br/>
            <a:r>
              <a:t>as the bottom.</a:t>
            </a:r>
          </a:p>
          <a:p>
            <a:pPr>
              <a:spcAft>
                <a:spcPts val="800"/>
              </a:spcAft>
              <a:defRPr sz="2200">
                <a:solidFill>
                  <a:srgbClr val="4B5563"/>
                </a:solidFill>
                <a:latin typeface="Microsoft YaHei"/>
              </a:defRPr>
            </a:pPr>
            <a:r>
              <a:t>以人为镜  yǐ rén wéi jìng  Take other people as</a:t>
            </a:r>
            <a:br/>
            <a:r>
              <a:t>a mirror.</a:t>
            </a:r>
          </a:p>
          <a:p>
            <a:pPr>
              <a:spcAft>
                <a:spcPts val="800"/>
              </a:spcAft>
              <a:defRPr sz="2200">
                <a:solidFill>
                  <a:srgbClr val="4B5563"/>
                </a:solidFill>
                <a:latin typeface="Microsoft YaHei"/>
              </a:defRPr>
            </a:pPr>
            <a:r>
              <a:t>以史为鉴  Take history as a warnin</a:t>
            </a:r>
            <a:br/>
            <a:r>
              <a:t>g.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731520"/>
            <a:ext cx="112471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 b="1">
                <a:solidFill>
                  <a:srgbClr val="000000"/>
                </a:solidFill>
                <a:latin typeface="Microsoft YaHei"/>
              </a:defRPr>
            </a:pPr>
            <a:r>
              <a:t>“可……许”表约数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554480"/>
            <a:ext cx="1124712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>
                <a:solidFill>
                  <a:srgbClr val="1F2937"/>
                </a:solidFill>
                <a:latin typeface="Microsoft YaHei"/>
              </a:defRPr>
            </a:pPr>
            <a:r>
              <a:t>“可”加数词再加“许”表示概数，相当于现代汉语的“大约……左右”。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657600"/>
            <a:ext cx="1124712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200">
                <a:solidFill>
                  <a:srgbClr val="4B5563"/>
                </a:solidFill>
                <a:latin typeface="Microsoft YaHei"/>
              </a:defRPr>
            </a:pPr>
            <a:r>
              <a:t>潭中鱼</a:t>
            </a:r>
            <a:br/>
            <a:r>
              <a:t>可百许头  tán zhōng yú kě bǎi xǔ tóu  There were about a hundred or so fish in the pond.</a:t>
            </a:r>
          </a:p>
          <a:p>
            <a:pPr>
              <a:spcAft>
                <a:spcPts val="800"/>
              </a:spcAft>
              <a:defRPr sz="2200">
                <a:solidFill>
                  <a:srgbClr val="4B5563"/>
                </a:solidFill>
                <a:latin typeface="Microsoft YaHei"/>
              </a:defRPr>
            </a:pPr>
            <a:r>
              <a:t>年可三十许  nián </a:t>
            </a:r>
            <a:br/>
            <a:r>
              <a:t>kě sān shí xǔ  He is about thirty years old.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huáng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bamboo grove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ဝါးပင်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竹篁  zhú huáng  ဝါးဝါး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幽篁  yōu huáng  secluded bamboo grove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篁竹  hu</a:t>
            </a:r>
            <a:br/>
            <a:r>
              <a:t>áng zhú  bamboo trees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烟篁  yān huáng  misty bamboo grove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qīng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clear; pure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ရှင်းပါတယ်။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清楚  qīng chǔ  clear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清水  qīng shuǐ  clear water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清洁  qīng jié  clean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清晰  qi</a:t>
            </a:r>
            <a:br/>
            <a:r>
              <a:t>ng1 xī  distinct; clear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生词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liè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cold (of water)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清冽  qīng liè  cold and clear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凛冽  lǐn liè  piercingly cold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寒冽  hán liè  bitterly cold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冽泉  liè quán  cold spring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chí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small islet in</a:t>
            </a:r>
            <a:br/>
            <a:r>
              <a:t>water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ကျွန်းကလေး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小坻  xiǎo chí  small islet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水中坻  shuǐ zhōng chí  islet in the water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石坻  shí chí  rocky islet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沙坻  shā chí  sandy islet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屿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yǔ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small island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ကျွန်း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岛屿  dǎo yǔ  islands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  yán yǔ  rocky islet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  shā yǔ  sandy islet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屿礁  yǔ jiāo  islet and reef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kān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unev</a:t>
            </a:r>
            <a:br/>
            <a:r>
              <a:t>en rock; cliff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岩嵁  yán kān  rocky cliff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嵁岩  kān yán  craggy rock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嵁崖  kān yá  steep cliff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