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2"/>
  </p:handoutMasterIdLst>
  <p:sldIdLst>
    <p:sldId id="410" r:id="rId3"/>
    <p:sldId id="421" r:id="rId5"/>
    <p:sldId id="443" r:id="rId6"/>
    <p:sldId id="456" r:id="rId7"/>
    <p:sldId id="1023" r:id="rId8"/>
    <p:sldId id="740" r:id="rId9"/>
    <p:sldId id="782" r:id="rId10"/>
    <p:sldId id="873" r:id="rId11"/>
    <p:sldId id="783" r:id="rId12"/>
    <p:sldId id="1022" r:id="rId13"/>
    <p:sldId id="867" r:id="rId14"/>
    <p:sldId id="868" r:id="rId15"/>
    <p:sldId id="821" r:id="rId16"/>
    <p:sldId id="978" r:id="rId17"/>
    <p:sldId id="1014" r:id="rId18"/>
    <p:sldId id="1015" r:id="rId19"/>
    <p:sldId id="1016" r:id="rId20"/>
    <p:sldId id="977" r:id="rId21"/>
    <p:sldId id="747" r:id="rId22"/>
    <p:sldId id="1025" r:id="rId23"/>
    <p:sldId id="1026" r:id="rId24"/>
    <p:sldId id="1024" r:id="rId25"/>
    <p:sldId id="749" r:id="rId26"/>
    <p:sldId id="869" r:id="rId27"/>
    <p:sldId id="750" r:id="rId28"/>
    <p:sldId id="1019" r:id="rId29"/>
    <p:sldId id="1021" r:id="rId30"/>
    <p:sldId id="640" r:id="rId31"/>
    <p:sldId id="641" r:id="rId32"/>
    <p:sldId id="642" r:id="rId33"/>
    <p:sldId id="765" r:id="rId34"/>
    <p:sldId id="1017" r:id="rId35"/>
    <p:sldId id="767" r:id="rId36"/>
    <p:sldId id="768" r:id="rId37"/>
    <p:sldId id="773" r:id="rId38"/>
    <p:sldId id="774" r:id="rId39"/>
    <p:sldId id="776" r:id="rId40"/>
    <p:sldId id="1027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FFFF"/>
    <a:srgbClr val="0E870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>
        <p:scale>
          <a:sx n="70" d="100"/>
          <a:sy n="70" d="100"/>
        </p:scale>
        <p:origin x="801" y="561"/>
      </p:cViewPr>
      <p:guideLst>
        <p:guide orient="horz" pos="2272"/>
        <p:guide pos="38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handoutMaster" Target="handoutMasters/handout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9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9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1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8.pn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tags" Target="../tags/tag72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7" Type="http://schemas.openxmlformats.org/officeDocument/2006/relationships/slideLayout" Target="../slideLayouts/slideLayout14.xml"/><Relationship Id="rId6" Type="http://schemas.openxmlformats.org/officeDocument/2006/relationships/image" Target="file:///C:\Users\DELL\AppData\Local\Temp\wps\INetCache\2c0873de05944a1f2ce1cf053a112c52" TargetMode="External"/><Relationship Id="rId5" Type="http://schemas.openxmlformats.org/officeDocument/2006/relationships/image" Target="../media/image23.jpeg"/><Relationship Id="rId4" Type="http://schemas.openxmlformats.org/officeDocument/2006/relationships/image" Target="file:///C:\Users\DELL\AppData\Local\Temp\wps\INetCache\3494d28b2f02e73b8306af5c41902bbb" TargetMode="External"/><Relationship Id="rId3" Type="http://schemas.openxmlformats.org/officeDocument/2006/relationships/image" Target="../media/image22.jpeg"/><Relationship Id="rId2" Type="http://schemas.openxmlformats.org/officeDocument/2006/relationships/image" Target="file:///C:\Users\DELL\AppData\Local\Temp\wps\INetCache\ace324e9a8b953be84ea458b6a3555c9" TargetMode="External"/><Relationship Id="rId1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4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4.xml"/><Relationship Id="rId4" Type="http://schemas.openxmlformats.org/officeDocument/2006/relationships/image" Target="file:///C:\Users\DELL\AppData\Local\Temp\wps\INetCache\7f1f423326417a48332d87b2033f13d5" TargetMode="External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3011273" y="3428852"/>
            <a:ext cx="57353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第十一课 </a:t>
            </a:r>
            <a:r>
              <a:rPr lang="zh-CN" altLang="en-US" sz="4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一次交通意外</a:t>
            </a:r>
            <a:endParaRPr lang="zh-CN" altLang="en-US" sz="40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3485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2330" y="147955"/>
            <a:ext cx="8756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l" eaLnBrk="0" hangingPunct="0">
              <a:spcBef>
                <a:spcPct val="20000"/>
              </a:spcBef>
            </a:pPr>
            <a:r>
              <a:rPr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碰    </a:t>
            </a:r>
            <a:r>
              <a:rPr sz="3600" b="1" dirty="0" err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情况</a:t>
            </a:r>
            <a:r>
              <a:rPr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</a:t>
            </a:r>
            <a:r>
              <a:rPr sz="3600" b="1" dirty="0" err="1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意外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超过</a:t>
            </a:r>
            <a:r>
              <a:rPr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 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sz="36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123" name="Text Box 4"/>
          <p:cNvSpPr txBox="1"/>
          <p:nvPr/>
        </p:nvSpPr>
        <p:spPr>
          <a:xfrm>
            <a:off x="933450" y="1308735"/>
            <a:ext cx="111499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今天是他第一天上班，还不了解公司的_____，所以经常做错事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25" name="Text Box 4"/>
          <p:cNvSpPr txBox="1"/>
          <p:nvPr/>
        </p:nvSpPr>
        <p:spPr>
          <a:xfrm>
            <a:off x="933450" y="2733675"/>
            <a:ext cx="1052957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去年的一场交通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让她没有了双脚。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90204"/>
            </a:endParaRPr>
          </a:p>
        </p:txBody>
      </p:sp>
      <p:sp>
        <p:nvSpPr>
          <p:cNvPr id="5128" name="Text Box 4"/>
          <p:cNvSpPr txBox="1"/>
          <p:nvPr/>
        </p:nvSpPr>
        <p:spPr>
          <a:xfrm>
            <a:off x="933450" y="3881755"/>
            <a:ext cx="10835640" cy="755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不经过别人允许就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别人的东西是不礼貌的。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90204"/>
            </a:endParaRPr>
          </a:p>
        </p:txBody>
      </p:sp>
      <p:sp>
        <p:nvSpPr>
          <p:cNvPr id="11" name="Text Box 4"/>
          <p:cNvSpPr txBox="1"/>
          <p:nvPr/>
        </p:nvSpPr>
        <p:spPr>
          <a:xfrm>
            <a:off x="933450" y="4863465"/>
            <a:ext cx="107905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4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.想一想，在跑步比赛中，第三名_____了第二名是第几名？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90204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5" grpId="0"/>
      <p:bldP spid="512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280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V+</a:t>
            </a:r>
            <a:r>
              <a:rPr sz="4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倒</a:t>
            </a:r>
            <a:endParaRPr sz="4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6388" name="文本框 3"/>
          <p:cNvSpPr txBox="1"/>
          <p:nvPr/>
        </p:nvSpPr>
        <p:spPr>
          <a:xfrm>
            <a:off x="862965" y="2862729"/>
            <a:ext cx="103403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下雪后的街道太滑了，奶奶刚才一不小心就</a:t>
            </a:r>
            <a:r>
              <a:rPr lang="zh-CN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摔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倒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387" name="文本框 3"/>
          <p:cNvSpPr txBox="1"/>
          <p:nvPr/>
        </p:nvSpPr>
        <p:spPr>
          <a:xfrm>
            <a:off x="862965" y="3757444"/>
            <a:ext cx="968819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今天叔叔开车把路上的一个男孩</a:t>
            </a:r>
            <a:r>
              <a:rPr lang="zh-CN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撞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倒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3830" y="127635"/>
            <a:ext cx="2980690" cy="248158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-7319" t="10890" r="7319" b="6208"/>
          <a:stretch>
            <a:fillRect/>
          </a:stretch>
        </p:blipFill>
        <p:spPr>
          <a:xfrm>
            <a:off x="7994650" y="378460"/>
            <a:ext cx="3810000" cy="2141220"/>
          </a:xfrm>
          <a:prstGeom prst="ellipse">
            <a:avLst/>
          </a:prstGeom>
        </p:spPr>
      </p:pic>
      <p:sp>
        <p:nvSpPr>
          <p:cNvPr id="17411" name="文本框 3"/>
          <p:cNvSpPr txBox="1"/>
          <p:nvPr/>
        </p:nvSpPr>
        <p:spPr>
          <a:xfrm>
            <a:off x="862965" y="4652159"/>
            <a:ext cx="67030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爷爷奶奶们一起</a:t>
            </a:r>
            <a:r>
              <a:rPr lang="zh-CN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推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倒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了这面墙。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9010" y="4525794"/>
            <a:ext cx="3385185" cy="218376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1"/>
      <p:bldP spid="16388" grpId="2"/>
      <p:bldP spid="16387" grpId="1"/>
      <p:bldP spid="16387" grpId="2"/>
      <p:bldP spid="17411" grpId="1"/>
      <p:bldP spid="1741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77450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突然 adv./adj.</a:t>
            </a:r>
            <a:endParaRPr sz="4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8434" name="文本框 3"/>
          <p:cNvSpPr txBox="1"/>
          <p:nvPr/>
        </p:nvSpPr>
        <p:spPr>
          <a:xfrm>
            <a:off x="962025" y="1628140"/>
            <a:ext cx="97567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妹妹被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突然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跑出来的狗吓哭了。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5" name="文本框 3"/>
          <p:cNvSpPr txBox="1"/>
          <p:nvPr/>
        </p:nvSpPr>
        <p:spPr>
          <a:xfrm>
            <a:off x="962025" y="2926715"/>
            <a:ext cx="1075531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刚才还是大晴天，怎么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突然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下起了雨。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6" name="文本框 3"/>
          <p:cNvSpPr txBox="1"/>
          <p:nvPr/>
        </p:nvSpPr>
        <p:spPr>
          <a:xfrm>
            <a:off x="962025" y="4225290"/>
            <a:ext cx="1075626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父母给我打电话说已经到厦门的机场了，这个消息对我来说真是太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突然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4" grpId="1"/>
      <p:bldP spid="18435" grpId="0"/>
      <p:bldP spid="18435" grpId="1"/>
      <p:bldP spid="18436" grpId="0"/>
      <p:bldP spid="1843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753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责任 n.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8435" name="文本框 3"/>
          <p:cNvSpPr txBox="1"/>
          <p:nvPr/>
        </p:nvSpPr>
        <p:spPr>
          <a:xfrm>
            <a:off x="1038225" y="2876550"/>
            <a:ext cx="1062482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父母</a:t>
            </a:r>
            <a:r>
              <a:rPr lang="zh-CN" altLang="zh-CN" sz="48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有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责任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照顾好自己的孩子，不让他们受到伤害。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1038225" y="1884680"/>
            <a:ext cx="94113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一个人的职位越高，他的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责任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就越</a:t>
            </a:r>
            <a:r>
              <a:rPr lang="zh-CN" altLang="zh-CN" sz="48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大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38225" y="4422140"/>
            <a:ext cx="969772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司机对这次的交通事故</a:t>
            </a:r>
            <a:r>
              <a:rPr lang="zh-CN" altLang="zh-CN" sz="48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负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主要的</a:t>
            </a:r>
            <a:r>
              <a:rPr lang="zh-CN" altLang="zh-CN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责任</a:t>
            </a:r>
            <a:r>
              <a:rPr lang="zh-CN" altLang="zh-CN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5" grpId="1"/>
      <p:bldP spid="2" grpId="0"/>
      <p:bldP spid="2" grpId="1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753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发生</a:t>
            </a:r>
            <a:r>
              <a:rPr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</a:t>
            </a:r>
            <a:r>
              <a:rPr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4510" y="0"/>
            <a:ext cx="2884805" cy="2300605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7716" t="3375" r="3455" b="7271"/>
          <a:stretch>
            <a:fillRect/>
          </a:stretch>
        </p:blipFill>
        <p:spPr>
          <a:xfrm>
            <a:off x="8792845" y="81280"/>
            <a:ext cx="3267075" cy="2310130"/>
          </a:xfrm>
          <a:prstGeom prst="flowChartAlternateProcess">
            <a:avLst/>
          </a:prstGeom>
          <a:effectLst>
            <a:softEdge rad="63500"/>
          </a:effectLst>
        </p:spPr>
      </p:pic>
      <p:sp>
        <p:nvSpPr>
          <p:cNvPr id="7" name="文本框 6"/>
          <p:cNvSpPr txBox="1"/>
          <p:nvPr/>
        </p:nvSpPr>
        <p:spPr>
          <a:xfrm>
            <a:off x="985520" y="2362835"/>
            <a:ext cx="95434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这儿刚刚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发生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一起严重的</a:t>
            </a:r>
            <a:r>
              <a:rPr lang="zh-CN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车祸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85520" y="3193415"/>
            <a:ext cx="95434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发生</a:t>
            </a:r>
            <a:r>
              <a:rPr lang="zh-CN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地震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时，妈妈紧紧地抱住了孩子。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t="2600" b="-2600"/>
          <a:stretch>
            <a:fillRect/>
          </a:stretch>
        </p:blipFill>
        <p:spPr>
          <a:xfrm>
            <a:off x="9271000" y="4689475"/>
            <a:ext cx="2921635" cy="2192655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0" name="文本框 9"/>
          <p:cNvSpPr txBox="1"/>
          <p:nvPr/>
        </p:nvSpPr>
        <p:spPr>
          <a:xfrm>
            <a:off x="985520" y="4103370"/>
            <a:ext cx="84480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在中国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发生</a:t>
            </a:r>
            <a:r>
              <a:rPr lang="zh-CN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火灾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时，应该拨打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119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报警。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5520" y="5092700"/>
            <a:ext cx="87077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他家最近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发生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了很多</a:t>
            </a:r>
            <a:r>
              <a:rPr lang="zh-CN" altLang="zh-CN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事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，请你理解一下。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7" grpId="2"/>
      <p:bldP spid="8" grpId="1"/>
      <p:bldP spid="8" grpId="2"/>
      <p:bldP spid="10" grpId="1"/>
      <p:bldP spid="10" grpId="2"/>
      <p:bldP spid="11" grpId="1"/>
      <p:bldP spid="1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403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发生</a:t>
            </a:r>
            <a:r>
              <a:rPr sz="4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sz="4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VS  </a:t>
            </a:r>
            <a:r>
              <a:rPr lang="zh-CN" altLang="en-US" sz="4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endParaRPr lang="zh-CN" altLang="en-US"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6940" y="1776095"/>
            <a:ext cx="109423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一场音乐会让他对钢琴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兴趣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6940" y="3068320"/>
            <a:ext cx="1059180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判断物理变化还是化学变化的根据是在反应的过程中是否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了新的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物质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16940" y="4852670"/>
            <a:ext cx="105918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你是如何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产生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出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这些奇怪的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想法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的。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403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经历 v./n.</a:t>
            </a:r>
            <a:endParaRPr sz="40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8530" y="1260475"/>
            <a:ext cx="1086612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他除了做司机，还做过服务员、售货员，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工作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经历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特别丰富。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8530" y="2566035"/>
            <a:ext cx="1068578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孩子只有有了做父母的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经历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，才能真正明白自己父母的辛苦。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38530" y="3871595"/>
            <a:ext cx="9899799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觉得自己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经历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过的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最困难的事情是什么？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4030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经验</a:t>
            </a:r>
            <a:r>
              <a:rPr sz="40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n.</a:t>
            </a:r>
            <a:endParaRPr sz="40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0275" y="1318260"/>
            <a:ext cx="1105281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他已经教了十年汉语，有非常丰富的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教学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677" name="文本框 3"/>
          <p:cNvSpPr txBox="1"/>
          <p:nvPr/>
        </p:nvSpPr>
        <p:spPr>
          <a:xfrm>
            <a:off x="930275" y="2736850"/>
            <a:ext cx="1063307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公司现招聘一名秘书，要求硕士，有三年以上的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工作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经验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86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2330" y="147955"/>
            <a:ext cx="8756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l" eaLnBrk="0" hangingPunct="0">
              <a:spcBef>
                <a:spcPct val="20000"/>
              </a:spcBef>
            </a:pPr>
            <a:r>
              <a:rPr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倒   突然   发生   责任   经历    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6147" name="Text Box 4"/>
          <p:cNvSpPr txBox="1"/>
          <p:nvPr/>
        </p:nvSpPr>
        <p:spPr>
          <a:xfrm>
            <a:off x="989330" y="1905635"/>
            <a:ext cx="90589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1.昨天马克在去超市的路上不小心摔____了。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150" name="Text Box 4"/>
          <p:cNvSpPr txBox="1"/>
          <p:nvPr/>
        </p:nvSpPr>
        <p:spPr>
          <a:xfrm>
            <a:off x="1005205" y="2625725"/>
            <a:ext cx="74510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2.保护环境是我们每个人的_______。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153" name="Text Box 4"/>
          <p:cNvSpPr txBox="1"/>
          <p:nvPr/>
        </p:nvSpPr>
        <p:spPr>
          <a:xfrm>
            <a:off x="1015365" y="4114800"/>
            <a:ext cx="1013523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4.到学校以后，我______想起来我好像忘带作业了。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90204"/>
            </a:endParaRPr>
          </a:p>
        </p:txBody>
      </p:sp>
      <p:sp>
        <p:nvSpPr>
          <p:cNvPr id="6155" name="Text Box 4"/>
          <p:cNvSpPr txBox="1"/>
          <p:nvPr/>
        </p:nvSpPr>
        <p:spPr>
          <a:xfrm>
            <a:off x="1015365" y="3345815"/>
            <a:ext cx="10246360" cy="632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3.谁也不知道这三年他_____了什么，竟然变老了很多。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90204"/>
            </a:endParaRPr>
          </a:p>
        </p:txBody>
      </p:sp>
      <p:sp>
        <p:nvSpPr>
          <p:cNvPr id="3" name="Text Box 4"/>
          <p:cNvSpPr txBox="1"/>
          <p:nvPr/>
        </p:nvSpPr>
        <p:spPr>
          <a:xfrm>
            <a:off x="1029970" y="4834890"/>
            <a:ext cx="91471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Arial" panose="020B0604020202090204"/>
              </a:rPr>
              <a:t>5.商场里______了什么？为什么今天这么多人？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Arial" panose="020B0604020202090204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50" grpId="0"/>
      <p:bldP spid="6153" grpId="0"/>
      <p:bldP spid="615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热身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939290" y="2767965"/>
            <a:ext cx="8314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听力练习</a:t>
            </a:r>
            <a:endParaRPr sz="4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2330" y="147955"/>
            <a:ext cx="8756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l" eaLnBrk="0" hangingPunct="0">
              <a:spcBef>
                <a:spcPct val="20000"/>
              </a:spcBef>
            </a:pP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听力</a:t>
            </a:r>
            <a:endParaRPr sz="36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7" y="913458"/>
            <a:ext cx="10852042" cy="556922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2330" y="147955"/>
            <a:ext cx="8756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l" eaLnBrk="0" hangingPunct="0">
              <a:spcBef>
                <a:spcPct val="20000"/>
              </a:spcBef>
            </a:pP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听力</a:t>
            </a:r>
            <a:endParaRPr sz="36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7" y="1099476"/>
            <a:ext cx="11188890" cy="512894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939290" y="2767965"/>
            <a:ext cx="8314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撞  受伤  </a:t>
            </a:r>
            <a:r>
              <a:rPr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安全</a:t>
            </a:r>
            <a:r>
              <a:rPr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扶  处理  上药</a:t>
            </a:r>
            <a:endParaRPr sz="4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117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扶 V.</a:t>
            </a:r>
            <a:r>
              <a:rPr 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撞 </a:t>
            </a:r>
            <a:r>
              <a:rPr lang="en-US" altLang="zh-CN" sz="44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r>
              <a:rPr 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endParaRPr lang="en-US" altLang="zh-CN" sz="44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 descr="学在中国·基础教程2 VCG41200248878-0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88450" y="0"/>
            <a:ext cx="3003550" cy="271208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5" name="文本框 3"/>
          <p:cNvSpPr txBox="1"/>
          <p:nvPr/>
        </p:nvSpPr>
        <p:spPr>
          <a:xfrm>
            <a:off x="918845" y="1363980"/>
            <a:ext cx="7698105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爷爷的身体刚好，还需要别人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扶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着才能走路。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7" name="图片 6" descr="学在中国·基础教程2 VCG411725512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31" y="2624455"/>
            <a:ext cx="3072130" cy="205740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-7319" t="10890" r="7319" b="6208"/>
          <a:stretch>
            <a:fillRect/>
          </a:stretch>
        </p:blipFill>
        <p:spPr>
          <a:xfrm>
            <a:off x="-112395" y="4851400"/>
            <a:ext cx="3705225" cy="2082800"/>
          </a:xfrm>
          <a:prstGeom prst="ellipse">
            <a:avLst/>
          </a:prstGeom>
        </p:spPr>
      </p:pic>
      <p:sp>
        <p:nvSpPr>
          <p:cNvPr id="10" name="文本框 3"/>
          <p:cNvSpPr txBox="1"/>
          <p:nvPr/>
        </p:nvSpPr>
        <p:spPr>
          <a:xfrm>
            <a:off x="3639185" y="3142615"/>
            <a:ext cx="808355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刚才发生了一场交通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事故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，两辆车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撞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到了一起。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3639185" y="4921250"/>
            <a:ext cx="786638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去年弟弟被一辆车给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撞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倒了，可是司机跑了。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104254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受伤 V.</a:t>
            </a:r>
            <a:r>
              <a:rPr 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         </a:t>
            </a:r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处理 </a:t>
            </a:r>
            <a:r>
              <a:rPr lang="en-US" alt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       </a:t>
            </a:r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上药 </a:t>
            </a:r>
            <a:r>
              <a:rPr lang="en-US" alt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V-0</a:t>
            </a:r>
            <a:endParaRPr lang="en-US" altLang="zh-CN" sz="40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学在中国·基础教程2 VCG41N9045032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300" y="1186180"/>
            <a:ext cx="3334385" cy="222377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25" y="1186180"/>
            <a:ext cx="3630930" cy="2593975"/>
          </a:xfrm>
          <a:prstGeom prst="ellipse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r="10582" b="7674"/>
          <a:stretch>
            <a:fillRect/>
          </a:stretch>
        </p:blipFill>
        <p:spPr>
          <a:xfrm>
            <a:off x="8819515" y="834390"/>
            <a:ext cx="2800350" cy="30213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文本框 3"/>
          <p:cNvSpPr txBox="1"/>
          <p:nvPr/>
        </p:nvSpPr>
        <p:spPr>
          <a:xfrm>
            <a:off x="1098550" y="3788410"/>
            <a:ext cx="7070725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马克打篮球的时候不小心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受伤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1098550" y="4737735"/>
            <a:ext cx="743712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受伤以后要及时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处理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伤口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1098550" y="5687060"/>
            <a:ext cx="85909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孩子受伤了，医生在给他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上药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9" grpId="0" bldLvl="0"/>
      <p:bldP spid="10" grpId="0" bldLvl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86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安全 adj.</a:t>
            </a:r>
            <a:endParaRPr sz="40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 descr="学在中国·基础教程2 VCG21gic139015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8240" y="254000"/>
            <a:ext cx="3998595" cy="266700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sp>
        <p:nvSpPr>
          <p:cNvPr id="7171" name="文本框 3"/>
          <p:cNvSpPr txBox="1"/>
          <p:nvPr/>
        </p:nvSpPr>
        <p:spPr>
          <a:xfrm>
            <a:off x="962660" y="3129280"/>
            <a:ext cx="91160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多数人认为把钱存进银行比放在家里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安全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962659" y="4261485"/>
            <a:ext cx="10515749" cy="126188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有人说“最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危险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的地方就是最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安全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的地方”，你同意这个说法吗？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ldLvl="0"/>
      <p:bldP spid="5" grpId="0" bldLvl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939290" y="2767965"/>
            <a:ext cx="8314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机动车  喇叭  大哥  胳膊   </a:t>
            </a:r>
            <a:endParaRPr sz="4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4507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机动车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N</a:t>
            </a:r>
            <a:r>
              <a:rPr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喇叭</a:t>
            </a:r>
            <a:r>
              <a:rPr lang="en-US" alt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N.   </a:t>
            </a:r>
            <a:r>
              <a:rPr lang="zh-CN" alt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胳膊</a:t>
            </a:r>
            <a:r>
              <a:rPr lang="en-US" altLang="zh-CN" sz="40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 N.</a:t>
            </a:r>
            <a:endParaRPr lang="en-US" altLang="zh-CN" sz="40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 r:link="rId2"/>
          <a:stretch>
            <a:fillRect/>
          </a:stretch>
        </p:blipFill>
        <p:spPr>
          <a:xfrm>
            <a:off x="1094740" y="2162810"/>
            <a:ext cx="5958205" cy="2769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 r:link="rId4"/>
          <a:stretch>
            <a:fillRect/>
          </a:stretch>
        </p:blipFill>
        <p:spPr>
          <a:xfrm>
            <a:off x="7722235" y="950595"/>
            <a:ext cx="3683000" cy="2715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5" r:link="rId6"/>
          <a:stretch>
            <a:fillRect/>
          </a:stretch>
        </p:blipFill>
        <p:spPr>
          <a:xfrm>
            <a:off x="7722235" y="3865880"/>
            <a:ext cx="3366770" cy="2992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888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416994" y="260817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493839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被…给…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670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85125" y="62865"/>
            <a:ext cx="3043555" cy="18967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文本框 4"/>
          <p:cNvSpPr txBox="1"/>
          <p:nvPr/>
        </p:nvSpPr>
        <p:spPr>
          <a:xfrm>
            <a:off x="412750" y="1517650"/>
            <a:ext cx="7190105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本来周末想睡个懒觉，结果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被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闹钟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给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吵醒了。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275" y="2070735"/>
            <a:ext cx="3183255" cy="21907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文本框 6"/>
          <p:cNvSpPr txBox="1"/>
          <p:nvPr/>
        </p:nvSpPr>
        <p:spPr>
          <a:xfrm>
            <a:off x="412750" y="3105785"/>
            <a:ext cx="746125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孩子又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被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爸爸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给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批评哭了，他妈妈正安慰孩子呢。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 r:link="rId4"/>
          <a:stretch>
            <a:fillRect/>
          </a:stretch>
        </p:blipFill>
        <p:spPr>
          <a:xfrm>
            <a:off x="7842250" y="4509135"/>
            <a:ext cx="3770630" cy="2303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3"/>
          <p:cNvSpPr txBox="1"/>
          <p:nvPr/>
        </p:nvSpPr>
        <p:spPr>
          <a:xfrm>
            <a:off x="412750" y="4831715"/>
            <a:ext cx="726440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他在家突然晕倒了，就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被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邻居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给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送过来了。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7" grpId="0" bldLvl="0"/>
      <p:bldP spid="9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28016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生词</a:t>
            </a:r>
            <a:endParaRPr lang="zh-CN" altLang="en-US" sz="40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756285"/>
            <a:ext cx="11049635" cy="58318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170" name="Rectangle 3"/>
          <p:cNvSpPr>
            <a:spLocks noGrp="1"/>
          </p:cNvSpPr>
          <p:nvPr>
            <p:ph idx="4294967295"/>
          </p:nvPr>
        </p:nvSpPr>
        <p:spPr>
          <a:xfrm>
            <a:off x="862705" y="1902722"/>
            <a:ext cx="10830448" cy="34330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anchor="t">
            <a:noAutofit/>
          </a:bodyPr>
          <a:lstStyle/>
          <a:p>
            <a:pPr latinLnBrk="0">
              <a:lnSpc>
                <a:spcPct val="130000"/>
              </a:lnSpc>
              <a:buNone/>
            </a:pPr>
            <a:r>
              <a:rPr sz="3600" b="1" i="0" baseline="0" dirty="0" err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意外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经历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路口  </a:t>
            </a:r>
            <a:r>
              <a:rPr sz="36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超过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小心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 err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机动车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接着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喇叭   撞    </a:t>
            </a:r>
            <a:r>
              <a:rPr sz="36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倒 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突然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i="0" baseline="0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情况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i="0" baseline="0" dirty="0" err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大哥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sz="3600" b="1" i="0" baseline="0" dirty="0" err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受伤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胳膊   </a:t>
            </a:r>
            <a:r>
              <a:rPr sz="36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血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扶  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 err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伤口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i="0" baseline="0" dirty="0" err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上药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i="0" baseline="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碰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否则</a:t>
            </a:r>
            <a:endParaRPr sz="3600" b="1" i="0" baseline="0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  <a:p>
            <a:pPr latinLnBrk="0">
              <a:lnSpc>
                <a:spcPct val="130000"/>
              </a:lnSpc>
              <a:buNone/>
            </a:pPr>
            <a:r>
              <a:rPr sz="3600" b="1" i="0" baseline="0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发生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sz="3600" b="1" i="0" baseline="0" dirty="0" err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发炎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i="0" baseline="0" dirty="0" err="1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处理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lang="en-US"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r>
              <a:rPr sz="3600" b="1" i="0" baseline="0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责任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</a:t>
            </a:r>
            <a:r>
              <a:rPr sz="3600" b="1" i="0" baseline="0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安全</a:t>
            </a:r>
            <a:r>
              <a:rPr sz="3600" b="1" i="0" baseline="0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  </a:t>
            </a:r>
            <a:r>
              <a:rPr lang="zh-CN" altLang="en-US" sz="2400" b="1" i="0" baseline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</a:t>
            </a:r>
            <a:endParaRPr lang="zh-CN" altLang="en-US" sz="2400" b="1" i="0" baseline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P237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1985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713" y="1485900"/>
            <a:ext cx="11712575" cy="3700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856742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在…的…下，……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62355" y="1053465"/>
            <a:ext cx="6548120" cy="28486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>
              <a:lnSpc>
                <a:spcPct val="140000"/>
              </a:lnSpc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在……的影响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推动下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0">
              <a:lnSpc>
                <a:spcPct val="140000"/>
              </a:lnSpc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在……的帮助/鼓励/关心/照顾下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0">
              <a:lnSpc>
                <a:spcPct val="140000"/>
              </a:lnSpc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在……的建议/劝说/安慰下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0">
              <a:lnSpc>
                <a:spcPct val="140000"/>
              </a:lnSpc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在……的指导/教育下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748030" y="4566285"/>
            <a:ext cx="95161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A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：下个月的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HSK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考试是你自己在网上报的名吗？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748030" y="5356225"/>
            <a:ext cx="97440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B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：不是，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____________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，我才顺利地报上了名。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9" grpId="0" bldLvl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856742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在…的…下，……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6745" y="1231900"/>
            <a:ext cx="95916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A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：你一直都有晨练的习惯吗？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626745" y="1931035"/>
            <a:ext cx="10636885" cy="12725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B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：我妈妈喜欢晨练，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_____________________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，我也养成了晨练的好习惯。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6745" y="3710940"/>
            <a:ext cx="97942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A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：你不是一直都没同意嫁给他吗？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626745" y="4294505"/>
            <a:ext cx="1098931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B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：以前感觉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25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岁结婚太早了，后来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_____________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，改变了以前的想法，现在觉得能嫁给一个那么爱我的人很幸福。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6" grpId="0" bldLvl="0"/>
      <p:bldP spid="8" grpId="0" bldLvl="0"/>
      <p:bldP spid="9" grpId="0" bldLvl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215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9153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780" y="913130"/>
            <a:ext cx="11648440" cy="2302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4" name="图片 4"/>
          <p:cNvPicPr>
            <a:picLocks noChangeAspect="1"/>
          </p:cNvPicPr>
          <p:nvPr/>
        </p:nvPicPr>
        <p:blipFill>
          <a:blip r:embed="rId2"/>
          <a:srcRect b="43669"/>
          <a:stretch>
            <a:fillRect/>
          </a:stretch>
        </p:blipFill>
        <p:spPr>
          <a:xfrm>
            <a:off x="271780" y="3275330"/>
            <a:ext cx="11647805" cy="3211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0"/>
            <a:ext cx="547814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…，接着…</a:t>
            </a:r>
            <a:endParaRPr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0395" y="1488440"/>
            <a:ext cx="1074801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孩子受伤了，医生先给他处理了伤口，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接着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又给他上了药。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0395" y="3301365"/>
            <a:ext cx="103828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妈妈说要去见个朋友，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接着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就穿上外套出门了。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0395" y="4560570"/>
            <a:ext cx="1026604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我们在饭店点了两道菜，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接着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又点了几瓶酒。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5" grpId="0" bldLvl="0"/>
      <p:bldP spid="6" grpId="0" bldLvl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25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+mn-ea"/>
              </a:rPr>
              <a:t>237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324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160" y="1155700"/>
            <a:ext cx="11677015" cy="48723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32080" y="0"/>
            <a:ext cx="654685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9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inden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……，否则……</a:t>
            </a:r>
            <a:endParaRPr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628650" y="1155700"/>
            <a:ext cx="1073150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在中国北方冬天出门前得穿上厚厚的棉衣棉裤，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否则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容易感冒。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8650" y="2969260"/>
            <a:ext cx="1097788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大家考试前一定要把手机关机，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否则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考试时手机响了，会被老师赶出考场。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6" name="文本框 3"/>
          <p:cNvSpPr txBox="1"/>
          <p:nvPr/>
        </p:nvSpPr>
        <p:spPr>
          <a:xfrm>
            <a:off x="628650" y="4782820"/>
            <a:ext cx="94303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喝酒之后就不要开车了，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否则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会发生交通事故。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/>
      <p:bldP spid="4" grpId="0" bldLvl="0"/>
      <p:bldP spid="6" grpId="0" bldLvl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734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918210"/>
            <a:ext cx="11703050" cy="57537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8" y="230577"/>
            <a:ext cx="10072112" cy="49419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8" y="5172501"/>
            <a:ext cx="10072112" cy="141925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1822450" y="2741930"/>
            <a:ext cx="836866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ctr" eaLnBrk="0" hangingPunct="0">
              <a:spcBef>
                <a:spcPct val="20000"/>
              </a:spcBef>
            </a:pPr>
            <a:r>
              <a:rPr sz="4000" b="1" dirty="0">
                <a:latin typeface="楷体" panose="02010609060101010101" charset="-122"/>
                <a:ea typeface="楷体" panose="02010609060101010101" charset="-122"/>
              </a:rPr>
              <a:t>意外  </a:t>
            </a:r>
            <a:r>
              <a:rPr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经历</a:t>
            </a:r>
            <a:r>
              <a:rPr sz="4000" b="1" dirty="0">
                <a:latin typeface="楷体" panose="02010609060101010101" charset="-122"/>
                <a:ea typeface="楷体" panose="02010609060101010101" charset="-122"/>
              </a:rPr>
              <a:t> 路口 </a:t>
            </a:r>
            <a:r>
              <a:rPr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超过</a:t>
            </a:r>
            <a:r>
              <a:rPr sz="4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小心</a:t>
            </a:r>
            <a:r>
              <a:rPr sz="4000" b="1" dirty="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倒</a:t>
            </a:r>
            <a:endParaRPr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 marL="812800" indent="-812800" algn="ctr" eaLnBrk="0" hangingPunct="0">
              <a:spcBef>
                <a:spcPct val="20000"/>
              </a:spcBef>
            </a:pPr>
            <a:r>
              <a:rPr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突然</a:t>
            </a:r>
            <a:r>
              <a:rPr sz="4000" b="1" dirty="0"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情况</a:t>
            </a:r>
            <a:r>
              <a:rPr sz="4000" b="1" dirty="0">
                <a:latin typeface="楷体" panose="02010609060101010101" charset="-122"/>
                <a:ea typeface="楷体" panose="02010609060101010101" charset="-122"/>
              </a:rPr>
              <a:t>  责任  发炎  </a:t>
            </a:r>
            <a:r>
              <a:rPr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碰 </a:t>
            </a:r>
            <a:r>
              <a:rPr sz="40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发生</a:t>
            </a:r>
            <a:r>
              <a:rPr sz="4000" b="1" dirty="0">
                <a:latin typeface="楷体" panose="02010609060101010101" charset="-122"/>
                <a:ea typeface="楷体" panose="02010609060101010101" charset="-122"/>
              </a:rPr>
              <a:t>  </a:t>
            </a:r>
            <a:endParaRPr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2330" y="147955"/>
            <a:ext cx="8756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2800" indent="-812800" algn="l" eaLnBrk="0" hangingPunct="0">
              <a:spcBef>
                <a:spcPct val="20000"/>
              </a:spcBef>
            </a:pP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发炎    小心     路口</a:t>
            </a:r>
            <a:r>
              <a:rPr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  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   </a:t>
            </a:r>
            <a:r>
              <a:rPr lang="zh-CN" altLang="en-US" sz="36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Text Box 4"/>
          <p:cNvSpPr txBox="1"/>
          <p:nvPr/>
        </p:nvSpPr>
        <p:spPr>
          <a:xfrm>
            <a:off x="862330" y="1617980"/>
            <a:ext cx="10614025" cy="6324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昨天我在桂林路的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遇到了男朋友和他的女同学。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62330" y="3012440"/>
            <a:ext cx="106140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医生说我的嗓子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了，不让我大声说话。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862330" y="4604385"/>
            <a:ext cx="1049845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</a:t>
            </a:r>
            <a:r>
              <a:rPr lang="en-US" altLang="zh-CN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点儿走路，前面路滑。</a:t>
            </a:r>
            <a:endParaRPr lang="zh-CN" altLang="en-US" sz="3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56432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意外 n./adj.</a:t>
            </a:r>
            <a:endParaRPr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290" name="文本框 3"/>
          <p:cNvSpPr txBox="1"/>
          <p:nvPr/>
        </p:nvSpPr>
        <p:spPr>
          <a:xfrm>
            <a:off x="862965" y="1501887"/>
            <a:ext cx="878649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不要一个人到海里游泳，容易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发生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意外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2" name="文本框 3"/>
          <p:cNvSpPr txBox="1"/>
          <p:nvPr/>
        </p:nvSpPr>
        <p:spPr>
          <a:xfrm>
            <a:off x="862965" y="2392045"/>
            <a:ext cx="102457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这真是一场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意外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，我没想到孩子会忽然跑出去。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315" name="文本框 3"/>
          <p:cNvSpPr txBox="1"/>
          <p:nvPr/>
        </p:nvSpPr>
        <p:spPr>
          <a:xfrm>
            <a:off x="862965" y="3276600"/>
            <a:ext cx="10789285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你平时成绩这么好，竟然没通过考试，太让人感到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意外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3"/>
          <p:cNvSpPr txBox="1"/>
          <p:nvPr/>
        </p:nvSpPr>
        <p:spPr>
          <a:xfrm>
            <a:off x="862964" y="4653280"/>
            <a:ext cx="10789285" cy="76944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没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想到你能来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这真是个</a:t>
            </a:r>
            <a:r>
              <a:rPr lang="zh-CN" altLang="zh-CN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意外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惊喜呀</a:t>
            </a:r>
            <a:r>
              <a:rPr lang="zh-CN" altLang="zh-CN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12290" grpId="1"/>
      <p:bldP spid="12292" grpId="0"/>
      <p:bldP spid="12292" grpId="1"/>
      <p:bldP spid="13315" grpId="0"/>
      <p:bldP spid="13315" grpId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280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超过 v.</a:t>
            </a:r>
            <a:endParaRPr sz="4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6508"/>
          <a:stretch>
            <a:fillRect/>
          </a:stretch>
        </p:blipFill>
        <p:spPr>
          <a:xfrm>
            <a:off x="9613265" y="207645"/>
            <a:ext cx="2400300" cy="29159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339" name="文本框 3"/>
          <p:cNvSpPr txBox="1"/>
          <p:nvPr/>
        </p:nvSpPr>
        <p:spPr>
          <a:xfrm>
            <a:off x="862965" y="1315720"/>
            <a:ext cx="8296275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她在最后的一百米，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超过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了所有对手，赢得了比赛。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361" name="文本框 3"/>
          <p:cNvSpPr txBox="1"/>
          <p:nvPr/>
        </p:nvSpPr>
        <p:spPr>
          <a:xfrm>
            <a:off x="862965" y="2829560"/>
            <a:ext cx="83737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航空公司规定：飞机上不允许携带</a:t>
            </a:r>
            <a:r>
              <a:rPr lang="zh-CN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超过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五公斤的行李。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40" name="文本框 3"/>
          <p:cNvSpPr txBox="1"/>
          <p:nvPr/>
        </p:nvSpPr>
        <p:spPr>
          <a:xfrm>
            <a:off x="862965" y="4177665"/>
            <a:ext cx="711835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今年的汽车产量已经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超过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了去年。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39" grpId="1"/>
      <p:bldP spid="15361" grpId="0"/>
      <p:bldP spid="15361" grpId="1"/>
      <p:bldP spid="14340" grpId="0"/>
      <p:bldP spid="1434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280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情况 n.</a:t>
            </a:r>
            <a:endParaRPr sz="4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9458" name="文本框 3"/>
          <p:cNvSpPr txBox="1"/>
          <p:nvPr/>
        </p:nvSpPr>
        <p:spPr>
          <a:xfrm>
            <a:off x="1015365" y="2191385"/>
            <a:ext cx="10161270" cy="1260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办公室老师每个月都会给各所大学发预科生在华侨大学的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学习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情况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5" name="文本框 3"/>
          <p:cNvSpPr txBox="1"/>
          <p:nvPr/>
        </p:nvSpPr>
        <p:spPr>
          <a:xfrm>
            <a:off x="1015365" y="3686175"/>
            <a:ext cx="974788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老板开会的目的是想了解员工的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工作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情况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1015365" y="4844415"/>
            <a:ext cx="1057719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做全身检查可以清楚地知道自己的</a:t>
            </a:r>
            <a:r>
              <a:rPr lang="zh-CN" altLang="zh-CN" sz="40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身体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情况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8" grpId="1"/>
      <p:bldP spid="18435" grpId="0"/>
      <p:bldP spid="18435" grpId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9401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4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碰 v.</a:t>
            </a:r>
            <a:endParaRPr sz="44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8435" name="文本框 3"/>
          <p:cNvSpPr txBox="1"/>
          <p:nvPr/>
        </p:nvSpPr>
        <p:spPr>
          <a:xfrm>
            <a:off x="941070" y="1646555"/>
            <a:ext cx="92087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刚才写作业时，胳膊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碰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到了桌子，疼死了。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6300"/>
          <a:stretch>
            <a:fillRect/>
          </a:stretch>
        </p:blipFill>
        <p:spPr>
          <a:xfrm>
            <a:off x="9803130" y="3555365"/>
            <a:ext cx="2375535" cy="33026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文本框 4"/>
          <p:cNvSpPr txBox="1"/>
          <p:nvPr/>
        </p:nvSpPr>
        <p:spPr>
          <a:xfrm>
            <a:off x="941070" y="2799080"/>
            <a:ext cx="82397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中国人在喝酒前习惯先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碰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一下</a:t>
            </a:r>
            <a:r>
              <a:rPr lang="zh-CN" altLang="zh-CN" sz="4400" b="1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杯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1070" y="3851275"/>
            <a:ext cx="695642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 eaLnBrk="0" hangingPunct="0">
              <a:buFont typeface="Arial" panose="020B0604020202090204" pitchFamily="34" charset="0"/>
              <a:buChar char="•"/>
            </a:pP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真抱歉，不小心</a:t>
            </a:r>
            <a:r>
              <a:rPr lang="zh-CN" altLang="zh-CN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碰</a:t>
            </a:r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倒了你的咖啡。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550" y="147955"/>
            <a:ext cx="2611120" cy="2611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t="11066" b="7536"/>
          <a:stretch>
            <a:fillRect/>
          </a:stretch>
        </p:blipFill>
        <p:spPr>
          <a:xfrm>
            <a:off x="3022600" y="4707255"/>
            <a:ext cx="4620895" cy="21507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5" grpId="1"/>
      <p:bldP spid="5" grpId="0"/>
      <p:bldP spid="5" grpId="1"/>
      <p:bldP spid="7" grpId="0"/>
      <p:bldP spid="7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8"/>
</p:tagLst>
</file>

<file path=ppt/tags/tag71.xml><?xml version="1.0" encoding="utf-8"?>
<p:tagLst xmlns:p="http://schemas.openxmlformats.org/presentationml/2006/main">
  <p:tag name="PA" val="v5.2.8"/>
</p:tagLst>
</file>

<file path=ppt/tags/tag72.xml><?xml version="1.0" encoding="utf-8"?>
<p:tagLst xmlns:p="http://schemas.openxmlformats.org/presentationml/2006/main">
  <p:tag name="KSO_WM_UNIT_PLACING_PICTURE_USER_VIEWPORT" val="{&quot;height&quot;:5479,&quot;width&quot;:6067}"/>
</p:tagLst>
</file>

<file path=ppt/tags/tag73.xml><?xml version="1.0" encoding="utf-8"?>
<p:tagLst xmlns:p="http://schemas.openxmlformats.org/presentationml/2006/main">
  <p:tag name="PA" val="v5.2.8"/>
</p:tagLst>
</file>

<file path=ppt/tags/tag74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2152</Words>
  <Application>WPS 表格</Application>
  <PresentationFormat>宽屏</PresentationFormat>
  <Paragraphs>239</Paragraphs>
  <Slides>38</Slides>
  <Notes>38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7" baseType="lpstr">
      <vt:lpstr>Arial</vt:lpstr>
      <vt:lpstr>方正书宋_GBK</vt:lpstr>
      <vt:lpstr>Wingdings</vt:lpstr>
      <vt:lpstr>微软雅黑</vt:lpstr>
      <vt:lpstr>汉仪旗黑</vt:lpstr>
      <vt:lpstr>Wingdings</vt:lpstr>
      <vt:lpstr>字魂105号-简雅黑</vt:lpstr>
      <vt:lpstr>苹方-简</vt:lpstr>
      <vt:lpstr>楷体</vt:lpstr>
      <vt:lpstr>等线</vt:lpstr>
      <vt:lpstr>汉仪楷体KW</vt:lpstr>
      <vt:lpstr>Arial</vt:lpstr>
      <vt:lpstr>汉仪中等线KW</vt:lpstr>
      <vt:lpstr>宋体</vt:lpstr>
      <vt:lpstr>Arial Unicode MS</vt:lpstr>
      <vt:lpstr>Calibri</vt:lpstr>
      <vt:lpstr>Helvetica Neue</vt:lpstr>
      <vt:lpstr>汉仪书宋二KW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xuxinyao</cp:lastModifiedBy>
  <cp:revision>250</cp:revision>
  <dcterms:created xsi:type="dcterms:W3CDTF">2022-03-29T14:58:11Z</dcterms:created>
  <dcterms:modified xsi:type="dcterms:W3CDTF">2022-03-29T14:58:11Z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2052-3.8.1.6116</vt:lpwstr>
  </property>
  <property fmtid="{D5CDD505-2E9C-101B-9397-08002B2CF9AE}" pid="3" name="ICV">
    <vt:lpwstr>4168963D114341A6B4C7BA8C6E7A15BC</vt:lpwstr>
  </property>
</Properties>
</file>