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8" r:id="rId3"/>
    <p:sldId id="316" r:id="rId5"/>
    <p:sldId id="262" r:id="rId6"/>
    <p:sldId id="266" r:id="rId7"/>
    <p:sldId id="372" r:id="rId8"/>
    <p:sldId id="374" r:id="rId9"/>
    <p:sldId id="379" r:id="rId10"/>
    <p:sldId id="272" r:id="rId11"/>
    <p:sldId id="1865" r:id="rId12"/>
    <p:sldId id="376" r:id="rId13"/>
    <p:sldId id="1866" r:id="rId14"/>
    <p:sldId id="380" r:id="rId15"/>
    <p:sldId id="401" r:id="rId16"/>
    <p:sldId id="1787" r:id="rId17"/>
    <p:sldId id="1788" r:id="rId18"/>
    <p:sldId id="1786" r:id="rId19"/>
    <p:sldId id="914" r:id="rId20"/>
    <p:sldId id="1789" r:id="rId21"/>
    <p:sldId id="421" r:id="rId22"/>
    <p:sldId id="1867" r:id="rId23"/>
    <p:sldId id="423" r:id="rId24"/>
    <p:sldId id="425" r:id="rId25"/>
    <p:sldId id="1868" r:id="rId26"/>
    <p:sldId id="1869" r:id="rId27"/>
    <p:sldId id="427" r:id="rId28"/>
    <p:sldId id="1027" r:id="rId29"/>
    <p:sldId id="1654" r:id="rId30"/>
    <p:sldId id="1655" r:id="rId31"/>
    <p:sldId id="1657" r:id="rId32"/>
    <p:sldId id="1870" r:id="rId33"/>
    <p:sldId id="1871" r:id="rId34"/>
    <p:sldId id="1872" r:id="rId35"/>
    <p:sldId id="1873" r:id="rId36"/>
    <p:sldId id="1874" r:id="rId37"/>
    <p:sldId id="1875" r:id="rId38"/>
    <p:sldId id="1876" r:id="rId39"/>
    <p:sldId id="1877" r:id="rId40"/>
    <p:sldId id="1878" r:id="rId41"/>
    <p:sldId id="1879" r:id="rId42"/>
    <p:sldId id="411" r:id="rId43"/>
    <p:sldId id="362" r:id="rId44"/>
    <p:sldId id="1262" r:id="rId45"/>
    <p:sldId id="447" r:id="rId46"/>
    <p:sldId id="446" r:id="rId47"/>
    <p:sldId id="625" r:id="rId48"/>
    <p:sldId id="753" r:id="rId49"/>
    <p:sldId id="448" r:id="rId50"/>
    <p:sldId id="449" r:id="rId51"/>
    <p:sldId id="626" r:id="rId52"/>
    <p:sldId id="1031" r:id="rId53"/>
    <p:sldId id="347" r:id="rId54"/>
    <p:sldId id="451" r:id="rId55"/>
    <p:sldId id="452" r:id="rId56"/>
    <p:sldId id="453" r:id="rId57"/>
    <p:sldId id="456" r:id="rId58"/>
    <p:sldId id="459" r:id="rId59"/>
    <p:sldId id="460" r:id="rId60"/>
    <p:sldId id="461" r:id="rId61"/>
    <p:sldId id="1263" r:id="rId62"/>
    <p:sldId id="462" r:id="rId63"/>
    <p:sldId id="463" r:id="rId64"/>
    <p:sldId id="464" r:id="rId65"/>
    <p:sldId id="707" r:id="rId66"/>
    <p:sldId id="1117" r:id="rId67"/>
    <p:sldId id="708" r:id="rId68"/>
    <p:sldId id="1881" r:id="rId69"/>
    <p:sldId id="1882" r:id="rId70"/>
    <p:sldId id="1884" r:id="rId71"/>
    <p:sldId id="1883" r:id="rId72"/>
    <p:sldId id="1885" r:id="rId73"/>
    <p:sldId id="1886" r:id="rId74"/>
    <p:sldId id="1887" r:id="rId75"/>
    <p:sldId id="1888" r:id="rId76"/>
    <p:sldId id="1484" r:id="rId77"/>
    <p:sldId id="466" r:id="rId78"/>
    <p:sldId id="1269" r:id="rId79"/>
    <p:sldId id="1270" r:id="rId80"/>
    <p:sldId id="1889" r:id="rId81"/>
    <p:sldId id="1274" r:id="rId82"/>
    <p:sldId id="1487" r:id="rId83"/>
    <p:sldId id="1890" r:id="rId84"/>
    <p:sldId id="480" r:id="rId85"/>
    <p:sldId id="481" r:id="rId86"/>
    <p:sldId id="1750" r:id="rId87"/>
    <p:sldId id="1891" r:id="rId88"/>
    <p:sldId id="487" r:id="rId89"/>
    <p:sldId id="1113" r:id="rId90"/>
    <p:sldId id="1494" r:id="rId91"/>
    <p:sldId id="1116" r:id="rId92"/>
    <p:sldId id="1495" r:id="rId93"/>
    <p:sldId id="489" r:id="rId94"/>
    <p:sldId id="488" r:id="rId95"/>
    <p:sldId id="499" r:id="rId96"/>
    <p:sldId id="1892" r:id="rId97"/>
    <p:sldId id="1893" r:id="rId98"/>
    <p:sldId id="726" r:id="rId99"/>
    <p:sldId id="729" r:id="rId100"/>
    <p:sldId id="1959" r:id="rId101"/>
    <p:sldId id="1121" r:id="rId102"/>
    <p:sldId id="731" r:id="rId103"/>
    <p:sldId id="730" r:id="rId104"/>
    <p:sldId id="1122" r:id="rId105"/>
    <p:sldId id="733" r:id="rId106"/>
  </p:sldIdLst>
  <p:sldSz cx="12192000" cy="6858000"/>
  <p:notesSz cx="6858000" cy="9144000"/>
  <p:custDataLst>
    <p:tags r:id="rId1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8" userDrawn="1">
          <p15:clr>
            <a:srgbClr val="A4A3A4"/>
          </p15:clr>
        </p15:guide>
        <p15:guide id="2" pos="38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FF"/>
    <a:srgbClr val="F2F2F2"/>
    <a:srgbClr val="C00000"/>
    <a:srgbClr val="203864"/>
    <a:srgbClr val="3760AB"/>
    <a:srgbClr val="3F6DC1"/>
    <a:srgbClr val="355DA5"/>
    <a:srgbClr val="2D4F8B"/>
    <a:srgbClr val="5780C9"/>
    <a:srgbClr val="365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7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32" y="84"/>
      </p:cViewPr>
      <p:guideLst>
        <p:guide orient="horz" pos="2348"/>
        <p:guide pos="38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0" Type="http://schemas.openxmlformats.org/officeDocument/2006/relationships/tags" Target="tags/tag31.xml"/><Relationship Id="rId11" Type="http://schemas.openxmlformats.org/officeDocument/2006/relationships/slide" Target="slides/slide8.xml"/><Relationship Id="rId109" Type="http://schemas.openxmlformats.org/officeDocument/2006/relationships/tableStyles" Target="tableStyles.xml"/><Relationship Id="rId108" Type="http://schemas.openxmlformats.org/officeDocument/2006/relationships/viewProps" Target="viewProps.xml"/><Relationship Id="rId107" Type="http://schemas.openxmlformats.org/officeDocument/2006/relationships/presProps" Target="presProps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18FC8-309C-42F9-B8B3-C67474041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6EF97-0E35-4C90-89B7-B52FDAAD01D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C83C6A-7CA0-4726-97FA-C69E7B84047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B99-5D56-495B-BDA6-049F62BA0A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88DB-C0BC-4211-8BDF-33F88C7B8C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tags" Target="../tags/tag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zh-CN" sz="54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1251053" y="3428852"/>
            <a:ext cx="92557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zh-CN" sz="40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第二十五课 难道你们不觉得无聊吗</a:t>
            </a:r>
            <a:r>
              <a:rPr lang="zh-CN" altLang="zh-CN" sz="4000" b="1" spc="300" dirty="0" smtClean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zh-CN" altLang="zh-CN" sz="4000" b="1" spc="300" dirty="0" smtClean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5476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李  睿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506" name="标题 1"/>
          <p:cNvSpPr txBox="1"/>
          <p:nvPr/>
        </p:nvSpPr>
        <p:spPr>
          <a:xfrm>
            <a:off x="567055" y="521970"/>
            <a:ext cx="10515600" cy="8178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读句子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1190625"/>
            <a:ext cx="7378700" cy="55038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68325" y="1325563"/>
            <a:ext cx="11099800" cy="5410200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从前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有一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对兄弟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，哥哥非常聪明，可是他很懒；弟弟虽然没有哥哥聪明，可是他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却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非常努力。他们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小时候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邻居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们都觉得，哥哥聪明，以后一定能成功。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十年过去了，当邻居们再看到这对兄弟时，大家都很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吃惊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。因为他们发现，弟弟无论是家庭还是工作，都比哥哥好。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后来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，邻居们问弟弟成功的经验时，弟弟说：“只要你努力，一只坚持下去，抓住机会，就一定会成功，因为机会往往会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留</a:t>
            </a:r>
            <a:r>
              <a: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给有准备的人。”</a:t>
            </a:r>
            <a:endParaRPr kumimoji="1" lang="en-US" altLang="zh-CN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325563"/>
            <a:ext cx="9883775" cy="53736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744663" y="20462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44663" y="38623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20850" y="631507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71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3556" name="矩形 1"/>
          <p:cNvSpPr/>
          <p:nvPr/>
        </p:nvSpPr>
        <p:spPr>
          <a:xfrm>
            <a:off x="975995" y="868045"/>
            <a:ext cx="10587990" cy="53149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从前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 ≈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以前</a:t>
            </a:r>
            <a:endParaRPr lang="zh-CN" altLang="en-US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邻居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他们是邻居。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留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 remain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留下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我留了一些蛋糕给你，你饿的时候吃吧。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学校给我们留下了美好的印象。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2555" y="339090"/>
            <a:ext cx="5339080" cy="334264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506" name="标题 1"/>
          <p:cNvSpPr txBox="1"/>
          <p:nvPr/>
        </p:nvSpPr>
        <p:spPr>
          <a:xfrm>
            <a:off x="567055" y="521970"/>
            <a:ext cx="10515600" cy="8178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读句子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201738"/>
            <a:ext cx="7318375" cy="5546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75101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公园  安静  心情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65" y="0"/>
            <a:ext cx="4496435" cy="29768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19430" y="2200910"/>
            <a:ext cx="10834688" cy="34880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考试时，教室里非常</a:t>
            </a:r>
            <a:r>
              <a:rPr lang="zh-CN" altLang="en-US" sz="48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安静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公园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里很</a:t>
            </a:r>
            <a:r>
              <a:rPr lang="zh-CN" altLang="en-US" sz="40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安静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她去公园散散步，</a:t>
            </a:r>
            <a:r>
              <a:rPr lang="zh-CN" altLang="en-US" sz="4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心情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慢慢变好了。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你今天的</a:t>
            </a:r>
            <a:r>
              <a:rPr lang="zh-CN" altLang="en-US" sz="4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心情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怎么样？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0" name="Rectangle 2"/>
          <p:cNvSpPr txBox="1"/>
          <p:nvPr/>
        </p:nvSpPr>
        <p:spPr>
          <a:xfrm>
            <a:off x="2064385" y="916940"/>
            <a:ext cx="149098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安静</a:t>
            </a:r>
            <a:endParaRPr lang="zh-CN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3642360" y="916940"/>
            <a:ext cx="202057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— </a:t>
            </a:r>
            <a:r>
              <a:rPr lang="zh-CN" altLang="en-US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吵</a:t>
            </a:r>
            <a:endParaRPr lang="zh-CN" altLang="en-US" sz="4000" b="1" dirty="0">
              <a:solidFill>
                <a:srgbClr val="54823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1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charRg st="11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4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charRg st="24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1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charRg st="41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91300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单调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：简单的（贬义），重复而缺少变化的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595" y="2088011"/>
            <a:ext cx="4478368" cy="268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4859338" y="2537143"/>
            <a:ext cx="6945312" cy="2232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  如果房间里只有灰色、黑色和白色，颜色看起来就会有点儿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单调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4015" y="5352415"/>
            <a:ext cx="11430635" cy="9036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我们每天就是学习，没有其他的事，日子过得比较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单调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14905" y="971233"/>
            <a:ext cx="894715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工作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生活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内容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颜色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单调</a:t>
            </a:r>
            <a:endParaRPr lang="zh-CN" altLang="en-US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75101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3.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躺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406525"/>
            <a:ext cx="3289300" cy="23145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724275" y="2212975"/>
            <a:ext cx="7543800" cy="9772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宝宝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安静地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躺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在床上睡着了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294188"/>
            <a:ext cx="3289300" cy="21859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3724275" y="4289425"/>
            <a:ext cx="8467725" cy="9772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睡觉前，她总是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躺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在床上玩手机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24275" y="5397500"/>
            <a:ext cx="8467725" cy="9772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躺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着玩手机对眼睛不好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26593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无聊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6627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21040" y="374968"/>
            <a:ext cx="2857500" cy="285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227138" y="3132138"/>
            <a:ext cx="9201150" cy="957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一个人在家的时候，我觉得很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无聊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49725" y="4697413"/>
            <a:ext cx="6140450" cy="957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这部电影实在太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无聊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9825" y="1837690"/>
            <a:ext cx="13182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无聊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2348865" y="1619885"/>
            <a:ext cx="328549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≈</a:t>
            </a:r>
            <a:r>
              <a:rPr lang="zh-CN" altLang="en-US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没有意思</a:t>
            </a:r>
            <a:endParaRPr lang="zh-CN" altLang="en-US" sz="4000" b="1" dirty="0">
              <a:solidFill>
                <a:srgbClr val="54823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52705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讨厌</a:t>
            </a:r>
            <a:endParaRPr lang="zh-CN" altLang="zh-CN" sz="40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7890" y="2057400"/>
            <a:ext cx="10834688" cy="36360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怎么办？她说她不喜欢我，她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讨厌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最讨厌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他吃饭以前不洗手。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随便发脾气的人总是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让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人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讨厌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并不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讨厌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吃甜的，我只是怕胖。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0" name="Rectangle 2"/>
          <p:cNvSpPr txBox="1"/>
          <p:nvPr/>
        </p:nvSpPr>
        <p:spPr>
          <a:xfrm>
            <a:off x="3946525" y="941070"/>
            <a:ext cx="154813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讨厌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5232400" y="914400"/>
            <a:ext cx="216598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— </a:t>
            </a:r>
            <a:r>
              <a:rPr lang="zh-CN" altLang="en-US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喜欢</a:t>
            </a:r>
            <a:endParaRPr lang="zh-CN" altLang="en-US" sz="4000" b="1" dirty="0">
              <a:solidFill>
                <a:srgbClr val="54823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18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2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32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7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charRg st="47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69049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≈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节约</a:t>
            </a:r>
            <a:endParaRPr lang="zh-CN" altLang="en-US" sz="40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7575" y="1893888"/>
            <a:ext cx="103568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6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妈妈总是说用手洗衣服比用洗衣机更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水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，可是我觉得洗衣机比较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时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力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6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打车虽然不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钱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，但是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时间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6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奖学金要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着点花，不要随便花。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0" name="Rectangle 2"/>
          <p:cNvSpPr txBox="1"/>
          <p:nvPr/>
        </p:nvSpPr>
        <p:spPr>
          <a:xfrm>
            <a:off x="2490470" y="1355090"/>
            <a:ext cx="6177280" cy="61722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省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电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水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钱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时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力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3252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难道</a:t>
            </a:r>
            <a:r>
              <a:rPr lang="en-US" altLang="zh-CN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……(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吗</a:t>
            </a:r>
            <a:r>
              <a:rPr lang="en-US" altLang="zh-CN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？</a:t>
            </a:r>
            <a:endParaRPr lang="zh-CN" altLang="en-US"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012825" y="1206500"/>
            <a:ext cx="7312025" cy="24082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你们去玩吧，我不去了。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你不喜欢打篮球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1012825" y="3810000"/>
            <a:ext cx="10431463" cy="24098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我的周末比较单调，一般就是待在家睡觉。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你不觉得无聊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4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charRg st="14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charRg st="0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22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charRg st="22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325563"/>
            <a:ext cx="10807700" cy="500856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141538" y="3678238"/>
            <a:ext cx="78755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你不知道今天是玛丽亚的生日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8688" y="5494338"/>
            <a:ext cx="7877175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你没有听说过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功夫熊猫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P498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495425" y="915035"/>
            <a:ext cx="10288905" cy="36830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1" lang="zh-CN" altLang="en-US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grpSp>
        <p:nvGrpSpPr>
          <p:cNvPr id="31747" name="组 7"/>
          <p:cNvGrpSpPr/>
          <p:nvPr/>
        </p:nvGrpSpPr>
        <p:grpSpPr>
          <a:xfrm>
            <a:off x="1447800" y="927735"/>
            <a:ext cx="9652000" cy="5930265"/>
            <a:chOff x="801384" y="60981"/>
            <a:chExt cx="10380190" cy="6767739"/>
          </a:xfrm>
        </p:grpSpPr>
        <p:pic>
          <p:nvPicPr>
            <p:cNvPr id="3175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01384" y="60981"/>
              <a:ext cx="10380190" cy="52379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1753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7242" y="5316474"/>
              <a:ext cx="10284332" cy="151224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2789555" y="1813560"/>
            <a:ext cx="82664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你没听见老师说这节课不能请假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67635" y="3168015"/>
            <a:ext cx="8022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他是学校里唱歌唱得最好的，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你不认识他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635" y="4705985"/>
            <a:ext cx="65119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你看起来非常困，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昨晚没睡觉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89555" y="6142990"/>
            <a:ext cx="8778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你怎么没带伞？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你没看昨天的天气预报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84455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lang="zh-CN" altLang="en-US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不仅</a:t>
            </a:r>
            <a:r>
              <a:rPr lang="en-US" altLang="zh-CN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不但</a:t>
            </a:r>
            <a:r>
              <a:rPr lang="en-US" altLang="zh-CN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，而且</a:t>
            </a:r>
            <a:r>
              <a:rPr lang="en-US" altLang="zh-CN"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endParaRPr lang="en-US" altLang="zh-CN" sz="40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448945" y="2613660"/>
            <a:ext cx="11386185" cy="3409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每天</a:t>
            </a:r>
            <a:r>
              <a:rPr lang="zh-CN" altLang="en-US" sz="4000" b="1" u="sng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跑步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不仅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对身体健康有好处，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还可以减肥。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u="sng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会说英语，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还会说法语。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不仅</a:t>
            </a:r>
            <a:r>
              <a:rPr lang="zh-CN" altLang="en-US" sz="4000" b="1" u="sng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想来中国，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4000" b="1" u="sng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他的妹妹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也想来。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1725" y="1339215"/>
            <a:ext cx="65335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S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不仅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，而且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1725" y="2165985"/>
            <a:ext cx="77025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不仅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S1……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，而且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S2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4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24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1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41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325563"/>
            <a:ext cx="10706100" cy="496252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987550" y="3636963"/>
            <a:ext cx="90090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那家服装店的衣服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贵，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质量也不好。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7550" y="5464175"/>
            <a:ext cx="9502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这次出差我们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要去北京，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还要去上海。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715963"/>
            <a:ext cx="11107738" cy="54673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070100" y="1695450"/>
            <a:ext cx="900906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这次考试题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不难，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也很简单。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76438" y="3570288"/>
            <a:ext cx="901065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优秀，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他的家人和老师都喜欢他。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7668" y="5439728"/>
            <a:ext cx="102949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现在手机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可以打电话，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而且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可以拍照、看电影。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04964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又……又……</a:t>
            </a:r>
            <a:endParaRPr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509588" y="1787525"/>
            <a:ext cx="10564812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这儿卖的苹果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大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甜。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去公园散步，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安静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省钱。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他们高兴得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跳。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这几天天气很糟糕，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刮风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下雨。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0" name="Rectangle 2"/>
          <p:cNvSpPr txBox="1"/>
          <p:nvPr/>
        </p:nvSpPr>
        <p:spPr>
          <a:xfrm>
            <a:off x="1139190" y="1170305"/>
            <a:ext cx="6177280" cy="61722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+Adj./V.+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+Adj./V.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7052945" y="1345565"/>
            <a:ext cx="4394835" cy="61722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都是好的，都是不好的</a:t>
            </a:r>
            <a:endParaRPr lang="zh-CN" altLang="en-US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772795"/>
            <a:ext cx="7753985" cy="586295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2729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恐怕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2805" y="196215"/>
            <a:ext cx="3929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≈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估计，担心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901700" y="1933575"/>
            <a:ext cx="10388600" cy="39354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这么晚了，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他今天不会来了。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周末去公园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人很多吧？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这个问题太难了，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他回答不出来。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把手机落在教室了。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6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6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9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29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7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charRg st="47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38915" name="组 4"/>
          <p:cNvGrpSpPr/>
          <p:nvPr/>
        </p:nvGrpSpPr>
        <p:grpSpPr>
          <a:xfrm>
            <a:off x="1198563" y="1325563"/>
            <a:ext cx="9877425" cy="4983162"/>
            <a:chOff x="1371314" y="1325563"/>
            <a:chExt cx="9118600" cy="4283391"/>
          </a:xfrm>
        </p:grpSpPr>
        <p:pic>
          <p:nvPicPr>
            <p:cNvPr id="38922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71314" y="1325563"/>
              <a:ext cx="9118600" cy="20793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23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1314" y="3497378"/>
              <a:ext cx="9118600" cy="211157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068388" y="1325563"/>
            <a:ext cx="9925050" cy="504507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1" lang="zh-CN" altLang="en-US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11613" y="2049463"/>
            <a:ext cx="51530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一会儿会饿。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16550" y="2971800"/>
            <a:ext cx="515461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不能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参加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表演了。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86338" y="3789363"/>
            <a:ext cx="51530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这次我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要不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及格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21200" y="4705350"/>
            <a:ext cx="515302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我们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赶不上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飞机了。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92775" y="5621338"/>
            <a:ext cx="51530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他不能顺利毕业了。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5088255" y="291465"/>
            <a:ext cx="6782435" cy="61722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赶飞机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：抓紧时间去坐飞机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67570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5:</a:t>
            </a:r>
            <a:r>
              <a:rPr kumimoji="0" lang="zh-CN" altLang="en-US" sz="44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既……又/也……</a:t>
            </a:r>
            <a:endParaRPr kumimoji="0" lang="zh-CN" altLang="en-US" sz="4400" b="1" i="0" u="none" strike="noStrike" kern="1200" cap="none" spc="0" normalizeH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323215" y="2711450"/>
            <a:ext cx="11341100" cy="375983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听说他要去中国学习，妈妈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高兴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担心。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来中国上大学，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能学习汉语，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能了解中国文化。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打篮球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能锻炼身体，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能放松心情。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0" name="Rectangle 2"/>
          <p:cNvSpPr txBox="1"/>
          <p:nvPr/>
        </p:nvSpPr>
        <p:spPr>
          <a:xfrm>
            <a:off x="1177290" y="1688465"/>
            <a:ext cx="6177280" cy="61722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+adj.+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+adj.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r>
              <a:rPr lang="en-US" altLang="zh-CN" sz="4000" b="1" baseline="-25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，又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r>
              <a:rPr lang="en-US" altLang="zh-CN" sz="4000" b="1" baseline="-25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+……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20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4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4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541463"/>
            <a:ext cx="10712450" cy="447516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471613" y="3341688"/>
            <a:ext cx="63881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张老师上课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幽默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精彩。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1613" y="5141913"/>
            <a:ext cx="813435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下完雨以后，空气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干净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新鲜。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P501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749300"/>
            <a:ext cx="10910888" cy="55133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400175" y="1758950"/>
            <a:ext cx="859631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整天玩游戏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对眼睛不好，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影响学习。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00175" y="3640138"/>
            <a:ext cx="93773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骑自行车上班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可以锻炼身体，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很环保。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00175" y="5519738"/>
            <a:ext cx="927417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这个孩子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有很多优点，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有不少缺点。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P501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299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6:算了，……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012825" y="1810385"/>
            <a:ext cx="10267950" cy="24082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你还没写完作文吗？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算了，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太难了，我想先休息一会儿。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1012825" y="3810000"/>
            <a:ext cx="10431463" cy="24098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对不起，我现在有点儿事实在走不开。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算了，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我自己去吧。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2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charRg st="12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2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charRg st="2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738313"/>
            <a:ext cx="10880725" cy="431323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027238" y="3351213"/>
            <a:ext cx="6386512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算了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，我累了，不去了。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27238" y="5178425"/>
            <a:ext cx="638651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算了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，那我自己去吧。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822325"/>
            <a:ext cx="10514013" cy="524192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232025" y="1697038"/>
            <a:ext cx="9080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算了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，马上要考试了，我没有心情。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32025" y="3516313"/>
            <a:ext cx="91614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算了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，我讨厌人多的地方。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32025" y="5335588"/>
            <a:ext cx="63881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算了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，考试比较重要。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7249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7:才是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962025" y="1206500"/>
            <a:ext cx="10267950" cy="24082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我们出去打篮球吧？或者去公园散步？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算了吧，我觉得在床上躺着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才是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最舒服的。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962025" y="3711575"/>
            <a:ext cx="10787063" cy="24098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她是你的室友吧？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不对，她旁边那个高个子的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才是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我的室友。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charRg st="20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11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charRg st="11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7107" name="组 4"/>
          <p:cNvGrpSpPr/>
          <p:nvPr/>
        </p:nvGrpSpPr>
        <p:grpSpPr>
          <a:xfrm>
            <a:off x="1333500" y="1325563"/>
            <a:ext cx="9515475" cy="5084762"/>
            <a:chOff x="1369857" y="1325563"/>
            <a:chExt cx="9606753" cy="5238593"/>
          </a:xfrm>
        </p:grpSpPr>
        <p:pic>
          <p:nvPicPr>
            <p:cNvPr id="47114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69857" y="1325563"/>
              <a:ext cx="9534835" cy="29299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15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1775" y="4368501"/>
              <a:ext cx="9534835" cy="219565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302068" y="1325563"/>
            <a:ext cx="9586913" cy="511651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1" lang="zh-CN" altLang="en-US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15000" y="1833563"/>
            <a:ext cx="37687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那本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我的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51550" y="2646363"/>
            <a:ext cx="486886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桌子上的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我们的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15000" y="3427413"/>
            <a:ext cx="489743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靠门的座位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你的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88063" y="4124325"/>
            <a:ext cx="44227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身体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最重要的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76450" y="5764213"/>
            <a:ext cx="812641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想各种办法帮你的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你真正的朋友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2684145" y="3518535"/>
            <a:ext cx="778510" cy="73152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071110" y="4979035"/>
            <a:ext cx="1424940" cy="73152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7249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8</a:t>
            </a:r>
            <a:r>
              <a:rPr kumimoji="0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:总是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231775" y="1273175"/>
            <a:ext cx="11842750" cy="46323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别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待在宿舍，多无聊啊。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妈妈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说：“便宜没好货，好货不便宜”。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你怎么了？最近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5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发脾气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4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charRg st="14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35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35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584325"/>
            <a:ext cx="10956925" cy="452437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430338" y="3414713"/>
            <a:ext cx="641985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最近上班的路上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堵车。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30338" y="5297488"/>
            <a:ext cx="641985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一个人在教室里学习。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830263"/>
            <a:ext cx="10633075" cy="536733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471613" y="1833563"/>
            <a:ext cx="641826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你怎么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不明白我的意思。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71613" y="3651250"/>
            <a:ext cx="641826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我爸爸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去现场看比赛。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1613" y="5470525"/>
            <a:ext cx="641826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她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喜欢自己在家里做饭。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0965" y="545465"/>
            <a:ext cx="11859895" cy="6187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1150" y="699770"/>
            <a:ext cx="11439525" cy="535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闹钟  奖学金  书包  申请表  辅导书  出租车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公司    客服  物品  车牌号  司机  年龄  消息  首汽出租车  上下</a:t>
            </a:r>
            <a:endParaRPr lang="en-US" altLang="zh-CN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读  毕业  堵车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提  响  装  填  弄  丢  申请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感谢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落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开车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具体  特别  尽快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糟糕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endParaRPr lang="en-US" altLang="zh-CN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只要……，就……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来得及  来不及</a:t>
            </a: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不见了  </a:t>
            </a:r>
            <a:endParaRPr lang="zh-CN" altLang="en-US" sz="36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496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08113"/>
            <a:ext cx="11004550" cy="474503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线连接符 3"/>
          <p:cNvCxnSpPr/>
          <p:nvPr/>
        </p:nvCxnSpPr>
        <p:spPr>
          <a:xfrm>
            <a:off x="5165725" y="3105150"/>
            <a:ext cx="1954213" cy="135413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线连接符 5"/>
          <p:cNvCxnSpPr/>
          <p:nvPr/>
        </p:nvCxnSpPr>
        <p:spPr>
          <a:xfrm>
            <a:off x="4375150" y="3771900"/>
            <a:ext cx="2744788" cy="14160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连接符 7"/>
          <p:cNvCxnSpPr/>
          <p:nvPr/>
        </p:nvCxnSpPr>
        <p:spPr>
          <a:xfrm flipV="1">
            <a:off x="4765675" y="3105150"/>
            <a:ext cx="2354263" cy="139223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9"/>
          <p:cNvCxnSpPr/>
          <p:nvPr/>
        </p:nvCxnSpPr>
        <p:spPr>
          <a:xfrm>
            <a:off x="4765675" y="5187950"/>
            <a:ext cx="2354263" cy="66833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1"/>
          <p:cNvCxnSpPr/>
          <p:nvPr/>
        </p:nvCxnSpPr>
        <p:spPr>
          <a:xfrm flipV="1">
            <a:off x="5546725" y="3800475"/>
            <a:ext cx="1573213" cy="20716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47377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课文听力练习：P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504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355725"/>
            <a:ext cx="9993313" cy="532130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9993313" y="29559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993313" y="35496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993313" y="42052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993313" y="47990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993313" y="545306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993313" y="60261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 dirty="0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52234" name="文本框 10"/>
          <p:cNvSpPr txBox="1"/>
          <p:nvPr/>
        </p:nvSpPr>
        <p:spPr>
          <a:xfrm>
            <a:off x="9812338" y="1403350"/>
            <a:ext cx="1231900" cy="369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/>
          </a:p>
        </p:txBody>
      </p:sp>
      <p:pic>
        <p:nvPicPr>
          <p:cNvPr id="20" name="25-03.wav">
            <a:hlinkClick r:id="" action="ppaction://media"/>
          </p:cNvPr>
          <p:cNvPicPr>
            <a:picLocks noChangeAspect="1"/>
          </p:cNvPicPr>
          <p:nvPr>
            <a:wavAudioFile r:embed="rId2" name="DC20A730.wav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43602" y="1355725"/>
            <a:ext cx="568218" cy="56821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4" grpId="0"/>
      <p:bldP spid="7" grpId="0"/>
      <p:bldP spid="8" grpId="0"/>
      <p:bldP spid="9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4275" name="文本框 2"/>
          <p:cNvSpPr txBox="1"/>
          <p:nvPr/>
        </p:nvSpPr>
        <p:spPr>
          <a:xfrm>
            <a:off x="449580" y="1080770"/>
            <a:ext cx="1129220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阿尔达，周末的时候，你一般都做什么？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我一般写写作业、上上网、看看书，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      没什么特别的，你呢？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我的周末就更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单调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了，一般就待在家里睡觉。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难道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你们不觉得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无聊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吗？周末可以出去走走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      啊，比如看看电影、唱唱歌、逛逛街啊。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64173" y="1305560"/>
            <a:ext cx="11201400" cy="42462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可是我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讨厌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人多的地方，而且我也不想花钱。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那你可以去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公园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散散步，不仅对身体好，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      而且也不用花钱。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周小明：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这个主意不错，去公园散步，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又安静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又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省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钱，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心情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也好。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8369" name="文本框 1"/>
          <p:cNvSpPr txBox="1"/>
          <p:nvPr/>
        </p:nvSpPr>
        <p:spPr>
          <a:xfrm>
            <a:off x="483553" y="1218248"/>
            <a:ext cx="11223625" cy="4246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阿尔达：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可是周末公园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恐怕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人很多吧？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要不跟我一起去打篮球？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   打篮球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既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能锻炼身体，又能认识新朋友。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阿尔达：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算了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，我觉得在床上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躺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着看书才是最舒服的。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哎，别</a:t>
            </a:r>
            <a:r>
              <a:rPr lang="zh-CN" altLang="en-US" sz="36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总是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待在宿舍了，多没意思啊！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5220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zh-CN" altLang="en-US" sz="32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16000" y="1617345"/>
            <a:ext cx="9729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55015" y="781050"/>
            <a:ext cx="1037717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阿尔达周末一般写写作业</a:t>
            </a:r>
            <a:r>
              <a:rPr lang="zh-CN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______、看看书，周小明的周末很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，一般都待在家里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。马克觉得他们这样很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，周末应该出去走走。但是阿尔达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人多的地方，而且他也不想花钱。马克建议他去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散散步。周小明同意这个想法，去公园又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又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，心情也很好。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阿尔达担心公园的人很多，马克邀请他和自己去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，既能锻炼身体，又能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新朋友。阿尔达还是觉得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看书是舒服的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1410" y="1540510"/>
            <a:ext cx="1005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单调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25465" y="925195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上上网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75555" y="1540510"/>
            <a:ext cx="13823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睡觉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90735" y="1540510"/>
            <a:ext cx="1166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无聊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97705" y="2828290"/>
            <a:ext cx="1127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公园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40730" y="2140585"/>
            <a:ext cx="1089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讨厌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07540" y="3467735"/>
            <a:ext cx="115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安静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75355" y="3467735"/>
            <a:ext cx="1022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省钱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19500" y="4745990"/>
            <a:ext cx="115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认识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89695" y="4096385"/>
            <a:ext cx="1520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打篮球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25205" y="4745990"/>
            <a:ext cx="1155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躺着</a:t>
            </a:r>
            <a:endParaRPr lang="zh-CN" altLang="en-US" sz="28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5" grpId="0"/>
      <p:bldP spid="7" grpId="0"/>
      <p:bldP spid="9" grpId="0"/>
      <p:bldP spid="16" grpId="0"/>
      <p:bldP spid="17" grpId="0"/>
      <p:bldP spid="19" grpId="0"/>
      <p:bldP spid="20" grpId="0"/>
      <p:bldP spid="3" grpId="0"/>
      <p:bldP spid="6" grpId="0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5298" name="文本框 2"/>
          <p:cNvSpPr txBox="1"/>
          <p:nvPr/>
        </p:nvSpPr>
        <p:spPr>
          <a:xfrm>
            <a:off x="338138" y="1034098"/>
            <a:ext cx="11515725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周小明：阿尔达，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，你一般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阿尔达：我一般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，你呢？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周小明：我的周末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，一般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克：难道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？周末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比如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啊。</a:t>
            </a:r>
            <a:endParaRPr lang="zh-CN" altLang="en-US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7345" name="文本框 1"/>
          <p:cNvSpPr txBox="1"/>
          <p:nvPr/>
        </p:nvSpPr>
        <p:spPr>
          <a:xfrm>
            <a:off x="862965" y="1305243"/>
            <a:ext cx="8642350" cy="4246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阿尔达：可是我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，而且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克：那你可以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，不仅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而且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周小明：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，去公园散步，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9393" name="文本框 1"/>
          <p:cNvSpPr txBox="1"/>
          <p:nvPr/>
        </p:nvSpPr>
        <p:spPr>
          <a:xfrm>
            <a:off x="1022350" y="1306195"/>
            <a:ext cx="10147300" cy="4246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阿尔达：可是周末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克：要不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打篮球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阿尔达：算了，我觉得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马  克：哎，别总是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endParaRPr lang="zh-CN" altLang="en-US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38175" y="713740"/>
            <a:ext cx="11166475" cy="6042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015" y="781050"/>
            <a:ext cx="1116457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1:别提了</a:t>
            </a:r>
            <a:endParaRPr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2:A＋被＋（B）＋V＋了</a:t>
            </a:r>
            <a:endParaRPr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3:弄</a:t>
            </a:r>
            <a:endParaRPr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4:</a:t>
            </a:r>
            <a:r>
              <a:rPr lang="en-US" altLang="zh-CN" sz="28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: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特别</a:t>
            </a:r>
            <a:r>
              <a:rPr lang="en-US" altLang="zh-CN" sz="2800" b="1" baseline="-25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3</a:t>
            </a:r>
            <a:endParaRPr kumimoji="0" lang="zh-CN" altLang="en-US" sz="2800" b="1" i="0" u="none" strike="noStrike" kern="1200" cap="none" spc="0" normalizeH="0" baseline="-25000" noProof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fontAlgn="auto">
              <a:lnSpc>
                <a:spcPct val="150000"/>
              </a:lnSpc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5: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A+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叫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+B+V+……+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6: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这个、那个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7</a:t>
            </a: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: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只要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，就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47377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课文听力练习：P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504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1355725"/>
            <a:ext cx="10064750" cy="53228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33550" y="6010275"/>
            <a:ext cx="5268913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7  5  3  4  2  6  1  8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 spc="300" dirty="0" smtClean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 smtClean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3556" name="矩形 1"/>
          <p:cNvSpPr/>
          <p:nvPr/>
        </p:nvSpPr>
        <p:spPr>
          <a:xfrm>
            <a:off x="469900" y="842010"/>
            <a:ext cx="11363325" cy="4813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心情   公园  安静 </a:t>
            </a:r>
            <a:endParaRPr lang="zh-CN" altLang="en-US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zh-CN" altLang="en-US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讨厌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不用     </a:t>
            </a:r>
            <a:r>
              <a:rPr lang="zh-CN" altLang="en-US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躺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省  </a:t>
            </a:r>
            <a:endParaRPr lang="en-US" altLang="zh-CN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单调   </a:t>
            </a:r>
            <a:r>
              <a:rPr lang="zh-CN" altLang="en-US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无聊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endParaRPr lang="zh-CN" altLang="en-US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恐怕   才是   总是</a:t>
            </a:r>
            <a:endParaRPr lang="zh-CN" altLang="en-US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难道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吗？  算了，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  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既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不仅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不但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，而且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zh-CN" altLang="en-US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0515" y="713740"/>
            <a:ext cx="1168209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63295" y="841375"/>
            <a:ext cx="10632440" cy="5605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1:难道……(吗)？</a:t>
            </a:r>
            <a:endParaRPr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2:不仅/不但……，而且……</a:t>
            </a:r>
            <a:endParaRPr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3:又……又……</a:t>
            </a:r>
            <a:endParaRPr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4:恐怕</a:t>
            </a:r>
            <a:endParaRPr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en-US" altLang="zh-CN" sz="32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5:</a:t>
            </a:r>
            <a:r>
              <a:rPr lang="zh-CN" altLang="en-US" sz="32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既……又/也……</a:t>
            </a:r>
            <a:endParaRPr lang="zh-CN" altLang="en-US" sz="32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6:算了，……</a:t>
            </a:r>
            <a:endParaRPr lang="zh-CN" altLang="en-US"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7:才是</a:t>
            </a:r>
            <a:endParaRPr lang="zh-CN" altLang="en-US"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8:总是</a:t>
            </a:r>
            <a:endParaRPr lang="zh-CN" altLang="en-US"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015" y="713740"/>
            <a:ext cx="1104963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好</a:t>
            </a:r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P506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257300"/>
            <a:ext cx="8328025" cy="54038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452688" y="1341438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装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52688" y="2049463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衣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73700" y="1341438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73700" y="2049463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虽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75675" y="1341438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物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575675" y="2049463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52688" y="3294063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52688" y="3998913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73700" y="3303588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来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73700" y="3992563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悔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77263" y="3290888"/>
            <a:ext cx="8016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577263" y="4011613"/>
            <a:ext cx="8016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开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257425" y="5241925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246313" y="5946775"/>
            <a:ext cx="8016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口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40213" y="5238750"/>
            <a:ext cx="803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尝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229100" y="5946775"/>
            <a:ext cx="8016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笔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50063" y="5238750"/>
            <a:ext cx="8016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验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850063" y="5954713"/>
            <a:ext cx="801687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869363" y="5238750"/>
            <a:ext cx="8016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理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869363" y="5970588"/>
            <a:ext cx="8016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济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P506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763713"/>
            <a:ext cx="11579225" cy="39512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385888" y="2049463"/>
            <a:ext cx="180816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拍广告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24425" y="2049463"/>
            <a:ext cx="1809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拍照片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7950" y="2044700"/>
            <a:ext cx="180816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拍电影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85888" y="3030538"/>
            <a:ext cx="180816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当演员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24425" y="3030538"/>
            <a:ext cx="1809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当明星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97950" y="3030538"/>
            <a:ext cx="1809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当老师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85888" y="3959225"/>
            <a:ext cx="133826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丢脸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24425" y="3959225"/>
            <a:ext cx="20002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丢面子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97950" y="3962400"/>
            <a:ext cx="14922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丢人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85888" y="4886325"/>
            <a:ext cx="232251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参加面试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4425" y="4886325"/>
            <a:ext cx="23241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参加考试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97950" y="4886325"/>
            <a:ext cx="23241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参加比赛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P507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" y="902653"/>
            <a:ext cx="10325100" cy="68262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045653" y="883603"/>
            <a:ext cx="14493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有趣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953" y="902653"/>
            <a:ext cx="12715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讨厌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82790" y="904240"/>
            <a:ext cx="14493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省钱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83103" y="902653"/>
            <a:ext cx="12715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成功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30" y="1682115"/>
            <a:ext cx="6478905" cy="4959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71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4380" y="7727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984885" y="885190"/>
            <a:ext cx="10587990" cy="4831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服装   拍    广告   参加   报名   当   面试   经验   机会   难得   后悔   总  明星   挑战   尝试   事物   丢脸   母  面子   失败  表现  偷偷</a:t>
            </a:r>
            <a:endParaRPr lang="zh-CN" altLang="en-US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既然……，就……</a:t>
            </a:r>
            <a:endParaRPr lang="zh-CN" altLang="en-US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78460" y="989965"/>
            <a:ext cx="11708130" cy="53873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2530" name="矩形 3"/>
          <p:cNvSpPr/>
          <p:nvPr/>
        </p:nvSpPr>
        <p:spPr>
          <a:xfrm>
            <a:off x="825500" y="81280"/>
            <a:ext cx="97320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服装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：衣服、鞋帽及佩饰的总称</a:t>
            </a:r>
            <a:endParaRPr lang="zh-CN" altLang="en-US" sz="28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1463040"/>
            <a:ext cx="4661535" cy="3094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5036820" y="2148523"/>
            <a:ext cx="6910388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    今晚我有一个很重要的聚会，我得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一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套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正式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的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服装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5895340" y="1183640"/>
            <a:ext cx="1811020" cy="6616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一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套</a:t>
            </a:r>
            <a:endParaRPr lang="zh-CN" altLang="en-US" sz="48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7396480" y="1183640"/>
            <a:ext cx="1811020" cy="6616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服装</a:t>
            </a:r>
            <a:endParaRPr lang="zh-CN" altLang="en-US" sz="4000" b="1" dirty="0">
              <a:solidFill>
                <a:srgbClr val="548235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0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明星  拍  广告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334645" y="2508250"/>
            <a:ext cx="7021830" cy="67373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很多明星都</a:t>
            </a:r>
            <a:r>
              <a:rPr lang="zh-CN" altLang="en-US" sz="3600" b="1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拍</a:t>
            </a: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过百事可乐的</a:t>
            </a:r>
            <a:r>
              <a:rPr lang="zh-CN" alt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广告</a:t>
            </a: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935" y="0"/>
            <a:ext cx="4838065" cy="37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 txBox="1"/>
          <p:nvPr/>
        </p:nvSpPr>
        <p:spPr>
          <a:xfrm>
            <a:off x="334645" y="4509135"/>
            <a:ext cx="7021830" cy="6616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拍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视频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电影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广告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抖音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38700" y="4090035"/>
            <a:ext cx="1524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[dǒu yīn]</a:t>
            </a:r>
            <a:endParaRPr lang="zh-CN" altLang="en-US" sz="2400"/>
          </a:p>
        </p:txBody>
      </p:sp>
      <p:sp>
        <p:nvSpPr>
          <p:cNvPr id="8" name="Rectangle 2"/>
          <p:cNvSpPr txBox="1"/>
          <p:nvPr/>
        </p:nvSpPr>
        <p:spPr>
          <a:xfrm>
            <a:off x="762000" y="5401310"/>
            <a:ext cx="4368165" cy="7480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你们喜欢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拍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抖音吗？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Rectangle 2"/>
          <p:cNvSpPr txBox="1"/>
          <p:nvPr/>
        </p:nvSpPr>
        <p:spPr>
          <a:xfrm>
            <a:off x="334645" y="1346200"/>
            <a:ext cx="5426710" cy="67373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你知道这是什么</a:t>
            </a:r>
            <a:r>
              <a:rPr lang="zh-CN" alt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广告</a:t>
            </a:r>
            <a:r>
              <a:rPr lang="zh-CN" altLang="en-US" sz="36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吗？</a:t>
            </a:r>
            <a:endParaRPr lang="zh-CN" altLang="en-US" sz="3600" b="1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8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0" lvl="0" indent="0"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当</a:t>
            </a: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+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职业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426528" y="1468438"/>
            <a:ext cx="8258175" cy="219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我想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当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一个大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明星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长大以后，我想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当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科学家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60830" y="4172585"/>
            <a:ext cx="560197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0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A:</a:t>
            </a:r>
            <a:r>
              <a:rPr lang="zh-CN" altLang="en-US" sz="40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你的</a:t>
            </a:r>
            <a:r>
              <a:rPr lang="zh-CN" alt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理想</a:t>
            </a:r>
            <a:r>
              <a:rPr lang="zh-CN" altLang="en-US" sz="40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是什么？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40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B:</a:t>
            </a:r>
            <a:r>
              <a:rPr lang="zh-CN" altLang="en-US" sz="40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我想</a:t>
            </a:r>
            <a:r>
              <a:rPr lang="zh-CN" altLang="en-US" sz="4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当</a:t>
            </a:r>
            <a:r>
              <a:rPr lang="en-US" altLang="zh-CN" sz="40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000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6133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参加  面试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1" name="Rectangle 2"/>
          <p:cNvSpPr txBox="1"/>
          <p:nvPr/>
        </p:nvSpPr>
        <p:spPr>
          <a:xfrm>
            <a:off x="1009015" y="1386840"/>
            <a:ext cx="7059295" cy="8070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参加</a:t>
            </a:r>
            <a:r>
              <a:rPr lang="en-US" altLang="zh-CN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考试</a:t>
            </a:r>
            <a:r>
              <a:rPr lang="en-US" altLang="zh-CN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聚会</a:t>
            </a:r>
            <a:r>
              <a:rPr lang="en-US" altLang="zh-CN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比赛</a:t>
            </a:r>
            <a:r>
              <a:rPr lang="en-US" altLang="zh-CN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（活动）</a:t>
            </a:r>
            <a:endParaRPr lang="zh-CN" altLang="en-US" sz="3200" b="1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201930" y="2409190"/>
            <a:ext cx="11513820" cy="183769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我想</a:t>
            </a:r>
            <a:r>
              <a:rPr lang="zh-CN" altLang="en-US" sz="4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参加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学校的篮球</a:t>
            </a:r>
            <a:r>
              <a:rPr lang="zh-CN" altLang="en-US" sz="4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比赛</a:t>
            </a: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2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如果你不按时交作业和上课，你就不能</a:t>
            </a:r>
            <a:r>
              <a:rPr lang="zh-CN" altLang="en-US" sz="4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参加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YKK</a:t>
            </a:r>
            <a:r>
              <a:rPr lang="zh-CN" altLang="en-US" sz="40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考试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1009015" y="4402455"/>
            <a:ext cx="7059295" cy="8070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考试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笔试</a:t>
            </a:r>
            <a:r>
              <a:rPr lang="en-US" altLang="zh-CN" sz="32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面试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201930" y="5012690"/>
            <a:ext cx="11513820" cy="14624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我通过了研究生考试的</a:t>
            </a:r>
            <a:r>
              <a:rPr lang="zh-CN" altLang="en-US" sz="3600" b="1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笔试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，但是没有通过</a:t>
            </a:r>
            <a:r>
              <a:rPr lang="zh-CN" alt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面试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6133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报名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45415" y="3281680"/>
            <a:ext cx="11094720" cy="30213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zh-CN" altLang="en-US" sz="3200" b="1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我想</a:t>
            </a:r>
            <a:r>
              <a:rPr lang="zh-CN" alt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报名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参加</a:t>
            </a:r>
            <a:r>
              <a:rPr lang="en-US" altLang="zh-CN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HSK4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级考试。</a:t>
            </a:r>
            <a:endParaRPr lang="zh-CN" altLang="en-US" sz="3200" b="1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如果你想</a:t>
            </a:r>
            <a:r>
              <a:rPr lang="zh-CN" altLang="en-US" sz="36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报名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，请先填好</a:t>
            </a:r>
            <a:r>
              <a:rPr lang="zh-CN" altLang="en-US" sz="32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报名表，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然后</a:t>
            </a:r>
            <a:r>
              <a:rPr lang="zh-CN" altLang="en-US" sz="3200" b="1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交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一下</a:t>
            </a:r>
            <a:r>
              <a:rPr lang="zh-CN" altLang="en-US" sz="32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报名费</a:t>
            </a:r>
            <a:r>
              <a:rPr lang="zh-CN" altLang="en-US" sz="3200" b="1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200" b="1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zh-CN" altLang="en-US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2720" y="0"/>
            <a:ext cx="5305425" cy="4130040"/>
          </a:xfrm>
          <a:prstGeom prst="rect">
            <a:avLst/>
          </a:prstGeom>
        </p:spPr>
      </p:pic>
      <p:sp>
        <p:nvSpPr>
          <p:cNvPr id="6" name="Rectangle 2"/>
          <p:cNvSpPr txBox="1"/>
          <p:nvPr/>
        </p:nvSpPr>
        <p:spPr>
          <a:xfrm>
            <a:off x="2715895" y="1228090"/>
            <a:ext cx="1882140" cy="8070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报名表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1621790" y="1228090"/>
            <a:ext cx="1169035" cy="8070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张</a:t>
            </a:r>
            <a:endParaRPr lang="zh-CN" altLang="en-US" sz="40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2715895" y="2035175"/>
            <a:ext cx="1882140" cy="5911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报名费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6133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6.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机会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1010" y="2276475"/>
            <a:ext cx="1034351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虽然我们都在北京，可是一直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没有机会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见面。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我相信我们以后还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有机会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见面。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你们应该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抓住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这次考试的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机会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机会总是留给有准备的人。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530225" y="1431925"/>
            <a:ext cx="3898265" cy="59118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S+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（没）有机会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endParaRPr lang="en-US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5637530" y="1431925"/>
            <a:ext cx="2548255" cy="59118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ln>
                  <a:noFill/>
                </a:ln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抓住</a:t>
            </a:r>
            <a:r>
              <a:rPr lang="en-US" altLang="zh-CN" sz="3600" b="1">
                <a:ln>
                  <a:noFill/>
                </a:ln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 b="1">
                <a:ln>
                  <a:noFill/>
                </a:ln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机会</a:t>
            </a:r>
            <a:endParaRPr lang="zh-CN" altLang="en-US" sz="3600" b="1">
              <a:ln>
                <a:noFill/>
              </a:ln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1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21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36" end="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51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charRg st="51" end="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61334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7.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难得  后悔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85738" y="2178050"/>
            <a:ext cx="1178718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这是一个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难得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的工作机会。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这次留学的机会很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难得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，如果你不去，一定会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后悔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的。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我真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后悔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出门了，因为他今天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难得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来家里看我。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现在努力是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为了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以后不会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后悔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1120775" y="1160780"/>
            <a:ext cx="2848610" cy="117221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S+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难得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+……</a:t>
            </a:r>
            <a:endParaRPr lang="en-US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N+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很难得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6303010" y="1160780"/>
            <a:ext cx="2848610" cy="117221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后悔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endParaRPr lang="en-US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很后悔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3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3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42" end="6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64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charRg st="64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2241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8.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丢脸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96565" y="0"/>
            <a:ext cx="27095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= 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没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面子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4655" y="4434840"/>
            <a:ext cx="11099165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在同学面前被老师批评是一件</a:t>
            </a:r>
            <a:r>
              <a:rPr lang="zh-CN" altLang="en-US" sz="4800" b="1" dirty="0">
                <a:solidFill>
                  <a:srgbClr val="666699"/>
                </a:solidFill>
                <a:latin typeface="楷体" panose="02010609060101010101" charset="-122"/>
                <a:ea typeface="楷体" panose="02010609060101010101" charset="-122"/>
              </a:rPr>
              <a:t>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没面子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的事。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4655" y="1882775"/>
            <a:ext cx="100609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在公司被老板批评让他觉得</a:t>
            </a:r>
            <a:r>
              <a:rPr lang="zh-CN" altLang="en-US" sz="4800" b="1" dirty="0">
                <a:solidFill>
                  <a:srgbClr val="666699"/>
                </a:solidFill>
                <a:latin typeface="楷体" panose="02010609060101010101" charset="-122"/>
                <a:ea typeface="楷体" panose="02010609060101010101" charset="-122"/>
              </a:rPr>
              <a:t>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丢脸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9698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4185" y="0"/>
            <a:ext cx="4107815" cy="3543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6633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预习检查：生词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946150" y="1149350"/>
            <a:ext cx="10916285" cy="4559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单调   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无聊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讨厌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心情   公园  不用   安静   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躺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省    恐怕   才是   总是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难道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吗？  算了，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  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既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又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不仅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不但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，而且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zh-CN" altLang="en-US" sz="4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2241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9.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经验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29235" y="2165350"/>
            <a:ext cx="11262360" cy="415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我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没有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面试的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经验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，如果失败了，多没面子。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这位汉语老师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很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有经验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他经常出门，旅游的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经验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很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丰富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他毕业前就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打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过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，所以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积累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了很多工作的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经验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1120775" y="1160780"/>
            <a:ext cx="6607175" cy="117221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S+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很有经验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≈ 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经验很丰富</a:t>
            </a:r>
            <a:endParaRPr lang="en-US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积累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经验           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1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21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3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33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9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charRg st="49" end="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74282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10.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挑战  尝试  事物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699135" y="1170305"/>
            <a:ext cx="8849360" cy="193167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N. 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一种挑战</a:t>
            </a:r>
            <a:endParaRPr lang="zh-CN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来中国留学对他来说是一种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挑战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我们的人生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充满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挑战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      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699135" y="3275965"/>
            <a:ext cx="8848725" cy="228790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V. </a:t>
            </a:r>
            <a:r>
              <a:rPr lang="zh-CN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挑战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+N</a:t>
            </a:r>
            <a:endParaRPr lang="zh-CN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这项运动既是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挑战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别人，也是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挑战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自己。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人总应该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挑战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尝试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一些新的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事物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28790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11.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表现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40" y="853440"/>
            <a:ext cx="4733925" cy="3154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5110480" y="1256665"/>
            <a:ext cx="6781165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她的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表现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让老师很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满意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10480" y="2642870"/>
            <a:ext cx="6501130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这次她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表现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得非常好。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7175" y="4290695"/>
            <a:ext cx="11677650" cy="9772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2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老师可以通过你上课的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表现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来看你努不努力。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28790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12.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偷偷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8475" y="1860550"/>
            <a:ext cx="10828020" cy="4431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偷偷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地离开了家。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我不在教室时，她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偷偷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地拿走了我的作业。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你在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偷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笑什么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别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偷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吃我的东西！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6691630" y="975995"/>
            <a:ext cx="2848610" cy="150685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anchor="ctr"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偷偷地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endParaRPr lang="en-US" altLang="zh-CN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偷</a:t>
            </a:r>
            <a:r>
              <a:rPr lang="en-US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+V</a:t>
            </a:r>
            <a:endParaRPr lang="en-US" altLang="zh-CN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charRg st="1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charRg st="3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38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charRg st="38" end="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6530" y="161290"/>
            <a:ext cx="54870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lang="en-US" altLang="zh-CN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V+</a:t>
            </a:r>
            <a:r>
              <a:rPr lang="zh-CN" altLang="en-US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什么</a:t>
            </a:r>
            <a:r>
              <a:rPr lang="en-US" altLang="zh-CN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+(O)</a:t>
            </a:r>
            <a:endParaRPr lang="en-US" altLang="zh-CN"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84238" y="3930650"/>
            <a:ext cx="107235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A: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你不参加聚会的话，可能会后悔的。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B: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后悔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什么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啊，我还得准备考试呢。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84238" y="1712913"/>
            <a:ext cx="107235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A: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快点睡吧，明天还要上课呢！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B: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上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什么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课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啊，明天是星期六。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6387783" y="768985"/>
            <a:ext cx="4222750" cy="7334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不同意，反对</a:t>
            </a:r>
            <a:endParaRPr lang="zh-CN" altLang="en-US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P509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020888"/>
            <a:ext cx="10893425" cy="331152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06666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又</a:t>
            </a:r>
            <a:r>
              <a:rPr kumimoji="0" lang="zh-CN" altLang="en-US" sz="4400" b="1" i="0" u="none" strike="noStrike" kern="1200" cap="none" spc="0" normalizeH="0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+不/没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470853" y="1284923"/>
            <a:ext cx="10810875" cy="4664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我才不跟他看电影呢，我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喜欢他。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我不参加比赛，我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又没有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经验。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我不想学唱歌、跳舞，我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又不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想当明星。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8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8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3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33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490663"/>
            <a:ext cx="10931525" cy="45910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063750" y="3328988"/>
            <a:ext cx="69469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我不去，我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又没有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钱。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63750" y="5167313"/>
            <a:ext cx="69469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算了吧，我唱歌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好听。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944563"/>
            <a:ext cx="10647363" cy="52593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116138" y="1787525"/>
            <a:ext cx="6945312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为什么不能退？我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又没有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弄坏。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16138" y="3573463"/>
            <a:ext cx="6945312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不用了，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是什么大病。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16138" y="5360988"/>
            <a:ext cx="6945312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知道也没事，我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又没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想骗他。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17042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zh-CN" altLang="en-US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既然</a:t>
            </a:r>
            <a:r>
              <a:rPr lang="en-US" altLang="zh-CN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r>
              <a:rPr lang="zh-CN" altLang="en-US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，就</a:t>
            </a:r>
            <a:r>
              <a:rPr lang="en-US" altLang="zh-CN"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……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1441450" y="1700213"/>
            <a:ext cx="8942388" cy="37433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来了，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一起吃饭吧。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她不喜欢，你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别买了。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有机会，我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去试试吧。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13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charRg st="13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7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27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65" y="1538288"/>
            <a:ext cx="10045700" cy="16906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2137728" y="169703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难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37728" y="251936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知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695315" y="170180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公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25440" y="2519363"/>
            <a:ext cx="12715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动物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83053" y="1697038"/>
            <a:ext cx="844550" cy="706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83053" y="251936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标题 1"/>
          <p:cNvSpPr txBox="1"/>
          <p:nvPr/>
        </p:nvSpPr>
        <p:spPr>
          <a:xfrm>
            <a:off x="920115" y="663893"/>
            <a:ext cx="105156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1——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填字组词：第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495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458" name="标题 1"/>
          <p:cNvSpPr txBox="1"/>
          <p:nvPr/>
        </p:nvSpPr>
        <p:spPr>
          <a:xfrm>
            <a:off x="838200" y="322770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2——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选字组词：第</a:t>
            </a:r>
            <a:r>
              <a:rPr lang="en-US" altLang="zh-CN" sz="3600" dirty="0">
                <a:latin typeface="楷体" panose="02010609060101010101" charset="-122"/>
                <a:ea typeface="楷体" panose="02010609060101010101" charset="-122"/>
              </a:rPr>
              <a:t>495</a:t>
            </a:r>
            <a:r>
              <a:rPr lang="zh-CN" altLang="en-US" sz="3600" dirty="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36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73" y="4385945"/>
            <a:ext cx="8105775" cy="247173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/>
          <p:cNvSpPr txBox="1"/>
          <p:nvPr/>
        </p:nvSpPr>
        <p:spPr>
          <a:xfrm>
            <a:off x="2829560" y="562260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调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829560" y="620998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556885" y="562260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安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556885" y="620998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584248" y="5622608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恐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584248" y="620998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讨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33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5563"/>
            <a:ext cx="10582275" cy="488156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341563" y="3575050"/>
            <a:ext cx="787558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时间还早，我们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去吃个饭吧。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41563" y="5319713"/>
            <a:ext cx="7875587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你累了，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早点儿休息吧。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41986" name="组 3"/>
          <p:cNvGrpSpPr/>
          <p:nvPr/>
        </p:nvGrpSpPr>
        <p:grpSpPr>
          <a:xfrm>
            <a:off x="1036638" y="1042988"/>
            <a:ext cx="10037762" cy="5022850"/>
            <a:chOff x="727754" y="950085"/>
            <a:chExt cx="10037851" cy="5022897"/>
          </a:xfrm>
        </p:grpSpPr>
        <p:pic>
          <p:nvPicPr>
            <p:cNvPr id="41991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27754" y="950085"/>
              <a:ext cx="9883552" cy="15259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2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0495" y="2664682"/>
              <a:ext cx="9935110" cy="33083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996950" y="965200"/>
            <a:ext cx="10150475" cy="50863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1" lang="zh-CN" altLang="en-US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74913" y="1804988"/>
            <a:ext cx="78755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外边下雨了，我们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别去了。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74913" y="3571875"/>
            <a:ext cx="787558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他是你的朋友，你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应该帮助他。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74913" y="5281613"/>
            <a:ext cx="78755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既然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你已经开始写了，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就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坚持写完吧。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507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325563"/>
            <a:ext cx="9921875" cy="5208588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733550" y="5886450"/>
            <a:ext cx="5268913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3" name="文本框 4"/>
          <p:cNvSpPr txBox="1"/>
          <p:nvPr/>
        </p:nvSpPr>
        <p:spPr>
          <a:xfrm>
            <a:off x="9801225" y="1397000"/>
            <a:ext cx="1109663" cy="45243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511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355725"/>
            <a:ext cx="7232650" cy="539750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9050338" y="1174750"/>
            <a:ext cx="8445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C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50338" y="2540000"/>
            <a:ext cx="8445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D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50338" y="3905250"/>
            <a:ext cx="8445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50338" y="5329238"/>
            <a:ext cx="84455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D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7" grpId="0"/>
      <p:bldP spid="8" grpId="0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512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0"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355725"/>
            <a:ext cx="9575800" cy="53403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733550" y="6040438"/>
            <a:ext cx="5268913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6562" name="文本框 2"/>
          <p:cNvSpPr txBox="1"/>
          <p:nvPr/>
        </p:nvSpPr>
        <p:spPr>
          <a:xfrm>
            <a:off x="337820" y="772478"/>
            <a:ext cx="11515725" cy="5262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艾米丽，你看，这家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服装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公司要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拍广告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   想找几个外国人当演员。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你要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参加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吗？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是，我想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报名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参加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面试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那你有拍广告的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经验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吗？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没有，不过我想试一试。要不你也一起去？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算了吧，我又没有经验。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8610" name="文本框 2"/>
          <p:cNvSpPr txBox="1"/>
          <p:nvPr/>
        </p:nvSpPr>
        <p:spPr>
          <a:xfrm>
            <a:off x="337820" y="1320483"/>
            <a:ext cx="1151572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这次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机会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挺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难得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的，你不去的话，一定会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后悔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后悔什么啊，我又不想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当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大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明星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这跟当不当明星没关系，我觉得人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   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总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应该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挑战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和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尝试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一些新的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事物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可是如果面试没通过的话多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丢脸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啊！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70657" name="文本框 1"/>
          <p:cNvSpPr txBox="1"/>
          <p:nvPr/>
        </p:nvSpPr>
        <p:spPr>
          <a:xfrm>
            <a:off x="339725" y="989965"/>
            <a:ext cx="1054735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你还挺爱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面子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的！没关系，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失败是成功之母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嘛！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   怎么样？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既然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有机会，就一起去试试吧！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好吧，不过如果我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表现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得不好，你可别笑我。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放心吧，我会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偷偷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地笑。</a:t>
            </a:r>
            <a:endParaRPr lang="en-US" altLang="zh-CN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玛丽亚，你太坏了！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88010" y="674370"/>
            <a:ext cx="1108646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一家服装公司要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，想找几个外国人当演员，玛利亚想报名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面试，虽然她没有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，但是她想试一试。她邀请艾米丽一起去，因为这次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很难得，不去一定会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艾米丽说自己不想当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，玛利亚觉得人应该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和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一些新鲜事物，即使没通过，也不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，因为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275455" y="755650"/>
            <a:ext cx="1671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拍广告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248535" y="1504315"/>
            <a:ext cx="1294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参加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07505" y="1504315"/>
            <a:ext cx="1146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经验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76365" y="2269490"/>
            <a:ext cx="111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机会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95240" y="3728085"/>
            <a:ext cx="1522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大明星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218420" y="3728085"/>
            <a:ext cx="1219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挑战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88010" y="5170805"/>
            <a:ext cx="3143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失败是成功之母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5015" y="2969895"/>
            <a:ext cx="111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后悔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0295" y="4448810"/>
            <a:ext cx="1219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尝试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76615" y="4448810"/>
            <a:ext cx="1219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丢脸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7" grpId="0"/>
      <p:bldP spid="28" grpId="0"/>
      <p:bldP spid="30" grpId="0"/>
      <p:bldP spid="31" grpId="0"/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 txBox="1"/>
          <p:nvPr/>
        </p:nvSpPr>
        <p:spPr>
          <a:xfrm>
            <a:off x="838200" y="1096963"/>
            <a:ext cx="105156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3——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词语扩展：第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</a:rPr>
              <a:t>495</a:t>
            </a: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页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2422525"/>
            <a:ext cx="9798050" cy="170497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927225" y="2563813"/>
            <a:ext cx="25939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花钱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时间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56250" y="2566988"/>
            <a:ext cx="14589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花园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37550" y="2566988"/>
            <a:ext cx="26765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开花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鲜花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35150" y="3416300"/>
            <a:ext cx="24923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省钱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时间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556250" y="3419475"/>
            <a:ext cx="14589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节省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778875" y="3419475"/>
            <a:ext cx="18367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吉林省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P495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7586" name="文本框 3"/>
          <p:cNvSpPr txBox="1"/>
          <p:nvPr/>
        </p:nvSpPr>
        <p:spPr>
          <a:xfrm>
            <a:off x="504190" y="772795"/>
            <a:ext cx="10052685" cy="5908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玛丽亚：艾米丽，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，这家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想找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艾米丽：你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玛丽亚：是，我想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艾米丽：那你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玛丽亚：没有，不过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。要不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艾米丽：算了吧，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9634" name="文本框 4"/>
          <p:cNvSpPr txBox="1"/>
          <p:nvPr/>
        </p:nvSpPr>
        <p:spPr>
          <a:xfrm>
            <a:off x="666750" y="890270"/>
            <a:ext cx="8717280" cy="4246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玛丽亚：这次机会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，你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一定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，我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玛丽亚：这跟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，我觉得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艾米丽：可是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endParaRPr lang="zh-CN" altLang="en-US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71681" name="文本框 1"/>
          <p:cNvSpPr txBox="1"/>
          <p:nvPr/>
        </p:nvSpPr>
        <p:spPr>
          <a:xfrm>
            <a:off x="862965" y="956628"/>
            <a:ext cx="9983788" cy="4246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玛丽亚：你还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！没关系，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嘛！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怎么样？既然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艾米丽：好吧，不过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，你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玛丽亚：放心吧，我会</a:t>
            </a:r>
            <a:r>
              <a:rPr lang="en-US" altLang="zh-CN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艾米丽：玛丽亚，</a:t>
            </a:r>
            <a:r>
              <a:rPr lang="en-US" altLang="zh-CN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600" b="1" dirty="0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！</a:t>
            </a:r>
            <a:endParaRPr lang="zh-CN" altLang="en-US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325563"/>
            <a:ext cx="9061450" cy="5294313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7385050" y="55340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85050" y="41751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17750" y="34877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84413" y="14843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25563"/>
            <a:ext cx="10963275" cy="532447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508125" y="22669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08125" y="466566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08125" y="61864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325563"/>
            <a:ext cx="9334500" cy="5254625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330450" y="31051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12113" y="38735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0450" y="536416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622300" y="1512888"/>
            <a:ext cx="10991850" cy="4746625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人生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总会遇到一些困难或挑战。在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面对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困难或挑战的时候，人们的选择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往往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有两种。第一种是因为害怕失败，所以拒绝挑战，选择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逃避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；第二种是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勇敢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地面对困难，选择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接受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挑战。在做出第二种选择的人看来，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就算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失败了，也可以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获得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经验，失败之后就是成功。那么，在遇到困难或挑战时，你会做出怎样的选择呢？</a:t>
            </a:r>
            <a:endParaRPr kumimoji="1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P514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325563"/>
            <a:ext cx="8890000" cy="5302250"/>
          </a:xfrm>
          <a:prstGeom prst="rect">
            <a:avLst/>
          </a:prstGeom>
          <a:noFill/>
          <a:ln w="9525">
            <a:solidFill>
              <a:srgbClr val="F4B183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2206625" y="26019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05038" y="38052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05038" y="62436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a typeface="楷体" panose="02010609060101010101" charset="-122"/>
              </a:rPr>
              <a:t>√ </a:t>
            </a:r>
            <a:endParaRPr lang="zh-CN" altLang="en-US" sz="4400" b="1" dirty="0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71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3556" name="矩形 1"/>
          <p:cNvSpPr/>
          <p:nvPr/>
        </p:nvSpPr>
        <p:spPr>
          <a:xfrm>
            <a:off x="984885" y="885190"/>
            <a:ext cx="10587990" cy="54197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人生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N.life 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从出生到死亡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面对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V.to face   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面对</a:t>
            </a: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+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困难</a:t>
            </a: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问题</a:t>
            </a: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麻烦</a:t>
            </a: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失败</a:t>
            </a: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  </a:t>
            </a:r>
            <a:endParaRPr lang="en-US" altLang="zh-CN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我们应该积极面对人生中的困难。</a:t>
            </a:r>
            <a:endParaRPr lang="zh-CN" altLang="en-US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逃避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V.escape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avoid 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你们不要逃避</a:t>
            </a:r>
            <a:endParaRPr lang="zh-CN" altLang="en-US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71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3556" name="矩形 1"/>
          <p:cNvSpPr/>
          <p:nvPr/>
        </p:nvSpPr>
        <p:spPr>
          <a:xfrm>
            <a:off x="975995" y="868045"/>
            <a:ext cx="10587990" cy="53149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勇敢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 brave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b="1">
                <a:latin typeface="楷体" panose="02010609060101010101" charset="-122"/>
                <a:ea typeface="楷体" panose="02010609060101010101" charset="-122"/>
                <a:sym typeface="+mn-ea"/>
              </a:rPr>
              <a:t>他是一个勇敢的人。 </a:t>
            </a:r>
            <a:endParaRPr lang="zh-CN" altLang="en-US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接受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V.accept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如果再给你一次机会，你会接受他的爱吗？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None/>
            </a:pP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获得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 acquire</a:t>
            </a:r>
            <a:endParaRPr lang="en-US" altLang="zh-CN" sz="36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如果你坚持努力工作，一定会获得成功。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5.2.8"/>
</p:tagLst>
</file>

<file path=ppt/tags/tag10.xml><?xml version="1.0" encoding="utf-8"?>
<p:tagLst xmlns:p="http://schemas.openxmlformats.org/presentationml/2006/main">
  <p:tag name="PA" val="v5.2.8"/>
</p:tagLst>
</file>

<file path=ppt/tags/tag11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KSO_WM_UNIT_PLACING_PICTURE_USER_VIEWPORT" val="{&quot;height&quot;:8667.5007874015755,&quot;width&quot;:11620}"/>
</p:tagLst>
</file>

<file path=ppt/tags/tag13.xml><?xml version="1.0" encoding="utf-8"?>
<p:tagLst xmlns:p="http://schemas.openxmlformats.org/presentationml/2006/main">
  <p:tag name="PA" val="v5.2.8"/>
</p:tagLst>
</file>

<file path=ppt/tags/tag14.xml><?xml version="1.0" encoding="utf-8"?>
<p:tagLst xmlns:p="http://schemas.openxmlformats.org/presentationml/2006/main">
  <p:tag name="PA" val="v5.2.8"/>
</p:tagLst>
</file>

<file path=ppt/tags/tag15.xml><?xml version="1.0" encoding="utf-8"?>
<p:tagLst xmlns:p="http://schemas.openxmlformats.org/presentationml/2006/main">
  <p:tag name="PA" val="v5.2.8"/>
</p:tagLst>
</file>

<file path=ppt/tags/tag16.xml><?xml version="1.0" encoding="utf-8"?>
<p:tagLst xmlns:p="http://schemas.openxmlformats.org/presentationml/2006/main">
  <p:tag name="PA" val="v5.2.8"/>
</p:tagLst>
</file>

<file path=ppt/tags/tag17.xml><?xml version="1.0" encoding="utf-8"?>
<p:tagLst xmlns:p="http://schemas.openxmlformats.org/presentationml/2006/main">
  <p:tag name="PA" val="v5.2.8"/>
</p:tagLst>
</file>

<file path=ppt/tags/tag18.xml><?xml version="1.0" encoding="utf-8"?>
<p:tagLst xmlns:p="http://schemas.openxmlformats.org/presentationml/2006/main">
  <p:tag name="PA" val="v5.2.8"/>
</p:tagLst>
</file>

<file path=ppt/tags/tag19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PA" val="v5.2.8"/>
</p:tagLst>
</file>

<file path=ppt/tags/tag20.xml><?xml version="1.0" encoding="utf-8"?>
<p:tagLst xmlns:p="http://schemas.openxmlformats.org/presentationml/2006/main">
  <p:tag name="PA" val="v5.2.8"/>
</p:tagLst>
</file>

<file path=ppt/tags/tag21.xml><?xml version="1.0" encoding="utf-8"?>
<p:tagLst xmlns:p="http://schemas.openxmlformats.org/presentationml/2006/main">
  <p:tag name="PA" val="v5.2.8"/>
</p:tagLst>
</file>

<file path=ppt/tags/tag22.xml><?xml version="1.0" encoding="utf-8"?>
<p:tagLst xmlns:p="http://schemas.openxmlformats.org/presentationml/2006/main">
  <p:tag name="PA" val="v5.2.8"/>
</p:tagLst>
</file>

<file path=ppt/tags/tag23.xml><?xml version="1.0" encoding="utf-8"?>
<p:tagLst xmlns:p="http://schemas.openxmlformats.org/presentationml/2006/main">
  <p:tag name="PA" val="v5.2.8"/>
</p:tagLst>
</file>

<file path=ppt/tags/tag24.xml><?xml version="1.0" encoding="utf-8"?>
<p:tagLst xmlns:p="http://schemas.openxmlformats.org/presentationml/2006/main">
  <p:tag name="PA" val="v5.2.8"/>
</p:tagLst>
</file>

<file path=ppt/tags/tag25.xml><?xml version="1.0" encoding="utf-8"?>
<p:tagLst xmlns:p="http://schemas.openxmlformats.org/presentationml/2006/main">
  <p:tag name="PA" val="v5.2.8"/>
</p:tagLst>
</file>

<file path=ppt/tags/tag26.xml><?xml version="1.0" encoding="utf-8"?>
<p:tagLst xmlns:p="http://schemas.openxmlformats.org/presentationml/2006/main">
  <p:tag name="PA" val="v5.2.8"/>
</p:tagLst>
</file>

<file path=ppt/tags/tag27.xml><?xml version="1.0" encoding="utf-8"?>
<p:tagLst xmlns:p="http://schemas.openxmlformats.org/presentationml/2006/main">
  <p:tag name="PA" val="v5.2.8"/>
</p:tagLst>
</file>

<file path=ppt/tags/tag28.xml><?xml version="1.0" encoding="utf-8"?>
<p:tagLst xmlns:p="http://schemas.openxmlformats.org/presentationml/2006/main">
  <p:tag name="PA" val="v5.2.8"/>
</p:tagLst>
</file>

<file path=ppt/tags/tag29.xml><?xml version="1.0" encoding="utf-8"?>
<p:tagLst xmlns:p="http://schemas.openxmlformats.org/presentationml/2006/main">
  <p:tag name="PA" val="v5.2.8"/>
</p:tagLst>
</file>

<file path=ppt/tags/tag3.xml><?xml version="1.0" encoding="utf-8"?>
<p:tagLst xmlns:p="http://schemas.openxmlformats.org/presentationml/2006/main">
  <p:tag name="PA" val="v5.2.8"/>
</p:tagLst>
</file>

<file path=ppt/tags/tag30.xml><?xml version="1.0" encoding="utf-8"?>
<p:tagLst xmlns:p="http://schemas.openxmlformats.org/presentationml/2006/main">
  <p:tag name="PA" val="v5.2.8"/>
</p:tagLst>
</file>

<file path=ppt/tags/tag31.xml><?xml version="1.0" encoding="utf-8"?>
<p:tagLst xmlns:p="http://schemas.openxmlformats.org/presentationml/2006/main">
  <p:tag name="ISPRING_PRESENTATION_TITLE" val="蓝色简约年终工作总结汇报PPT模板"/>
  <p:tag name="commondata" val="eyJoZGlkIjoiODg0NmMzOTlkMmU4MTNhOTNiMThjYjAyMDRhYzIxZjcifQ=="/>
</p:tagLst>
</file>

<file path=ppt/tags/tag4.xml><?xml version="1.0" encoding="utf-8"?>
<p:tagLst xmlns:p="http://schemas.openxmlformats.org/presentationml/2006/main">
  <p:tag name="PA" val="v5.2.8"/>
</p:tagLst>
</file>

<file path=ppt/tags/tag5.xml><?xml version="1.0" encoding="utf-8"?>
<p:tagLst xmlns:p="http://schemas.openxmlformats.org/presentationml/2006/main">
  <p:tag name="PA" val="v5.2.8"/>
</p:tagLst>
</file>

<file path=ppt/tags/tag6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PA" val="v5.2.8"/>
</p:tagLst>
</file>

<file path=ppt/tags/tag9.xml><?xml version="1.0" encoding="utf-8"?>
<p:tagLst xmlns:p="http://schemas.openxmlformats.org/presentationml/2006/main">
  <p:tag name="PA" val="v5.2.8"/>
</p:tagLst>
</file>

<file path=ppt/theme/theme1.xml><?xml version="1.0" encoding="utf-8"?>
<a:theme xmlns:a="http://schemas.openxmlformats.org/drawingml/2006/main" name="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自定义 6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6440</Words>
  <Application>WPS 演示</Application>
  <PresentationFormat>宽屏</PresentationFormat>
  <Paragraphs>1048</Paragraphs>
  <Slides>103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103</vt:i4>
      </vt:variant>
    </vt:vector>
  </HeadingPairs>
  <TitlesOfParts>
    <vt:vector size="115" baseType="lpstr">
      <vt:lpstr>Arial</vt:lpstr>
      <vt:lpstr>宋体</vt:lpstr>
      <vt:lpstr>Wingdings</vt:lpstr>
      <vt:lpstr>等线</vt:lpstr>
      <vt:lpstr>字魂105号-简雅黑</vt:lpstr>
      <vt:lpstr>黑体</vt:lpstr>
      <vt:lpstr>楷体</vt:lpstr>
      <vt:lpstr>庞门正道标题体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蓝色简约年终工作总结汇报PPT模板</dc:title>
  <dc:creator>123</dc:creator>
  <cp:lastModifiedBy>Xwp</cp:lastModifiedBy>
  <cp:revision>391</cp:revision>
  <dcterms:created xsi:type="dcterms:W3CDTF">2019-10-10T09:15:00Z</dcterms:created>
  <dcterms:modified xsi:type="dcterms:W3CDTF">2024-02-04T23:52:38Z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15AD9D11C9A146C18AB6889BB52CCD33_12</vt:lpwstr>
  </property>
</Properties>
</file>