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wide"/>
  <p:notesSz cx="6858000" cy="9144000"/>
  <p:defaultTextStyle>
    <a:defPPr>
      <a:defRPr lang="zh-CN"/>
    </a:defPPr>
  </p:defaultTextStyle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/Relationships>
</file>

<file path=ppt/slideLayouts/_rels/slideLayout1.xml.rels><?xml version="1.0" encoding="UTF-8" standalone="yes"?>
<Relationships xmlns="http://schemas.openxmlformats.org/package/2006/relationships">
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E2236"/>
          </a:solidFill>
          <a:ln>
            <a:noFill/>
          </a:ln>
        </p:spPr>
      </p:sp>
      <p:sp>
        <p:nvSpPr>
          <p:cNvPr id="3" name="AccentBand"/>
          <p:cNvSpPr/>
          <p:nvPr/>
        </p:nvSpPr>
        <p:spPr>
          <a:xfrm>
            <a:off x="9542000" y="0"/>
            <a:ext cx="2650000" cy="6858000"/>
          </a:xfrm>
          <a:prstGeom prst="rect">
            <a:avLst/>
          </a:prstGeom>
          <a:solidFill>
            <a:srgbClr val="15324B">
              <a:alpha val="86000"/>
            </a:srgbClr>
          </a:solidFill>
          <a:ln>
            <a:noFill/>
          </a:ln>
        </p:spPr>
      </p:sp>
      <p:sp>
        <p:nvSpPr>
          <p:cNvPr id="4" name="GoldRule"/>
          <p:cNvSpPr/>
          <p:nvPr/>
        </p:nvSpPr>
        <p:spPr>
          <a:xfrm>
            <a:off x="514350" y="920000"/>
            <a:ext cx="140000" cy="1500000"/>
          </a:xfrm>
          <a:prstGeom prst="roundRect">
            <a:avLst/>
          </a:prstGeom>
          <a:solidFill>
            <a:srgbClr val="C99A3D"/>
          </a:solidFill>
          <a:ln>
            <a:noFill/>
          </a:ln>
        </p:spPr>
      </p:sp>
      <p:sp>
        <p:nvSpPr>
          <p:cNvPr id="5" name="PageBadge"/>
          <p:cNvSpPr txBox="1"/>
          <p:nvPr/>
        </p:nvSpPr>
        <p:spPr>
          <a:xfrm>
            <a:off x="11012000" y="360000"/>
            <a:ext cx="540000" cy="32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txBody>
          <a:bodyPr wrap="square" lIns="30000" tIns="40000" rIns="30000" bIns="30000" anchor="t"/>
          <a:lstStyle/>
          <a:p>
            <a:pPr algn="ctr"/>
            <a:r>
              <a:rPr lang="zh-CN" sz="1200" b="1">
                <a:solidFill>
                  <a:srgbClr val="15324B"/>
                </a:solidFill>
              </a:rPr>
              <a:t>01</a:t>
            </a:r>
          </a:p>
        </p:txBody>
      </p:sp>
      <p:sp>
        <p:nvSpPr>
          <p:cNvPr id="6" name="TitleBlock"/>
          <p:cNvSpPr txBox="1"/>
          <p:nvPr/>
        </p:nvSpPr>
        <p:spPr>
          <a:xfrm>
            <a:off x="1150000" y="980000"/>
            <a:ext cx="8200000" cy="190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900" b="1">
                <a:solidFill>
                  <a:srgbClr val="7FD1FF"/>
                </a:solidFill>
              </a:rPr>
              <a:t>AIDE TRAINING PPT</a:t>
            </a:r>
          </a:p>
          <a:p>
            <a:r>
              <a:rPr lang="zh-CN" sz="2800" b="1">
                <a:solidFill>
                  <a:srgbClr val="FFFFFF"/>
                </a:solidFill>
              </a:rPr>
              <a:t>AIGC实战训练营——从认知到落地</a:t>
            </a:r>
          </a:p>
          <a:p>
            <a:r>
              <a:rPr lang="zh-CN" sz="1200">
                <a:solidFill>
                  <a:srgbClr val="D8E7F5"/>
                </a:solidFill>
              </a:rPr>
              <a:t>结构化汇报文件</a:t>
            </a:r>
          </a:p>
        </p:txBody>
      </p:sp>
      <p:sp>
        <p:nvSpPr>
          <p:cNvPr id="7" name="Highlights"/>
          <p:cNvSpPr txBox="1"/>
          <p:nvPr/>
        </p:nvSpPr>
        <p:spPr>
          <a:xfrm>
            <a:off x="1050000" y="3950000"/>
            <a:ext cx="7600000" cy="170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本页看点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副标题：职场人必备的AI提效方法论与工具实操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主讲人：[姓名] | 部门/机构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日期：2024年XX月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适用对象：市场、运营、行政、培训、产品等非技术岗职场人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讲稿提示：开场2分钟定调：用'你已经被AI包围了'制造代入感。展示3个身边隐形AI场景（AI写周报、出脚本、做纪要），承诺'不卖焦虑，只给解法'。</a:t>
            </a:r>
          </a:p>
        </p:txBody>
      </p:sp>
      <p:sp>
        <p:nvSpPr>
          <p:cNvPr id="8" name="Footer"/>
          <p:cNvSpPr txBox="1"/>
          <p:nvPr/>
        </p:nvSpPr>
        <p:spPr>
          <a:xfrm>
            <a:off x="1050000" y="6020000"/>
            <a:ext cx="5000000" cy="22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850">
                <a:solidFill>
                  <a:srgbClr val="C4D7EA"/>
                </a:solidFill>
              </a:rPr>
              <a:t>Digital Employee Training Platform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nd"/>
          <p:cNvSpPr/>
          <p:nvPr/>
        </p:nvSpPr>
        <p:spPr>
          <a:xfrm>
            <a:off x="0" y="0"/>
            <a:ext cx="12192000" cy="720000"/>
          </a:xfrm>
          <a:prstGeom prst="rect">
            <a:avLst/>
          </a:prstGeom>
          <a:solidFill>
            <a:srgbClr val="15324B"/>
          </a:solidFill>
          <a:ln>
            <a:noFill/>
          </a:ln>
        </p:spPr>
      </p:sp>
      <p:sp>
        <p:nvSpPr>
          <p:cNvPr id="3" name="GoldLine"/>
          <p:cNvSpPr/>
          <p:nvPr/>
        </p:nvSpPr>
        <p:spPr>
          <a:xfrm>
            <a:off x="0" y="720000"/>
            <a:ext cx="12192000" cy="80000"/>
          </a:xfrm>
          <a:prstGeom prst="rect">
            <a:avLst/>
          </a:prstGeom>
          <a:solidFill>
            <a:srgbClr val="C99A3D"/>
          </a:solidFill>
          <a:ln>
            <a:noFill/>
          </a:ln>
        </p:spPr>
      </p:sp>
      <p:sp>
        <p:nvSpPr>
          <p:cNvPr id="4" name="PageBadge"/>
          <p:cNvSpPr txBox="1"/>
          <p:nvPr/>
        </p:nvSpPr>
        <p:spPr>
          <a:xfrm>
            <a:off x="11012000" y="360000"/>
            <a:ext cx="540000" cy="320000"/>
          </a:xfrm>
          <a:prstGeom prst="roundRect">
            <a:avLst/>
          </a:prstGeom>
          <a:solidFill>
            <a:srgbClr val="15324B"/>
          </a:solidFill>
          <a:ln>
            <a:noFill/>
          </a:ln>
        </p:spPr>
        <p:txBody>
          <a:bodyPr wrap="square" lIns="30000" tIns="40000" rIns="30000" bIns="30000" anchor="t"/>
          <a:lstStyle/>
          <a:p>
            <a:pPr algn="ctr"/>
            <a:r>
              <a:rPr lang="zh-CN" sz="1200" b="1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5" name="Title"/>
          <p:cNvSpPr txBox="1"/>
          <p:nvPr/>
        </p:nvSpPr>
        <p:spPr>
          <a:xfrm>
            <a:off x="514350" y="980000"/>
            <a:ext cx="8900000" cy="90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2200" b="1">
                <a:solidFill>
                  <a:srgbClr val="15324B"/>
                </a:solidFill>
              </a:rPr>
              <a:t>认知破局：AIGC到底是什么</a:t>
            </a:r>
          </a:p>
        </p:txBody>
      </p:sp>
      <p:sp>
        <p:nvSpPr>
          <p:cNvPr id="6" name="MainCard"/>
          <p:cNvSpPr txBox="1"/>
          <p:nvPr/>
        </p:nvSpPr>
        <p:spPr>
          <a:xfrm>
            <a:off x="514350" y="2150000"/>
            <a:ext cx="7350000" cy="330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核心内容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定义：人工智能生成内容（AI Generated Content），从'分析判断'到'创造生成'的范式转移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三大核心能力：生成（Generate）、理解（Understand）、推理（Reason）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记忆锚点：AI已从'计算器'升级为'会犯错的超级实习生'——潜力无限，但需要指导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2024职场共识：淘汰你的不是AI，而是会用AI的同事</a:t>
            </a:r>
          </a:p>
        </p:txBody>
      </p:sp>
      <p:sp>
        <p:nvSpPr>
          <p:cNvPr id="8" name="NoteCard"/>
          <p:cNvSpPr txBox="1"/>
          <p:nvPr/>
        </p:nvSpPr>
        <p:spPr>
          <a:xfrm>
            <a:off x="8200000" y="2150000"/>
            <a:ext cx="3000000" cy="3300000"/>
          </a:xfrm>
          <a:prstGeom prst="roundRect">
            <a:avLst/>
          </a:prstGeom>
          <a:solidFill>
            <a:srgbClr val="F9FBFD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呈现提示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视觉提示：左侧Venn图：AI ⊃ AIGC ⊃ 大模型；右侧'能力飞轮'三圆环图。底部可加2018-2024技术演进时间轴示意线。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讲稿提示：5分钟讲解。避免技术原理，用'实习生'比喻让非技术学员秒懂。强调'人机协同'而非'替代'，缓解AI焦虑。可配合'AI能力飞轮'三圆环图（生成-理解-推理）。</a:t>
            </a:r>
          </a:p>
        </p:txBody>
      </p:sp>
      <p:sp>
        <p:nvSpPr>
          <p:cNvPr id="9" name="FooterLine"/>
          <p:cNvSpPr/>
          <p:nvPr/>
        </p:nvSpPr>
        <p:spPr>
          <a:xfrm>
            <a:off x="514350" y="6180000"/>
            <a:ext cx="11163300" cy="36000"/>
          </a:xfrm>
          <a:prstGeom prst="roundRect">
            <a:avLst/>
          </a:prstGeom>
          <a:solidFill>
            <a:srgbClr val="DCE9FF"/>
          </a:solidFill>
          <a:ln>
            <a:noFill/>
          </a:ln>
        </p:spPr>
      </p:sp>
      <p:sp>
        <p:nvSpPr>
          <p:cNvPr id="10" name="FooterText"/>
          <p:cNvSpPr txBox="1"/>
          <p:nvPr/>
        </p:nvSpPr>
        <p:spPr>
          <a:xfrm>
            <a:off x="514350" y="6250000"/>
            <a:ext cx="2200000" cy="18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820">
                <a:solidFill>
                  <a:srgbClr val="617284"/>
                </a:solidFill>
              </a:rPr>
              <a:t>结构化汇报输出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nd"/>
          <p:cNvSpPr/>
          <p:nvPr/>
        </p:nvSpPr>
        <p:spPr>
          <a:xfrm>
            <a:off x="0" y="0"/>
            <a:ext cx="12192000" cy="720000"/>
          </a:xfrm>
          <a:prstGeom prst="rect">
            <a:avLst/>
          </a:prstGeom>
          <a:solidFill>
            <a:srgbClr val="15324B"/>
          </a:solidFill>
          <a:ln>
            <a:noFill/>
          </a:ln>
        </p:spPr>
      </p:sp>
      <p:sp>
        <p:nvSpPr>
          <p:cNvPr id="3" name="GoldLine"/>
          <p:cNvSpPr/>
          <p:nvPr/>
        </p:nvSpPr>
        <p:spPr>
          <a:xfrm>
            <a:off x="0" y="720000"/>
            <a:ext cx="12192000" cy="80000"/>
          </a:xfrm>
          <a:prstGeom prst="rect">
            <a:avLst/>
          </a:prstGeom>
          <a:solidFill>
            <a:srgbClr val="C99A3D"/>
          </a:solidFill>
          <a:ln>
            <a:noFill/>
          </a:ln>
        </p:spPr>
      </p:sp>
      <p:sp>
        <p:nvSpPr>
          <p:cNvPr id="4" name="PageBadge"/>
          <p:cNvSpPr txBox="1"/>
          <p:nvPr/>
        </p:nvSpPr>
        <p:spPr>
          <a:xfrm>
            <a:off x="11012000" y="360000"/>
            <a:ext cx="540000" cy="320000"/>
          </a:xfrm>
          <a:prstGeom prst="roundRect">
            <a:avLst/>
          </a:prstGeom>
          <a:solidFill>
            <a:srgbClr val="15324B"/>
          </a:solidFill>
          <a:ln>
            <a:noFill/>
          </a:ln>
        </p:spPr>
        <p:txBody>
          <a:bodyPr wrap="square" lIns="30000" tIns="40000" rIns="30000" bIns="30000" anchor="t"/>
          <a:lstStyle/>
          <a:p>
            <a:pPr algn="ctr"/>
            <a:r>
              <a:rPr lang="zh-CN" sz="1200" b="1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5" name="Title"/>
          <p:cNvSpPr txBox="1"/>
          <p:nvPr/>
        </p:nvSpPr>
        <p:spPr>
          <a:xfrm>
            <a:off x="514350" y="980000"/>
            <a:ext cx="8900000" cy="90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2200" b="1">
                <a:solidFill>
                  <a:srgbClr val="15324B"/>
                </a:solidFill>
              </a:rPr>
              <a:t>核心技能：Prompt工程与工具选型</a:t>
            </a:r>
          </a:p>
        </p:txBody>
      </p:sp>
      <p:sp>
        <p:nvSpPr>
          <p:cNvPr id="6" name="MainCard"/>
          <p:cNvSpPr txBox="1"/>
          <p:nvPr/>
        </p:nvSpPr>
        <p:spPr>
          <a:xfrm>
            <a:off x="514350" y="2150000"/>
            <a:ext cx="7350000" cy="330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核心内容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Prompt万能公式：角色（Role）+ 任务（Task）+ 约束（Constraint）+ 输出格式（Format）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工具地图：文本类（ChatGPT/Claude/文心一言）、图像类（Midjourney/SD/即梦）、办公类（Copilot/WPS AI/钉钉魔法棒）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高阶技巧：少样本提示（Few-shot）、思维链（Chain-of-Thought）、让AI先问你再答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避坑指南：AI会'一本正经地胡说'，关键业务必须'人机双审'</a:t>
            </a:r>
          </a:p>
        </p:txBody>
      </p:sp>
      <p:sp>
        <p:nvSpPr>
          <p:cNvPr id="8" name="NoteCard"/>
          <p:cNvSpPr txBox="1"/>
          <p:nvPr/>
        </p:nvSpPr>
        <p:spPr>
          <a:xfrm>
            <a:off x="8200000" y="2150000"/>
            <a:ext cx="3000000" cy="3300000"/>
          </a:xfrm>
          <a:prstGeom prst="roundRect">
            <a:avLst/>
          </a:prstGeom>
          <a:solidFill>
            <a:srgbClr val="F9FBFD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呈现提示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视觉提示：顶部：Prompt公式四宫格（RTC-F）。中部：工具矩阵图（文本×图像×办公×垂直）。底部：'好vs坏Prompt'对比卡片，红绿分色。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讲稿提示：25分钟讲解+10分钟演示。现场演示同一个问题，用'烂Prompt'和'好Prompt'对比输出差异，让学员直观感受。强调'角色代入'是提效最快的单点技巧。</a:t>
            </a:r>
          </a:p>
        </p:txBody>
      </p:sp>
      <p:sp>
        <p:nvSpPr>
          <p:cNvPr id="9" name="FooterLine"/>
          <p:cNvSpPr/>
          <p:nvPr/>
        </p:nvSpPr>
        <p:spPr>
          <a:xfrm>
            <a:off x="514350" y="6180000"/>
            <a:ext cx="11163300" cy="36000"/>
          </a:xfrm>
          <a:prstGeom prst="roundRect">
            <a:avLst/>
          </a:prstGeom>
          <a:solidFill>
            <a:srgbClr val="DCE9FF"/>
          </a:solidFill>
          <a:ln>
            <a:noFill/>
          </a:ln>
        </p:spPr>
      </p:sp>
      <p:sp>
        <p:nvSpPr>
          <p:cNvPr id="10" name="FooterText"/>
          <p:cNvSpPr txBox="1"/>
          <p:nvPr/>
        </p:nvSpPr>
        <p:spPr>
          <a:xfrm>
            <a:off x="514350" y="6250000"/>
            <a:ext cx="2200000" cy="18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820">
                <a:solidFill>
                  <a:srgbClr val="617284"/>
                </a:solidFill>
              </a:rPr>
              <a:t>结构化汇报输出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nd"/>
          <p:cNvSpPr/>
          <p:nvPr/>
        </p:nvSpPr>
        <p:spPr>
          <a:xfrm>
            <a:off x="0" y="0"/>
            <a:ext cx="12192000" cy="720000"/>
          </a:xfrm>
          <a:prstGeom prst="rect">
            <a:avLst/>
          </a:prstGeom>
          <a:solidFill>
            <a:srgbClr val="15324B"/>
          </a:solidFill>
          <a:ln>
            <a:noFill/>
          </a:ln>
        </p:spPr>
      </p:sp>
      <p:sp>
        <p:nvSpPr>
          <p:cNvPr id="3" name="GoldLine"/>
          <p:cNvSpPr/>
          <p:nvPr/>
        </p:nvSpPr>
        <p:spPr>
          <a:xfrm>
            <a:off x="0" y="720000"/>
            <a:ext cx="12192000" cy="80000"/>
          </a:xfrm>
          <a:prstGeom prst="rect">
            <a:avLst/>
          </a:prstGeom>
          <a:solidFill>
            <a:srgbClr val="C99A3D"/>
          </a:solidFill>
          <a:ln>
            <a:noFill/>
          </a:ln>
        </p:spPr>
      </p:sp>
      <p:sp>
        <p:nvSpPr>
          <p:cNvPr id="4" name="PageBadge"/>
          <p:cNvSpPr txBox="1"/>
          <p:nvPr/>
        </p:nvSpPr>
        <p:spPr>
          <a:xfrm>
            <a:off x="11012000" y="360000"/>
            <a:ext cx="540000" cy="320000"/>
          </a:xfrm>
          <a:prstGeom prst="roundRect">
            <a:avLst/>
          </a:prstGeom>
          <a:solidFill>
            <a:srgbClr val="15324B"/>
          </a:solidFill>
          <a:ln>
            <a:noFill/>
          </a:ln>
        </p:spPr>
        <p:txBody>
          <a:bodyPr wrap="square" lIns="30000" tIns="40000" rIns="30000" bIns="30000" anchor="t"/>
          <a:lstStyle/>
          <a:p>
            <a:pPr algn="ctr"/>
            <a:r>
              <a:rPr lang="zh-CN" sz="1200" b="1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5" name="Title"/>
          <p:cNvSpPr txBox="1"/>
          <p:nvPr/>
        </p:nvSpPr>
        <p:spPr>
          <a:xfrm>
            <a:off x="514350" y="980000"/>
            <a:ext cx="8900000" cy="90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2200" b="1">
                <a:solidFill>
                  <a:srgbClr val="15324B"/>
                </a:solidFill>
              </a:rPr>
              <a:t>场景实战：六大高频业务提效场景</a:t>
            </a:r>
          </a:p>
        </p:txBody>
      </p:sp>
      <p:sp>
        <p:nvSpPr>
          <p:cNvPr id="6" name="MainCardLeft"/>
          <p:cNvSpPr txBox="1"/>
          <p:nvPr/>
        </p:nvSpPr>
        <p:spPr>
          <a:xfrm>
            <a:off x="514350" y="2150000"/>
            <a:ext cx="3565000" cy="330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关键内容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内容运营：AI辅助文案撰写（小红书/公众号/短视频脚本）——模板化输出，人做调性把控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数据分析：自然语言转图表/报告（Excel公式生成、SQL辅助、PPT智能排版）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行政效能：会议纪要自动整理、邮件撰写、日程智能排期与冲突提醒</a:t>
            </a:r>
          </a:p>
        </p:txBody>
      </p:sp>
      <p:sp>
        <p:nvSpPr>
          <p:cNvPr id="7" name="MainCardRight"/>
          <p:cNvSpPr txBox="1"/>
          <p:nvPr/>
        </p:nvSpPr>
        <p:spPr>
          <a:xfrm>
            <a:off x="4299350" y="2150000"/>
            <a:ext cx="3565000" cy="3300000"/>
          </a:xfrm>
          <a:prstGeom prst="roundRect">
            <a:avLst/>
          </a:prstGeom>
          <a:solidFill>
            <a:srgbClr val="EEF4FB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补充内容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培训赋能：课程大纲生成、案例库搭建、随堂测验自动出题与评分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视觉设计：海报概念草图、Logo灵感、PPT配图、产品场景图生成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客户服务：FAQ知识库构建、客服话术优化、多语言实时翻译与本地化</a:t>
            </a:r>
          </a:p>
        </p:txBody>
      </p:sp>
      <p:sp>
        <p:nvSpPr>
          <p:cNvPr id="8" name="NoteCard"/>
          <p:cNvSpPr txBox="1"/>
          <p:nvPr/>
        </p:nvSpPr>
        <p:spPr>
          <a:xfrm>
            <a:off x="8200000" y="2150000"/>
            <a:ext cx="3000000" cy="3300000"/>
          </a:xfrm>
          <a:prstGeom prst="roundRect">
            <a:avLst/>
          </a:prstGeom>
          <a:solidFill>
            <a:srgbClr val="F9FBFD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呈现提示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视觉提示：六宫格卡片布局，每格一个大Icon+场景名+一句话价值。当前讲解场景用荧光青高亮边框，其余为灰底。右侧或底部悬浮'Prompt模板'代码框样式。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讲稿提示：40分钟重点展开。不讲全，只讲透前3个场景。每个场景给1个'可直接复制'的Prompt模板+1个真实的Before/After案例。强调'人做决策，AI做草稿'的分工原则。</a:t>
            </a:r>
          </a:p>
        </p:txBody>
      </p:sp>
      <p:sp>
        <p:nvSpPr>
          <p:cNvPr id="9" name="FooterLine"/>
          <p:cNvSpPr/>
          <p:nvPr/>
        </p:nvSpPr>
        <p:spPr>
          <a:xfrm>
            <a:off x="514350" y="6180000"/>
            <a:ext cx="11163300" cy="36000"/>
          </a:xfrm>
          <a:prstGeom prst="roundRect">
            <a:avLst/>
          </a:prstGeom>
          <a:solidFill>
            <a:srgbClr val="DCE9FF"/>
          </a:solidFill>
          <a:ln>
            <a:noFill/>
          </a:ln>
        </p:spPr>
      </p:sp>
      <p:sp>
        <p:nvSpPr>
          <p:cNvPr id="10" name="FooterText"/>
          <p:cNvSpPr txBox="1"/>
          <p:nvPr/>
        </p:nvSpPr>
        <p:spPr>
          <a:xfrm>
            <a:off x="514350" y="6250000"/>
            <a:ext cx="2200000" cy="18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820">
                <a:solidFill>
                  <a:srgbClr val="617284"/>
                </a:solidFill>
              </a:rPr>
              <a:t>结构化汇报输出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nd"/>
          <p:cNvSpPr/>
          <p:nvPr/>
        </p:nvSpPr>
        <p:spPr>
          <a:xfrm>
            <a:off x="0" y="0"/>
            <a:ext cx="12192000" cy="720000"/>
          </a:xfrm>
          <a:prstGeom prst="rect">
            <a:avLst/>
          </a:prstGeom>
          <a:solidFill>
            <a:srgbClr val="15324B"/>
          </a:solidFill>
          <a:ln>
            <a:noFill/>
          </a:ln>
        </p:spPr>
      </p:sp>
      <p:sp>
        <p:nvSpPr>
          <p:cNvPr id="3" name="GoldLine"/>
          <p:cNvSpPr/>
          <p:nvPr/>
        </p:nvSpPr>
        <p:spPr>
          <a:xfrm>
            <a:off x="0" y="720000"/>
            <a:ext cx="12192000" cy="80000"/>
          </a:xfrm>
          <a:prstGeom prst="rect">
            <a:avLst/>
          </a:prstGeom>
          <a:solidFill>
            <a:srgbClr val="C99A3D"/>
          </a:solidFill>
          <a:ln>
            <a:noFill/>
          </a:ln>
        </p:spPr>
      </p:sp>
      <p:sp>
        <p:nvSpPr>
          <p:cNvPr id="4" name="PageBadge"/>
          <p:cNvSpPr txBox="1"/>
          <p:nvPr/>
        </p:nvSpPr>
        <p:spPr>
          <a:xfrm>
            <a:off x="11012000" y="360000"/>
            <a:ext cx="540000" cy="320000"/>
          </a:xfrm>
          <a:prstGeom prst="roundRect">
            <a:avLst/>
          </a:prstGeom>
          <a:solidFill>
            <a:srgbClr val="15324B"/>
          </a:solidFill>
          <a:ln>
            <a:noFill/>
          </a:ln>
        </p:spPr>
        <p:txBody>
          <a:bodyPr wrap="square" lIns="30000" tIns="40000" rIns="30000" bIns="30000" anchor="t"/>
          <a:lstStyle/>
          <a:p>
            <a:pPr algn="ctr"/>
            <a:r>
              <a:rPr lang="zh-CN" sz="1200" b="1">
                <a:solidFill>
                  <a:srgbClr val="FFFFFF"/>
                </a:solidFill>
              </a:rPr>
              <a:t>05</a:t>
            </a:r>
          </a:p>
        </p:txBody>
      </p:sp>
      <p:sp>
        <p:nvSpPr>
          <p:cNvPr id="5" name="Title"/>
          <p:cNvSpPr txBox="1"/>
          <p:nvPr/>
        </p:nvSpPr>
        <p:spPr>
          <a:xfrm>
            <a:off x="514350" y="980000"/>
            <a:ext cx="8900000" cy="90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2200" b="1">
                <a:solidFill>
                  <a:srgbClr val="15324B"/>
                </a:solidFill>
              </a:rPr>
              <a:t>从个人提效到组织赋能</a:t>
            </a:r>
          </a:p>
        </p:txBody>
      </p:sp>
      <p:sp>
        <p:nvSpPr>
          <p:cNvPr id="6" name="MainCard"/>
          <p:cNvSpPr txBox="1"/>
          <p:nvPr/>
        </p:nvSpPr>
        <p:spPr>
          <a:xfrm>
            <a:off x="514350" y="2150000"/>
            <a:ext cx="7350000" cy="330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核心内容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落地三步走：个人试用（1周）→ 小组共创（1月）→ 部门SOP化（1季）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风险管控：数据隐私（脱敏输入）、版权合规（商用图需确认授权）、内容安全（AI幻觉必审）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团队资产沉淀：建立Prompt库、优秀案例库、AI使用SOP三本手册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领导力升级：管理者从'盯过程'转向'定标准+审结果'，释放团队创造力</a:t>
            </a:r>
          </a:p>
        </p:txBody>
      </p:sp>
      <p:sp>
        <p:nvSpPr>
          <p:cNvPr id="8" name="NoteCard"/>
          <p:cNvSpPr txBox="1"/>
          <p:nvPr/>
        </p:nvSpPr>
        <p:spPr>
          <a:xfrm>
            <a:off x="8200000" y="2150000"/>
            <a:ext cx="3000000" cy="3300000"/>
          </a:xfrm>
          <a:prstGeom prst="roundRect">
            <a:avLst/>
          </a:prstGeom>
          <a:solidFill>
            <a:srgbClr val="F9FBFD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呈现提示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视觉提示：左侧：落地三步阶梯图（由低到高，配时间轴）。右侧：风险三角警示图（隐私/版权/幻觉）。底部：三本手册的3D Mockup示意。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讲稿提示：15分钟。帮助学员把个人技能迁移到团队。重点讲'数据脱敏'和'AI幻觉'两个真实风险案例（如某公司将内部数据输入公网大模型导致泄露）。给管理者一个可立即执行的'AI使用规范' checklist。</a:t>
            </a:r>
          </a:p>
        </p:txBody>
      </p:sp>
      <p:sp>
        <p:nvSpPr>
          <p:cNvPr id="9" name="FooterLine"/>
          <p:cNvSpPr/>
          <p:nvPr/>
        </p:nvSpPr>
        <p:spPr>
          <a:xfrm>
            <a:off x="514350" y="6180000"/>
            <a:ext cx="11163300" cy="36000"/>
          </a:xfrm>
          <a:prstGeom prst="roundRect">
            <a:avLst/>
          </a:prstGeom>
          <a:solidFill>
            <a:srgbClr val="DCE9FF"/>
          </a:solidFill>
          <a:ln>
            <a:noFill/>
          </a:ln>
        </p:spPr>
      </p:sp>
      <p:sp>
        <p:nvSpPr>
          <p:cNvPr id="10" name="FooterText"/>
          <p:cNvSpPr txBox="1"/>
          <p:nvPr/>
        </p:nvSpPr>
        <p:spPr>
          <a:xfrm>
            <a:off x="514350" y="6250000"/>
            <a:ext cx="2200000" cy="18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820">
                <a:solidFill>
                  <a:srgbClr val="617284"/>
                </a:solidFill>
              </a:rPr>
              <a:t>结构化汇报输出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4F7FB"/>
          </a:solidFill>
          <a:ln>
            <a:noFill/>
          </a:ln>
        </p:spPr>
      </p:sp>
      <p:sp>
        <p:nvSpPr>
          <p:cNvPr id="3" name="HeaderChip"/>
          <p:cNvSpPr/>
          <p:nvPr/>
        </p:nvSpPr>
        <p:spPr>
          <a:xfrm>
            <a:off x="514350" y="420000"/>
            <a:ext cx="2200000" cy="320000"/>
          </a:xfrm>
          <a:prstGeom prst="roundRect">
            <a:avLst/>
          </a:prstGeom>
          <a:solidFill>
            <a:srgbClr val="15324B"/>
          </a:solidFill>
          <a:ln>
            <a:noFill/>
          </a:ln>
        </p:spPr>
      </p:sp>
      <p:sp>
        <p:nvSpPr>
          <p:cNvPr id="4" name="PageBadge"/>
          <p:cNvSpPr txBox="1"/>
          <p:nvPr/>
        </p:nvSpPr>
        <p:spPr>
          <a:xfrm>
            <a:off x="11012000" y="360000"/>
            <a:ext cx="540000" cy="320000"/>
          </a:xfrm>
          <a:prstGeom prst="roundRect">
            <a:avLst/>
          </a:prstGeom>
          <a:solidFill>
            <a:srgbClr val="15324B"/>
          </a:solidFill>
          <a:ln>
            <a:noFill/>
          </a:ln>
        </p:spPr>
        <p:txBody>
          <a:bodyPr wrap="square" lIns="30000" tIns="40000" rIns="30000" bIns="30000" anchor="t"/>
          <a:lstStyle/>
          <a:p>
            <a:pPr algn="ctr"/>
            <a:r>
              <a:rPr lang="zh-CN" sz="1200" b="1">
                <a:solidFill>
                  <a:srgbClr val="FFFFFF"/>
                </a:solidFill>
              </a:rPr>
              <a:t>06</a:t>
            </a:r>
          </a:p>
        </p:txBody>
      </p:sp>
      <p:sp>
        <p:nvSpPr>
          <p:cNvPr id="5" name="HeaderText"/>
          <p:cNvSpPr txBox="1"/>
          <p:nvPr/>
        </p:nvSpPr>
        <p:spPr>
          <a:xfrm>
            <a:off x="574350" y="460000"/>
            <a:ext cx="2080000" cy="22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/>
            <a:r>
              <a:rPr lang="zh-CN" sz="900" b="1">
                <a:solidFill>
                  <a:srgbClr val="FFFFFF"/>
                </a:solidFill>
              </a:rPr>
              <a:t>SUMMARY / NEXT STEP</a:t>
            </a:r>
          </a:p>
        </p:txBody>
      </p:sp>
      <p:sp>
        <p:nvSpPr>
          <p:cNvPr id="6" name="Title"/>
          <p:cNvSpPr txBox="1"/>
          <p:nvPr/>
        </p:nvSpPr>
        <p:spPr>
          <a:xfrm>
            <a:off x="514350" y="1040000"/>
            <a:ext cx="8800000" cy="76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2200" b="1">
                <a:solidFill>
                  <a:srgbClr val="15324B"/>
                </a:solidFill>
              </a:rPr>
              <a:t>今日带走：一张地图、一个公式、六套模板</a:t>
            </a:r>
          </a:p>
        </p:txBody>
      </p:sp>
      <p:sp>
        <p:nvSpPr>
          <p:cNvPr id="10" name="SummaryCard0"/>
          <p:cNvSpPr/>
          <p:nvPr/>
        </p:nvSpPr>
        <p:spPr>
          <a:xfrm>
            <a:off x="514350" y="2300000"/>
            <a:ext cx="3380000" cy="150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0EA"/>
            </a:solidFill>
          </a:ln>
        </p:spPr>
      </p:sp>
      <p:sp>
        <p:nvSpPr>
          <p:cNvPr id="11" name="SummaryText0"/>
          <p:cNvSpPr txBox="1"/>
          <p:nvPr/>
        </p:nvSpPr>
        <p:spPr>
          <a:xfrm>
            <a:off x="654350" y="2440000"/>
            <a:ext cx="3100000" cy="122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1000" b="1">
                <a:solidFill>
                  <a:srgbClr val="2F6FED"/>
                </a:solidFill>
              </a:rPr>
              <a:t>01</a:t>
            </a:r>
          </a:p>
          <a:p>
            <a:r>
              <a:rPr lang="zh-CN" sz="1050" b="1">
                <a:solidFill>
                  <a:srgbClr val="1A2A3A"/>
                </a:solidFill>
              </a:rPr>
              <a:t>一张工具地图：按业务场景匹配最优AIGC工具（附访问方式与成本）</a:t>
            </a:r>
          </a:p>
        </p:txBody>
      </p:sp>
      <p:sp>
        <p:nvSpPr>
          <p:cNvPr id="12" name="SummaryCard1"/>
          <p:cNvSpPr/>
          <p:nvPr/>
        </p:nvSpPr>
        <p:spPr>
          <a:xfrm>
            <a:off x="4104350" y="2300000"/>
            <a:ext cx="3380000" cy="150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0EA"/>
            </a:solidFill>
          </a:ln>
        </p:spPr>
      </p:sp>
      <p:sp>
        <p:nvSpPr>
          <p:cNvPr id="13" name="SummaryText1"/>
          <p:cNvSpPr txBox="1"/>
          <p:nvPr/>
        </p:nvSpPr>
        <p:spPr>
          <a:xfrm>
            <a:off x="4244350" y="2440000"/>
            <a:ext cx="3100000" cy="122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1000" b="1">
                <a:solidFill>
                  <a:srgbClr val="2F6FED"/>
                </a:solidFill>
              </a:rPr>
              <a:t>02</a:t>
            </a:r>
          </a:p>
          <a:p>
            <a:r>
              <a:rPr lang="zh-CN" sz="1050" b="1">
                <a:solidFill>
                  <a:srgbClr val="1A2A3A"/>
                </a:solidFill>
              </a:rPr>
              <a:t>一个Prompt公式：RTC-F（角色+任务+约束+格式）万能模板</a:t>
            </a:r>
          </a:p>
        </p:txBody>
      </p:sp>
      <p:sp>
        <p:nvSpPr>
          <p:cNvPr id="14" name="SummaryCard2"/>
          <p:cNvSpPr/>
          <p:nvPr/>
        </p:nvSpPr>
        <p:spPr>
          <a:xfrm>
            <a:off x="514350" y="4020000"/>
            <a:ext cx="3380000" cy="150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0EA"/>
            </a:solidFill>
          </a:ln>
        </p:spPr>
      </p:sp>
      <p:sp>
        <p:nvSpPr>
          <p:cNvPr id="15" name="SummaryText2"/>
          <p:cNvSpPr txBox="1"/>
          <p:nvPr/>
        </p:nvSpPr>
        <p:spPr>
          <a:xfrm>
            <a:off x="654350" y="4160000"/>
            <a:ext cx="3100000" cy="122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1000" b="1">
                <a:solidFill>
                  <a:srgbClr val="2F6FED"/>
                </a:solidFill>
              </a:rPr>
              <a:t>03</a:t>
            </a:r>
          </a:p>
          <a:p>
            <a:r>
              <a:rPr lang="zh-CN" sz="1050" b="1">
                <a:solidFill>
                  <a:srgbClr val="1A2A3A"/>
                </a:solidFill>
              </a:rPr>
              <a:t>六套业务模板：内容运营/数据分析/行政效能/培训赋能/视觉设计/客户服务Prompt即拿即用</a:t>
            </a:r>
          </a:p>
        </p:txBody>
      </p:sp>
      <p:sp>
        <p:nvSpPr>
          <p:cNvPr id="16" name="SummaryCard3"/>
          <p:cNvSpPr/>
          <p:nvPr/>
        </p:nvSpPr>
        <p:spPr>
          <a:xfrm>
            <a:off x="4104350" y="4020000"/>
            <a:ext cx="3380000" cy="150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0EA"/>
            </a:solidFill>
          </a:ln>
        </p:spPr>
      </p:sp>
      <p:sp>
        <p:nvSpPr>
          <p:cNvPr id="17" name="SummaryText3"/>
          <p:cNvSpPr txBox="1"/>
          <p:nvPr/>
        </p:nvSpPr>
        <p:spPr>
          <a:xfrm>
            <a:off x="4244350" y="4160000"/>
            <a:ext cx="3100000" cy="122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r>
              <a:rPr lang="zh-CN" sz="1000" b="1">
                <a:solidFill>
                  <a:srgbClr val="2F6FED"/>
                </a:solidFill>
              </a:rPr>
              <a:t>04</a:t>
            </a:r>
          </a:p>
          <a:p>
            <a:r>
              <a:rPr lang="zh-CN" sz="1050" b="1">
                <a:solidFill>
                  <a:srgbClr val="1A2A3A"/>
                </a:solidFill>
              </a:rPr>
              <a:t>一份行动清单：本周选一个最痛场景，用AI重做一遍，下周内部分享</a:t>
            </a:r>
          </a:p>
        </p:txBody>
      </p:sp>
      <p:sp>
        <p:nvSpPr>
          <p:cNvPr id="30" name="SummaryNotes"/>
          <p:cNvSpPr txBox="1"/>
          <p:nvPr/>
        </p:nvSpPr>
        <p:spPr>
          <a:xfrm>
            <a:off x="7710000" y="2300000"/>
            <a:ext cx="3470000" cy="3220000"/>
          </a:xfrm>
          <a:prstGeom prst="roundRect">
            <a:avLst/>
          </a:prstGeom>
          <a:solidFill>
            <a:srgbClr val="F8FBFF"/>
          </a:solidFill>
          <a:ln w="12700">
            <a:solidFill>
              <a:srgbClr val="D7E0EA"/>
            </a:solidFill>
          </a:ln>
        </p:spPr>
        <p:txBody>
          <a:bodyPr wrap="square" lIns="220000" tIns="180000" rIns="200000" bIns="160000" anchor="t"/>
          <a:lstStyle/>
          <a:p>
            <a:r>
              <a:rPr lang="zh-CN" sz="1200" b="1">
                <a:solidFill>
                  <a:srgbClr val="15324B"/>
                </a:solidFill>
              </a:rPr>
              <a:t>收尾提示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视觉提示：中心放射状布局或五瓣花形图，每瓣一个带走物。配色回归品牌主色（教育蓝/科技青），底部大字'开始你的第一次AI协作'。可放二维码引流社群。</a:t>
            </a:r>
          </a:p>
          <a:p>
            <a:pPr marL="342900" indent="-228600">
              <a:buChar char="•"/>
            </a:pPr>
            <a:r>
              <a:rPr lang="zh-CN" sz="1050">
                <a:solidFill>
                  <a:srgbClr val="1A2A3A"/>
                </a:solidFill>
              </a:rPr>
              <a:t>讲稿提示：3分钟收尾。带领学员快速复诵'一个公式'，强化记忆。布置'721作业'：70%时间实操、20%交流、10%听课。建立课程微信群，承诺一周内在线答疑。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IDE">
  <a:themeElements>
    <a:clrScheme name="AIDE">
      <a:dk1>
        <a:srgbClr val="0F172A"/>
      </a:dk1>
      <a:lt1>
        <a:srgbClr val="FFFFFF"/>
      </a:lt1>
      <a:dk2>
        <a:srgbClr val="1E293B"/>
      </a:dk2>
      <a:lt2>
        <a:srgbClr val="F8FAFC"/>
      </a:lt2>
      <a:accent1>
        <a:srgbClr val="2563EB"/>
      </a:accent1>
      <a:accent2>
        <a:srgbClr val="10B981"/>
      </a:accent2>
      <a:accent3>
        <a:srgbClr val="F59E0B"/>
      </a:accent3>
      <a:accent4>
        <a:srgbClr val="EF4444"/>
      </a:accent4>
      <a:accent5>
        <a:srgbClr val="8B5CF6"/>
      </a:accent5>
      <a:accent6>
        <a:srgbClr val="06B6D4"/>
      </a:accent6>
      <a:hlink>
        <a:srgbClr val="2563EB"/>
      </a:hlink>
      <a:folHlink>
        <a:srgbClr val="64748B"/>
      </a:folHlink>
    </a:clrScheme>
    <a:fontScheme name="AIDE">
      <a:majorFont>
        <a:latin typeface="Arial"/>
        <a:ea typeface="Microsoft YaHei"/>
        <a:cs typeface="Arial"/>
      </a:majorFont>
      <a:minorFont>
        <a:latin typeface="Arial"/>
        <a:ea typeface="Microsoft YaHei"/>
        <a:cs typeface="Arial"/>
      </a:minorFont>
    </a:fontScheme>
    <a:fmtScheme name="AIDE">
      <a:fillStyleLst>
        <a:solidFill>
          <a:schemeClr val="phClr"/>
        </a:solidFill>
      </a:fillStyleLst>
      <a:lnStyleLst>
        <a:ln w="9525">
          <a:solidFill>
            <a:schemeClr val="phClr"/>
          </a:solidFill>
        </a:ln>
      </a:lnStyleLst>
      <a:effectStyleLst>
        <a:effectStyle>
          <a:effectLst/>
        </a:effectStyle>
      </a:effectStyleLst>
      <a:bgFillStyleLst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AIDE Training</Application>
  <PresentationFormat>宽屏</PresentationFormat>
  <Slides>6</Slides>
  <Notes>0</Notes>
  <HiddenSlides>0</HiddenSlid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AIGC实战训练营——从认知到落地</dc:title>
  <dc:creator>AIDE Training</dc:creator>
  <cp:lastModifiedBy>AIDE Training</cp:lastModifiedBy>
  <dcterms:created xsi:type="dcterms:W3CDTF">2026-05-12T01:45:40Z</dcterms:created>
  <dcterms:modified xsi:type="dcterms:W3CDTF">2026-05-12T01:45:40Z</dcterms:modified>
</cp:coreProperties>
</file>